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 id="2147483651" r:id="rId2"/>
  </p:sldMasterIdLst>
  <p:notesMasterIdLst>
    <p:notesMasterId r:id="rId117"/>
  </p:notesMasterIdLst>
  <p:sldIdLst>
    <p:sldId id="256" r:id="rId3"/>
    <p:sldId id="263" r:id="rId4"/>
    <p:sldId id="257" r:id="rId5"/>
    <p:sldId id="282" r:id="rId6"/>
    <p:sldId id="283" r:id="rId7"/>
    <p:sldId id="284" r:id="rId8"/>
    <p:sldId id="285" r:id="rId9"/>
    <p:sldId id="286" r:id="rId10"/>
    <p:sldId id="287" r:id="rId11"/>
    <p:sldId id="288" r:id="rId12"/>
    <p:sldId id="289" r:id="rId13"/>
    <p:sldId id="290" r:id="rId14"/>
    <p:sldId id="275" r:id="rId15"/>
    <p:sldId id="260" r:id="rId16"/>
    <p:sldId id="262" r:id="rId17"/>
    <p:sldId id="261" r:id="rId18"/>
    <p:sldId id="272" r:id="rId19"/>
    <p:sldId id="315" r:id="rId20"/>
    <p:sldId id="316" r:id="rId21"/>
    <p:sldId id="317" r:id="rId22"/>
    <p:sldId id="318" r:id="rId23"/>
    <p:sldId id="313" r:id="rId24"/>
    <p:sldId id="319" r:id="rId25"/>
    <p:sldId id="320" r:id="rId26"/>
    <p:sldId id="321" r:id="rId27"/>
    <p:sldId id="322" r:id="rId28"/>
    <p:sldId id="314" r:id="rId29"/>
    <p:sldId id="323" r:id="rId30"/>
    <p:sldId id="324" r:id="rId31"/>
    <p:sldId id="325" r:id="rId32"/>
    <p:sldId id="326" r:id="rId33"/>
    <p:sldId id="327" r:id="rId34"/>
    <p:sldId id="328" r:id="rId35"/>
    <p:sldId id="277" r:id="rId36"/>
    <p:sldId id="265"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5" r:id="rId51"/>
    <p:sldId id="306" r:id="rId52"/>
    <p:sldId id="307" r:id="rId53"/>
    <p:sldId id="308" r:id="rId54"/>
    <p:sldId id="309" r:id="rId55"/>
    <p:sldId id="310" r:id="rId56"/>
    <p:sldId id="311" r:id="rId57"/>
    <p:sldId id="312" r:id="rId58"/>
    <p:sldId id="271" r:id="rId59"/>
    <p:sldId id="266" r:id="rId60"/>
    <p:sldId id="278" r:id="rId61"/>
    <p:sldId id="279" r:id="rId62"/>
    <p:sldId id="280" r:id="rId63"/>
    <p:sldId id="281" r:id="rId64"/>
    <p:sldId id="276" r:id="rId65"/>
    <p:sldId id="329" r:id="rId66"/>
    <p:sldId id="274" r:id="rId67"/>
    <p:sldId id="267" r:id="rId68"/>
    <p:sldId id="381" r:id="rId69"/>
    <p:sldId id="330" r:id="rId70"/>
    <p:sldId id="331" r:id="rId71"/>
    <p:sldId id="332" r:id="rId72"/>
    <p:sldId id="333" r:id="rId73"/>
    <p:sldId id="334" r:id="rId74"/>
    <p:sldId id="335" r:id="rId75"/>
    <p:sldId id="336" r:id="rId76"/>
    <p:sldId id="337" r:id="rId77"/>
    <p:sldId id="341" r:id="rId78"/>
    <p:sldId id="268" r:id="rId79"/>
    <p:sldId id="338" r:id="rId80"/>
    <p:sldId id="339" r:id="rId81"/>
    <p:sldId id="340" r:id="rId82"/>
    <p:sldId id="342" r:id="rId83"/>
    <p:sldId id="343" r:id="rId84"/>
    <p:sldId id="344" r:id="rId85"/>
    <p:sldId id="345" r:id="rId86"/>
    <p:sldId id="346" r:id="rId87"/>
    <p:sldId id="347" r:id="rId88"/>
    <p:sldId id="350" r:id="rId89"/>
    <p:sldId id="352" r:id="rId90"/>
    <p:sldId id="348" r:id="rId91"/>
    <p:sldId id="349" r:id="rId92"/>
    <p:sldId id="351" r:id="rId93"/>
    <p:sldId id="362" r:id="rId94"/>
    <p:sldId id="354" r:id="rId95"/>
    <p:sldId id="269" r:id="rId96"/>
    <p:sldId id="355" r:id="rId97"/>
    <p:sldId id="359" r:id="rId98"/>
    <p:sldId id="360" r:id="rId99"/>
    <p:sldId id="361" r:id="rId100"/>
    <p:sldId id="363" r:id="rId101"/>
    <p:sldId id="364" r:id="rId102"/>
    <p:sldId id="366" r:id="rId103"/>
    <p:sldId id="367" r:id="rId104"/>
    <p:sldId id="368" r:id="rId105"/>
    <p:sldId id="369" r:id="rId106"/>
    <p:sldId id="372" r:id="rId107"/>
    <p:sldId id="370" r:id="rId108"/>
    <p:sldId id="373" r:id="rId109"/>
    <p:sldId id="374" r:id="rId110"/>
    <p:sldId id="371" r:id="rId111"/>
    <p:sldId id="375" r:id="rId112"/>
    <p:sldId id="376" r:id="rId113"/>
    <p:sldId id="377" r:id="rId114"/>
    <p:sldId id="378" r:id="rId115"/>
    <p:sldId id="379" r:id="rId116"/>
  </p:sldIdLst>
  <p:sldSz cx="12192000" cy="6858000"/>
  <p:notesSz cx="6858000" cy="9144000"/>
  <p:embeddedFontLst>
    <p:embeddedFont>
      <p:font typeface="Calibri" panose="020F0502020204030204" pitchFamily="34" charset="0"/>
      <p:regular r:id="rId118"/>
      <p:bold r:id="rId119"/>
      <p:italic r:id="rId120"/>
      <p:boldItalic r:id="rId121"/>
    </p:embeddedFont>
    <p:embeddedFont>
      <p:font typeface="Calibri Light" panose="020F0302020204030204" pitchFamily="34" charset="0"/>
      <p:regular r:id="rId122"/>
      <p:italic r:id="rId123"/>
    </p:embeddedFont>
    <p:embeddedFont>
      <p:font typeface="Corporate S Light"/>
      <p:regular r:id="rId124"/>
    </p:embeddedFont>
    <p:embeddedFont>
      <p:font typeface="Georgia" panose="02040502050405020303" pitchFamily="18" charset="0"/>
      <p:regular r:id="rId125"/>
      <p:bold r:id="rId126"/>
      <p:italic r:id="rId127"/>
      <p:boldItalic r:id="rId128"/>
    </p:embeddedFont>
    <p:embeddedFont>
      <p:font typeface="Helvetica" panose="020B0604020202020204" pitchFamily="34" charset="0"/>
      <p:regular r:id="rId129"/>
      <p:bold r:id="rId130"/>
      <p:italic r:id="rId131"/>
      <p:boldItalic r:id="rId132"/>
    </p:embeddedFont>
    <p:embeddedFont>
      <p:font typeface="Helvetica Neue" panose="020B0604020202020204"/>
      <p:regular r:id="rId133"/>
      <p:bold r:id="rId134"/>
      <p:italic r:id="rId135"/>
      <p:boldItalic r:id="rId136"/>
    </p:embeddedFont>
    <p:embeddedFont>
      <p:font typeface="Helvetica Neue Light" panose="020B0604020202020204"/>
      <p:regular r:id="rId137"/>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3" userDrawn="1">
          <p15:clr>
            <a:srgbClr val="A4A3A4"/>
          </p15:clr>
        </p15:guide>
        <p15:guide id="2" pos="5654" userDrawn="1">
          <p15:clr>
            <a:srgbClr val="A4A3A4"/>
          </p15:clr>
        </p15:guide>
        <p15:guide id="3" pos="2071" userDrawn="1">
          <p15:clr>
            <a:srgbClr val="A4A3A4"/>
          </p15:clr>
        </p15:guide>
        <p15:guide id="4" pos="529" userDrawn="1">
          <p15:clr>
            <a:srgbClr val="A4A3A4"/>
          </p15:clr>
        </p15:guide>
        <p15:guide id="5" pos="5700" userDrawn="1">
          <p15:clr>
            <a:srgbClr val="A4A3A4"/>
          </p15:clr>
        </p15:guide>
        <p15:guide id="6" pos="5609" userDrawn="1">
          <p15:clr>
            <a:srgbClr val="A4A3A4"/>
          </p15:clr>
        </p15:guide>
        <p15:guide id="7" orient="horz" pos="138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E7D6"/>
    <a:srgbClr val="8BD4C6"/>
    <a:srgbClr val="1E6CA7"/>
    <a:srgbClr val="9FE2D5"/>
    <a:srgbClr val="A4EADC"/>
    <a:srgbClr val="A3E9DE"/>
    <a:srgbClr val="DDE9EE"/>
    <a:srgbClr val="CEDDEB"/>
    <a:srgbClr val="2B3A81"/>
    <a:srgbClr val="F189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5"/>
    <p:restoredTop sz="93469"/>
  </p:normalViewPr>
  <p:slideViewPr>
    <p:cSldViewPr snapToObjects="1">
      <p:cViewPr varScale="1">
        <p:scale>
          <a:sx n="62" d="100"/>
          <a:sy n="62" d="100"/>
        </p:scale>
        <p:origin x="848" y="52"/>
      </p:cViewPr>
      <p:guideLst>
        <p:guide pos="393"/>
        <p:guide pos="5654"/>
        <p:guide pos="2071"/>
        <p:guide pos="529"/>
        <p:guide pos="5700"/>
        <p:guide pos="5609"/>
        <p:guide orient="horz" pos="138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notesMaster" Target="notesMasters/notesMaster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16.fntdata"/><Relationship Id="rId138"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font" Target="fonts/font6.fntdata"/><Relationship Id="rId128" Type="http://schemas.openxmlformats.org/officeDocument/2006/relationships/font" Target="fonts/font11.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font" Target="fonts/font7.fntdata"/><Relationship Id="rId129" Type="http://schemas.openxmlformats.org/officeDocument/2006/relationships/font" Target="fonts/font12.fntdata"/><Relationship Id="rId137"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15.fntdata"/><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font" Target="fonts/font2.fntdata"/><Relationship Id="rId127" Type="http://schemas.openxmlformats.org/officeDocument/2006/relationships/font" Target="fonts/font10.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font" Target="fonts/font5.fntdata"/><Relationship Id="rId130" Type="http://schemas.openxmlformats.org/officeDocument/2006/relationships/font" Target="fonts/font13.fntdata"/><Relationship Id="rId135"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font" Target="fonts/font9.fntdata"/></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21"/>
    </mc:Choice>
    <mc:Fallback>
      <c:style val="2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7751432516656299"/>
          <c:y val="7.6493908110397399E-2"/>
          <c:w val="0.82248567483343704"/>
          <c:h val="0.77414772081139605"/>
        </c:manualLayout>
      </c:layout>
      <c:barChart>
        <c:barDir val="col"/>
        <c:grouping val="clustered"/>
        <c:varyColors val="0"/>
        <c:ser>
          <c:idx val="0"/>
          <c:order val="0"/>
          <c:tx>
            <c:strRef>
              <c:f>Tabelle1!$B$1</c:f>
              <c:strCache>
                <c:ptCount val="1"/>
                <c:pt idx="0">
                  <c:v>Umsatz</c:v>
                </c:pt>
              </c:strCache>
            </c:strRef>
          </c:tx>
          <c:spPr>
            <a:solidFill>
              <a:schemeClr val="tx2"/>
            </a:solidFill>
            <a:ln w="14541">
              <a:noFill/>
            </a:ln>
            <a:effectLst/>
          </c:spPr>
          <c:invertIfNegative val="0"/>
          <c:dPt>
            <c:idx val="7"/>
            <c:invertIfNegative val="0"/>
            <c:bubble3D val="0"/>
            <c:spPr>
              <a:solidFill>
                <a:schemeClr val="tx2"/>
              </a:solidFill>
              <a:ln w="14541">
                <a:noFill/>
              </a:ln>
              <a:effectLst/>
            </c:spPr>
            <c:extLst>
              <c:ext xmlns:c16="http://schemas.microsoft.com/office/drawing/2014/chart" uri="{C3380CC4-5D6E-409C-BE32-E72D297353CC}">
                <c16:uniqueId val="{00000001-FBF5-7B4E-9233-BDA2E7B40E5A}"/>
              </c:ext>
            </c:extLst>
          </c:dPt>
          <c:dLbls>
            <c:dLbl>
              <c:idx val="7"/>
              <c:tx>
                <c:rich>
                  <a:bodyPr/>
                  <a:lstStyle/>
                  <a:p>
                    <a:pPr>
                      <a:defRPr sz="1050" b="0" i="0" u="none" strike="noStrike" baseline="0">
                        <a:solidFill>
                          <a:srgbClr val="000000"/>
                        </a:solidFill>
                        <a:latin typeface="HelveticaNeueLT Com 55 Roman" pitchFamily="34" charset="0"/>
                        <a:ea typeface="Georgia"/>
                        <a:cs typeface="Georgia"/>
                      </a:defRPr>
                    </a:pPr>
                    <a:r>
                      <a:rPr lang="en-US" sz="1050" dirty="0">
                        <a:latin typeface="HelveticaNeueLT Com 55 Roman" pitchFamily="34" charset="0"/>
                      </a:rPr>
                      <a:t>3</a:t>
                    </a:r>
                    <a:r>
                      <a:rPr lang="en-US" sz="1050" dirty="0"/>
                      <a:t>2.273</a:t>
                    </a:r>
                  </a:p>
                </c:rich>
              </c:tx>
              <c:spP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BF5-7B4E-9233-BDA2E7B40E5A}"/>
                </c:ext>
              </c:extLst>
            </c:dLbl>
            <c:dLbl>
              <c:idx val="9"/>
              <c:layout>
                <c:manualLayout>
                  <c:x val="0"/>
                  <c:y val="-2.17194570135747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F5-7B4E-9233-BDA2E7B40E5A}"/>
                </c:ext>
              </c:extLst>
            </c:dLbl>
            <c:dLbl>
              <c:idx val="10"/>
              <c:layout>
                <c:manualLayout>
                  <c:x val="-3.10257882932127E-3"/>
                  <c:y val="-4.3438914027149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F5-7B4E-9233-BDA2E7B40E5A}"/>
                </c:ext>
              </c:extLst>
            </c:dLbl>
            <c:dLbl>
              <c:idx val="11"/>
              <c:layout>
                <c:manualLayout>
                  <c:x val="-2.2751981915519498E-16"/>
                  <c:y val="-3.61990950226244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F5-7B4E-9233-BDA2E7B40E5A}"/>
                </c:ext>
              </c:extLst>
            </c:dLbl>
            <c:spPr>
              <a:noFill/>
              <a:ln>
                <a:noFill/>
              </a:ln>
              <a:effectLst/>
            </c:spPr>
            <c:txPr>
              <a:bodyPr/>
              <a:lstStyle/>
              <a:p>
                <a:pPr>
                  <a:defRPr sz="1050" b="0" i="0" u="none" strike="noStrike" baseline="0">
                    <a:solidFill>
                      <a:srgbClr val="000000"/>
                    </a:solidFill>
                    <a:latin typeface="HelveticaNeueLT Com 55 Roman" pitchFamily="34" charset="0"/>
                    <a:ea typeface="Georgia"/>
                    <a:cs typeface="Georgia"/>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Tabelle1!$A$2:$A$18</c:f>
              <c:numCache>
                <c:formatCode>General</c:formatCode>
                <c:ptCount val="17"/>
                <c:pt idx="0">
                  <c:v>1965</c:v>
                </c:pt>
                <c:pt idx="1">
                  <c:v>1975</c:v>
                </c:pt>
                <c:pt idx="2">
                  <c:v>1985</c:v>
                </c:pt>
                <c:pt idx="3">
                  <c:v>1995</c:v>
                </c:pt>
                <c:pt idx="4">
                  <c:v>2005</c:v>
                </c:pt>
                <c:pt idx="5">
                  <c:v>2008</c:v>
                </c:pt>
                <c:pt idx="6">
                  <c:v>2010</c:v>
                </c:pt>
                <c:pt idx="7">
                  <c:v>2011</c:v>
                </c:pt>
                <c:pt idx="8">
                  <c:v>2012</c:v>
                </c:pt>
                <c:pt idx="9">
                  <c:v>2013</c:v>
                </c:pt>
                <c:pt idx="10">
                  <c:v>2014</c:v>
                </c:pt>
                <c:pt idx="11">
                  <c:v>2015</c:v>
                </c:pt>
                <c:pt idx="12">
                  <c:v>2016</c:v>
                </c:pt>
                <c:pt idx="13">
                  <c:v>2017</c:v>
                </c:pt>
                <c:pt idx="14">
                  <c:v>2018</c:v>
                </c:pt>
                <c:pt idx="15">
                  <c:v>2019</c:v>
                </c:pt>
                <c:pt idx="16">
                  <c:v>2020</c:v>
                </c:pt>
              </c:numCache>
            </c:numRef>
          </c:cat>
          <c:val>
            <c:numRef>
              <c:f>Tabelle1!$B$2:$B$18</c:f>
              <c:numCache>
                <c:formatCode>#,##0</c:formatCode>
                <c:ptCount val="17"/>
                <c:pt idx="0">
                  <c:v>143</c:v>
                </c:pt>
                <c:pt idx="1">
                  <c:v>1397</c:v>
                </c:pt>
                <c:pt idx="2">
                  <c:v>8036</c:v>
                </c:pt>
                <c:pt idx="3">
                  <c:v>15130</c:v>
                </c:pt>
                <c:pt idx="4">
                  <c:v>38247</c:v>
                </c:pt>
                <c:pt idx="5">
                  <c:v>52703</c:v>
                </c:pt>
                <c:pt idx="6">
                  <c:v>27453</c:v>
                </c:pt>
                <c:pt idx="7">
                  <c:v>32273</c:v>
                </c:pt>
                <c:pt idx="8">
                  <c:v>40112</c:v>
                </c:pt>
                <c:pt idx="9">
                  <c:v>41161</c:v>
                </c:pt>
                <c:pt idx="10">
                  <c:v>42495</c:v>
                </c:pt>
                <c:pt idx="11">
                  <c:v>43500</c:v>
                </c:pt>
                <c:pt idx="12">
                  <c:v>50900</c:v>
                </c:pt>
                <c:pt idx="13">
                  <c:v>53000</c:v>
                </c:pt>
                <c:pt idx="14">
                  <c:v>69560</c:v>
                </c:pt>
                <c:pt idx="15">
                  <c:v>65596</c:v>
                </c:pt>
                <c:pt idx="16">
                  <c:v>61565</c:v>
                </c:pt>
              </c:numCache>
            </c:numRef>
          </c:val>
          <c:extLst>
            <c:ext xmlns:c16="http://schemas.microsoft.com/office/drawing/2014/chart" uri="{C3380CC4-5D6E-409C-BE32-E72D297353CC}">
              <c16:uniqueId val="{00000005-FBF5-7B4E-9233-BDA2E7B40E5A}"/>
            </c:ext>
          </c:extLst>
        </c:ser>
        <c:dLbls>
          <c:showLegendKey val="0"/>
          <c:showVal val="1"/>
          <c:showCatName val="0"/>
          <c:showSerName val="0"/>
          <c:showPercent val="0"/>
          <c:showBubbleSize val="0"/>
        </c:dLbls>
        <c:gapWidth val="38"/>
        <c:axId val="2097099360"/>
        <c:axId val="-2064094224"/>
      </c:barChart>
      <c:catAx>
        <c:axId val="2097099360"/>
        <c:scaling>
          <c:orientation val="minMax"/>
        </c:scaling>
        <c:delete val="0"/>
        <c:axPos val="b"/>
        <c:numFmt formatCode="General" sourceLinked="1"/>
        <c:majorTickMark val="out"/>
        <c:minorTickMark val="none"/>
        <c:tickLblPos val="nextTo"/>
        <c:txPr>
          <a:bodyPr rot="0" vert="horz"/>
          <a:lstStyle/>
          <a:p>
            <a:pPr>
              <a:defRPr sz="1374" b="0" i="0" u="none" strike="noStrike" baseline="0">
                <a:solidFill>
                  <a:srgbClr val="000000"/>
                </a:solidFill>
                <a:latin typeface="HelveticaNeueLT Com 55 Roman" pitchFamily="34" charset="0"/>
                <a:ea typeface="Georgia"/>
                <a:cs typeface="Georgia"/>
              </a:defRPr>
            </a:pPr>
            <a:endParaRPr lang="de-DE"/>
          </a:p>
        </c:txPr>
        <c:crossAx val="-2064094224"/>
        <c:crosses val="autoZero"/>
        <c:auto val="1"/>
        <c:lblAlgn val="ctr"/>
        <c:lblOffset val="100"/>
        <c:noMultiLvlLbl val="0"/>
      </c:catAx>
      <c:valAx>
        <c:axId val="-2064094224"/>
        <c:scaling>
          <c:orientation val="minMax"/>
        </c:scaling>
        <c:delete val="0"/>
        <c:axPos val="l"/>
        <c:majorGridlines>
          <c:spPr>
            <a:ln>
              <a:solidFill>
                <a:srgbClr val="35607F">
                  <a:shade val="50000"/>
                  <a:alpha val="23000"/>
                </a:srgbClr>
              </a:solidFill>
            </a:ln>
          </c:spPr>
        </c:majorGridlines>
        <c:title>
          <c:tx>
            <c:rich>
              <a:bodyPr/>
              <a:lstStyle/>
              <a:p>
                <a:pPr>
                  <a:defRPr sz="1603" b="1" i="0" u="none" strike="noStrike" baseline="0">
                    <a:solidFill>
                      <a:srgbClr val="000000"/>
                    </a:solidFill>
                    <a:latin typeface="HelveticaNeueLT Com 55 Roman" pitchFamily="34" charset="0"/>
                    <a:ea typeface="Georgia"/>
                    <a:cs typeface="Georgia"/>
                  </a:defRPr>
                </a:pPr>
                <a:r>
                  <a:rPr lang="de-DE" sz="1603">
                    <a:latin typeface="HelveticaNeueLT Com 55 Roman" pitchFamily="34" charset="0"/>
                  </a:rPr>
                  <a:t>Umsatz in T€</a:t>
                </a:r>
              </a:p>
            </c:rich>
          </c:tx>
          <c:layout>
            <c:manualLayout>
              <c:xMode val="edge"/>
              <c:yMode val="edge"/>
              <c:x val="2.9183304211081802E-2"/>
              <c:y val="0.26488895263739498"/>
            </c:manualLayout>
          </c:layout>
          <c:overlay val="0"/>
        </c:title>
        <c:numFmt formatCode="#,##0" sourceLinked="1"/>
        <c:majorTickMark val="out"/>
        <c:minorTickMark val="none"/>
        <c:tickLblPos val="nextTo"/>
        <c:txPr>
          <a:bodyPr rot="0" vert="horz"/>
          <a:lstStyle/>
          <a:p>
            <a:pPr>
              <a:defRPr sz="1374" b="0" i="0" u="none" strike="noStrike" baseline="0">
                <a:solidFill>
                  <a:srgbClr val="000000"/>
                </a:solidFill>
                <a:latin typeface="HelveticaNeueLT Com 55 Roman" pitchFamily="34" charset="0"/>
                <a:ea typeface="Georgia"/>
                <a:cs typeface="Georgia"/>
              </a:defRPr>
            </a:pPr>
            <a:endParaRPr lang="de-DE"/>
          </a:p>
        </c:txPr>
        <c:crossAx val="2097099360"/>
        <c:crosses val="autoZero"/>
        <c:crossBetween val="between"/>
      </c:valAx>
      <c:spPr>
        <a:solidFill>
          <a:schemeClr val="bg1"/>
        </a:solidFill>
      </c:spPr>
    </c:plotArea>
    <c:plotVisOnly val="1"/>
    <c:dispBlanksAs val="gap"/>
    <c:showDLblsOverMax val="0"/>
  </c:chart>
  <c:spPr>
    <a:noFill/>
    <a:ln>
      <a:noFill/>
    </a:ln>
  </c:spPr>
  <c:txPr>
    <a:bodyPr/>
    <a:lstStyle/>
    <a:p>
      <a:pPr>
        <a:defRPr sz="2061" b="0" i="0" u="none" strike="noStrike" baseline="0">
          <a:solidFill>
            <a:srgbClr val="000000"/>
          </a:solidFill>
          <a:latin typeface="Georgia"/>
          <a:ea typeface="Georgia"/>
          <a:cs typeface="Georgia"/>
        </a:defRPr>
      </a:pPr>
      <a:endParaRPr lang="de-DE"/>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3CABDC-C406-3D48-9DC4-E10C7DF3005C}" type="datetimeFigureOut">
              <a:rPr lang="de-DE" smtClean="0"/>
              <a:t>12.08.2021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576B5-FFC3-104E-A7F3-46F1049D6086}" type="slidenum">
              <a:rPr lang="de-DE" smtClean="0"/>
              <a:t>‹Nr.›</a:t>
            </a:fld>
            <a:endParaRPr lang="de-DE"/>
          </a:p>
        </p:txBody>
      </p:sp>
    </p:spTree>
    <p:extLst>
      <p:ext uri="{BB962C8B-B14F-4D97-AF65-F5344CB8AC3E}">
        <p14:creationId xmlns:p14="http://schemas.microsoft.com/office/powerpoint/2010/main" val="1492582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16</a:t>
            </a:fld>
            <a:endParaRPr lang="de-DE"/>
          </a:p>
        </p:txBody>
      </p:sp>
    </p:spTree>
    <p:extLst>
      <p:ext uri="{BB962C8B-B14F-4D97-AF65-F5344CB8AC3E}">
        <p14:creationId xmlns:p14="http://schemas.microsoft.com/office/powerpoint/2010/main" val="59401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26</a:t>
            </a:fld>
            <a:endParaRPr lang="de-DE"/>
          </a:p>
        </p:txBody>
      </p:sp>
    </p:spTree>
    <p:extLst>
      <p:ext uri="{BB962C8B-B14F-4D97-AF65-F5344CB8AC3E}">
        <p14:creationId xmlns:p14="http://schemas.microsoft.com/office/powerpoint/2010/main" val="146103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28</a:t>
            </a:fld>
            <a:endParaRPr lang="de-DE"/>
          </a:p>
        </p:txBody>
      </p:sp>
    </p:spTree>
    <p:extLst>
      <p:ext uri="{BB962C8B-B14F-4D97-AF65-F5344CB8AC3E}">
        <p14:creationId xmlns:p14="http://schemas.microsoft.com/office/powerpoint/2010/main" val="88284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29</a:t>
            </a:fld>
            <a:endParaRPr lang="de-DE"/>
          </a:p>
        </p:txBody>
      </p:sp>
    </p:spTree>
    <p:extLst>
      <p:ext uri="{BB962C8B-B14F-4D97-AF65-F5344CB8AC3E}">
        <p14:creationId xmlns:p14="http://schemas.microsoft.com/office/powerpoint/2010/main" val="67028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30</a:t>
            </a:fld>
            <a:endParaRPr lang="de-DE"/>
          </a:p>
        </p:txBody>
      </p:sp>
    </p:spTree>
    <p:extLst>
      <p:ext uri="{BB962C8B-B14F-4D97-AF65-F5344CB8AC3E}">
        <p14:creationId xmlns:p14="http://schemas.microsoft.com/office/powerpoint/2010/main" val="138522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31</a:t>
            </a:fld>
            <a:endParaRPr lang="de-DE"/>
          </a:p>
        </p:txBody>
      </p:sp>
    </p:spTree>
    <p:extLst>
      <p:ext uri="{BB962C8B-B14F-4D97-AF65-F5344CB8AC3E}">
        <p14:creationId xmlns:p14="http://schemas.microsoft.com/office/powerpoint/2010/main" val="1407005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32</a:t>
            </a:fld>
            <a:endParaRPr lang="de-DE"/>
          </a:p>
        </p:txBody>
      </p:sp>
    </p:spTree>
    <p:extLst>
      <p:ext uri="{BB962C8B-B14F-4D97-AF65-F5344CB8AC3E}">
        <p14:creationId xmlns:p14="http://schemas.microsoft.com/office/powerpoint/2010/main" val="566008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33</a:t>
            </a:fld>
            <a:endParaRPr lang="de-DE"/>
          </a:p>
        </p:txBody>
      </p:sp>
    </p:spTree>
    <p:extLst>
      <p:ext uri="{BB962C8B-B14F-4D97-AF65-F5344CB8AC3E}">
        <p14:creationId xmlns:p14="http://schemas.microsoft.com/office/powerpoint/2010/main" val="541860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35</a:t>
            </a:fld>
            <a:endParaRPr lang="de-DE"/>
          </a:p>
        </p:txBody>
      </p:sp>
    </p:spTree>
    <p:extLst>
      <p:ext uri="{BB962C8B-B14F-4D97-AF65-F5344CB8AC3E}">
        <p14:creationId xmlns:p14="http://schemas.microsoft.com/office/powerpoint/2010/main" val="2109159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36</a:t>
            </a:fld>
            <a:endParaRPr lang="de-DE"/>
          </a:p>
        </p:txBody>
      </p:sp>
    </p:spTree>
    <p:extLst>
      <p:ext uri="{BB962C8B-B14F-4D97-AF65-F5344CB8AC3E}">
        <p14:creationId xmlns:p14="http://schemas.microsoft.com/office/powerpoint/2010/main" val="1510600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37</a:t>
            </a:fld>
            <a:endParaRPr lang="de-DE"/>
          </a:p>
        </p:txBody>
      </p:sp>
    </p:spTree>
    <p:extLst>
      <p:ext uri="{BB962C8B-B14F-4D97-AF65-F5344CB8AC3E}">
        <p14:creationId xmlns:p14="http://schemas.microsoft.com/office/powerpoint/2010/main" val="82622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17</a:t>
            </a:fld>
            <a:endParaRPr lang="de-DE"/>
          </a:p>
        </p:txBody>
      </p:sp>
    </p:spTree>
    <p:extLst>
      <p:ext uri="{BB962C8B-B14F-4D97-AF65-F5344CB8AC3E}">
        <p14:creationId xmlns:p14="http://schemas.microsoft.com/office/powerpoint/2010/main" val="911806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38</a:t>
            </a:fld>
            <a:endParaRPr lang="de-DE"/>
          </a:p>
        </p:txBody>
      </p:sp>
    </p:spTree>
    <p:extLst>
      <p:ext uri="{BB962C8B-B14F-4D97-AF65-F5344CB8AC3E}">
        <p14:creationId xmlns:p14="http://schemas.microsoft.com/office/powerpoint/2010/main" val="464270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39</a:t>
            </a:fld>
            <a:endParaRPr lang="de-DE"/>
          </a:p>
        </p:txBody>
      </p:sp>
    </p:spTree>
    <p:extLst>
      <p:ext uri="{BB962C8B-B14F-4D97-AF65-F5344CB8AC3E}">
        <p14:creationId xmlns:p14="http://schemas.microsoft.com/office/powerpoint/2010/main" val="1724802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40</a:t>
            </a:fld>
            <a:endParaRPr lang="de-DE"/>
          </a:p>
        </p:txBody>
      </p:sp>
    </p:spTree>
    <p:extLst>
      <p:ext uri="{BB962C8B-B14F-4D97-AF65-F5344CB8AC3E}">
        <p14:creationId xmlns:p14="http://schemas.microsoft.com/office/powerpoint/2010/main" val="14827999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41</a:t>
            </a:fld>
            <a:endParaRPr lang="de-DE"/>
          </a:p>
        </p:txBody>
      </p:sp>
    </p:spTree>
    <p:extLst>
      <p:ext uri="{BB962C8B-B14F-4D97-AF65-F5344CB8AC3E}">
        <p14:creationId xmlns:p14="http://schemas.microsoft.com/office/powerpoint/2010/main" val="644310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42</a:t>
            </a:fld>
            <a:endParaRPr lang="de-DE"/>
          </a:p>
        </p:txBody>
      </p:sp>
    </p:spTree>
    <p:extLst>
      <p:ext uri="{BB962C8B-B14F-4D97-AF65-F5344CB8AC3E}">
        <p14:creationId xmlns:p14="http://schemas.microsoft.com/office/powerpoint/2010/main" val="645113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43</a:t>
            </a:fld>
            <a:endParaRPr lang="de-DE"/>
          </a:p>
        </p:txBody>
      </p:sp>
    </p:spTree>
    <p:extLst>
      <p:ext uri="{BB962C8B-B14F-4D97-AF65-F5344CB8AC3E}">
        <p14:creationId xmlns:p14="http://schemas.microsoft.com/office/powerpoint/2010/main" val="10894235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44</a:t>
            </a:fld>
            <a:endParaRPr lang="de-DE"/>
          </a:p>
        </p:txBody>
      </p:sp>
    </p:spTree>
    <p:extLst>
      <p:ext uri="{BB962C8B-B14F-4D97-AF65-F5344CB8AC3E}">
        <p14:creationId xmlns:p14="http://schemas.microsoft.com/office/powerpoint/2010/main" val="703249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45</a:t>
            </a:fld>
            <a:endParaRPr lang="de-DE"/>
          </a:p>
        </p:txBody>
      </p:sp>
    </p:spTree>
    <p:extLst>
      <p:ext uri="{BB962C8B-B14F-4D97-AF65-F5344CB8AC3E}">
        <p14:creationId xmlns:p14="http://schemas.microsoft.com/office/powerpoint/2010/main" val="1978109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46</a:t>
            </a:fld>
            <a:endParaRPr lang="de-DE"/>
          </a:p>
        </p:txBody>
      </p:sp>
    </p:spTree>
    <p:extLst>
      <p:ext uri="{BB962C8B-B14F-4D97-AF65-F5344CB8AC3E}">
        <p14:creationId xmlns:p14="http://schemas.microsoft.com/office/powerpoint/2010/main" val="14269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47</a:t>
            </a:fld>
            <a:endParaRPr lang="de-DE"/>
          </a:p>
        </p:txBody>
      </p:sp>
    </p:spTree>
    <p:extLst>
      <p:ext uri="{BB962C8B-B14F-4D97-AF65-F5344CB8AC3E}">
        <p14:creationId xmlns:p14="http://schemas.microsoft.com/office/powerpoint/2010/main" val="1785110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18</a:t>
            </a:fld>
            <a:endParaRPr lang="de-DE"/>
          </a:p>
        </p:txBody>
      </p:sp>
    </p:spTree>
    <p:extLst>
      <p:ext uri="{BB962C8B-B14F-4D97-AF65-F5344CB8AC3E}">
        <p14:creationId xmlns:p14="http://schemas.microsoft.com/office/powerpoint/2010/main" val="5532470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48</a:t>
            </a:fld>
            <a:endParaRPr lang="de-DE"/>
          </a:p>
        </p:txBody>
      </p:sp>
    </p:spTree>
    <p:extLst>
      <p:ext uri="{BB962C8B-B14F-4D97-AF65-F5344CB8AC3E}">
        <p14:creationId xmlns:p14="http://schemas.microsoft.com/office/powerpoint/2010/main" val="658600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49</a:t>
            </a:fld>
            <a:endParaRPr lang="de-DE"/>
          </a:p>
        </p:txBody>
      </p:sp>
    </p:spTree>
    <p:extLst>
      <p:ext uri="{BB962C8B-B14F-4D97-AF65-F5344CB8AC3E}">
        <p14:creationId xmlns:p14="http://schemas.microsoft.com/office/powerpoint/2010/main" val="1685485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50</a:t>
            </a:fld>
            <a:endParaRPr lang="de-DE"/>
          </a:p>
        </p:txBody>
      </p:sp>
    </p:spTree>
    <p:extLst>
      <p:ext uri="{BB962C8B-B14F-4D97-AF65-F5344CB8AC3E}">
        <p14:creationId xmlns:p14="http://schemas.microsoft.com/office/powerpoint/2010/main" val="698275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51</a:t>
            </a:fld>
            <a:endParaRPr lang="de-DE"/>
          </a:p>
        </p:txBody>
      </p:sp>
    </p:spTree>
    <p:extLst>
      <p:ext uri="{BB962C8B-B14F-4D97-AF65-F5344CB8AC3E}">
        <p14:creationId xmlns:p14="http://schemas.microsoft.com/office/powerpoint/2010/main" val="1593283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52</a:t>
            </a:fld>
            <a:endParaRPr lang="de-DE"/>
          </a:p>
        </p:txBody>
      </p:sp>
    </p:spTree>
    <p:extLst>
      <p:ext uri="{BB962C8B-B14F-4D97-AF65-F5344CB8AC3E}">
        <p14:creationId xmlns:p14="http://schemas.microsoft.com/office/powerpoint/2010/main" val="1025716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53</a:t>
            </a:fld>
            <a:endParaRPr lang="de-DE"/>
          </a:p>
        </p:txBody>
      </p:sp>
    </p:spTree>
    <p:extLst>
      <p:ext uri="{BB962C8B-B14F-4D97-AF65-F5344CB8AC3E}">
        <p14:creationId xmlns:p14="http://schemas.microsoft.com/office/powerpoint/2010/main" val="277359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54</a:t>
            </a:fld>
            <a:endParaRPr lang="de-DE"/>
          </a:p>
        </p:txBody>
      </p:sp>
    </p:spTree>
    <p:extLst>
      <p:ext uri="{BB962C8B-B14F-4D97-AF65-F5344CB8AC3E}">
        <p14:creationId xmlns:p14="http://schemas.microsoft.com/office/powerpoint/2010/main" val="1320071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55</a:t>
            </a:fld>
            <a:endParaRPr lang="de-DE"/>
          </a:p>
        </p:txBody>
      </p:sp>
    </p:spTree>
    <p:extLst>
      <p:ext uri="{BB962C8B-B14F-4D97-AF65-F5344CB8AC3E}">
        <p14:creationId xmlns:p14="http://schemas.microsoft.com/office/powerpoint/2010/main" val="1361634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56</a:t>
            </a:fld>
            <a:endParaRPr lang="de-DE"/>
          </a:p>
        </p:txBody>
      </p:sp>
    </p:spTree>
    <p:extLst>
      <p:ext uri="{BB962C8B-B14F-4D97-AF65-F5344CB8AC3E}">
        <p14:creationId xmlns:p14="http://schemas.microsoft.com/office/powerpoint/2010/main" val="147524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58</a:t>
            </a:fld>
            <a:endParaRPr lang="de-DE"/>
          </a:p>
        </p:txBody>
      </p:sp>
    </p:spTree>
    <p:extLst>
      <p:ext uri="{BB962C8B-B14F-4D97-AF65-F5344CB8AC3E}">
        <p14:creationId xmlns:p14="http://schemas.microsoft.com/office/powerpoint/2010/main" val="1274222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19</a:t>
            </a:fld>
            <a:endParaRPr lang="de-DE"/>
          </a:p>
        </p:txBody>
      </p:sp>
    </p:spTree>
    <p:extLst>
      <p:ext uri="{BB962C8B-B14F-4D97-AF65-F5344CB8AC3E}">
        <p14:creationId xmlns:p14="http://schemas.microsoft.com/office/powerpoint/2010/main" val="1767300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59</a:t>
            </a:fld>
            <a:endParaRPr lang="de-DE"/>
          </a:p>
        </p:txBody>
      </p:sp>
    </p:spTree>
    <p:extLst>
      <p:ext uri="{BB962C8B-B14F-4D97-AF65-F5344CB8AC3E}">
        <p14:creationId xmlns:p14="http://schemas.microsoft.com/office/powerpoint/2010/main" val="1790725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60</a:t>
            </a:fld>
            <a:endParaRPr lang="de-DE"/>
          </a:p>
        </p:txBody>
      </p:sp>
    </p:spTree>
    <p:extLst>
      <p:ext uri="{BB962C8B-B14F-4D97-AF65-F5344CB8AC3E}">
        <p14:creationId xmlns:p14="http://schemas.microsoft.com/office/powerpoint/2010/main" val="2137668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61</a:t>
            </a:fld>
            <a:endParaRPr lang="de-DE"/>
          </a:p>
        </p:txBody>
      </p:sp>
    </p:spTree>
    <p:extLst>
      <p:ext uri="{BB962C8B-B14F-4D97-AF65-F5344CB8AC3E}">
        <p14:creationId xmlns:p14="http://schemas.microsoft.com/office/powerpoint/2010/main" val="3280832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62</a:t>
            </a:fld>
            <a:endParaRPr lang="de-DE"/>
          </a:p>
        </p:txBody>
      </p:sp>
    </p:spTree>
    <p:extLst>
      <p:ext uri="{BB962C8B-B14F-4D97-AF65-F5344CB8AC3E}">
        <p14:creationId xmlns:p14="http://schemas.microsoft.com/office/powerpoint/2010/main" val="348723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64</a:t>
            </a:fld>
            <a:endParaRPr lang="de-DE"/>
          </a:p>
        </p:txBody>
      </p:sp>
    </p:spTree>
    <p:extLst>
      <p:ext uri="{BB962C8B-B14F-4D97-AF65-F5344CB8AC3E}">
        <p14:creationId xmlns:p14="http://schemas.microsoft.com/office/powerpoint/2010/main" val="19848901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65</a:t>
            </a:fld>
            <a:endParaRPr lang="de-DE"/>
          </a:p>
        </p:txBody>
      </p:sp>
    </p:spTree>
    <p:extLst>
      <p:ext uri="{BB962C8B-B14F-4D97-AF65-F5344CB8AC3E}">
        <p14:creationId xmlns:p14="http://schemas.microsoft.com/office/powerpoint/2010/main" val="5302719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66</a:t>
            </a:fld>
            <a:endParaRPr lang="de-DE"/>
          </a:p>
        </p:txBody>
      </p:sp>
    </p:spTree>
    <p:extLst>
      <p:ext uri="{BB962C8B-B14F-4D97-AF65-F5344CB8AC3E}">
        <p14:creationId xmlns:p14="http://schemas.microsoft.com/office/powerpoint/2010/main" val="16413869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67</a:t>
            </a:fld>
            <a:endParaRPr lang="de-DE"/>
          </a:p>
        </p:txBody>
      </p:sp>
    </p:spTree>
    <p:extLst>
      <p:ext uri="{BB962C8B-B14F-4D97-AF65-F5344CB8AC3E}">
        <p14:creationId xmlns:p14="http://schemas.microsoft.com/office/powerpoint/2010/main" val="11625653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68</a:t>
            </a:fld>
            <a:endParaRPr lang="de-DE"/>
          </a:p>
        </p:txBody>
      </p:sp>
    </p:spTree>
    <p:extLst>
      <p:ext uri="{BB962C8B-B14F-4D97-AF65-F5344CB8AC3E}">
        <p14:creationId xmlns:p14="http://schemas.microsoft.com/office/powerpoint/2010/main" val="3091102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69</a:t>
            </a:fld>
            <a:endParaRPr lang="de-DE"/>
          </a:p>
        </p:txBody>
      </p:sp>
    </p:spTree>
    <p:extLst>
      <p:ext uri="{BB962C8B-B14F-4D97-AF65-F5344CB8AC3E}">
        <p14:creationId xmlns:p14="http://schemas.microsoft.com/office/powerpoint/2010/main" val="35405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20</a:t>
            </a:fld>
            <a:endParaRPr lang="de-DE"/>
          </a:p>
        </p:txBody>
      </p:sp>
    </p:spTree>
    <p:extLst>
      <p:ext uri="{BB962C8B-B14F-4D97-AF65-F5344CB8AC3E}">
        <p14:creationId xmlns:p14="http://schemas.microsoft.com/office/powerpoint/2010/main" val="1483527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70</a:t>
            </a:fld>
            <a:endParaRPr lang="de-DE"/>
          </a:p>
        </p:txBody>
      </p:sp>
    </p:spTree>
    <p:extLst>
      <p:ext uri="{BB962C8B-B14F-4D97-AF65-F5344CB8AC3E}">
        <p14:creationId xmlns:p14="http://schemas.microsoft.com/office/powerpoint/2010/main" val="1496501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71</a:t>
            </a:fld>
            <a:endParaRPr lang="de-DE"/>
          </a:p>
        </p:txBody>
      </p:sp>
    </p:spTree>
    <p:extLst>
      <p:ext uri="{BB962C8B-B14F-4D97-AF65-F5344CB8AC3E}">
        <p14:creationId xmlns:p14="http://schemas.microsoft.com/office/powerpoint/2010/main" val="16612034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72</a:t>
            </a:fld>
            <a:endParaRPr lang="de-DE"/>
          </a:p>
        </p:txBody>
      </p:sp>
    </p:spTree>
    <p:extLst>
      <p:ext uri="{BB962C8B-B14F-4D97-AF65-F5344CB8AC3E}">
        <p14:creationId xmlns:p14="http://schemas.microsoft.com/office/powerpoint/2010/main" val="890508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73</a:t>
            </a:fld>
            <a:endParaRPr lang="de-DE"/>
          </a:p>
        </p:txBody>
      </p:sp>
    </p:spTree>
    <p:extLst>
      <p:ext uri="{BB962C8B-B14F-4D97-AF65-F5344CB8AC3E}">
        <p14:creationId xmlns:p14="http://schemas.microsoft.com/office/powerpoint/2010/main" val="1481659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74</a:t>
            </a:fld>
            <a:endParaRPr lang="de-DE"/>
          </a:p>
        </p:txBody>
      </p:sp>
    </p:spTree>
    <p:extLst>
      <p:ext uri="{BB962C8B-B14F-4D97-AF65-F5344CB8AC3E}">
        <p14:creationId xmlns:p14="http://schemas.microsoft.com/office/powerpoint/2010/main" val="6508850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75</a:t>
            </a:fld>
            <a:endParaRPr lang="de-DE"/>
          </a:p>
        </p:txBody>
      </p:sp>
    </p:spTree>
    <p:extLst>
      <p:ext uri="{BB962C8B-B14F-4D97-AF65-F5344CB8AC3E}">
        <p14:creationId xmlns:p14="http://schemas.microsoft.com/office/powerpoint/2010/main" val="10129834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76</a:t>
            </a:fld>
            <a:endParaRPr lang="de-DE"/>
          </a:p>
        </p:txBody>
      </p:sp>
    </p:spTree>
    <p:extLst>
      <p:ext uri="{BB962C8B-B14F-4D97-AF65-F5344CB8AC3E}">
        <p14:creationId xmlns:p14="http://schemas.microsoft.com/office/powerpoint/2010/main" val="1039676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77</a:t>
            </a:fld>
            <a:endParaRPr lang="de-DE"/>
          </a:p>
        </p:txBody>
      </p:sp>
    </p:spTree>
    <p:extLst>
      <p:ext uri="{BB962C8B-B14F-4D97-AF65-F5344CB8AC3E}">
        <p14:creationId xmlns:p14="http://schemas.microsoft.com/office/powerpoint/2010/main" val="897160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78</a:t>
            </a:fld>
            <a:endParaRPr lang="de-DE"/>
          </a:p>
        </p:txBody>
      </p:sp>
    </p:spTree>
    <p:extLst>
      <p:ext uri="{BB962C8B-B14F-4D97-AF65-F5344CB8AC3E}">
        <p14:creationId xmlns:p14="http://schemas.microsoft.com/office/powerpoint/2010/main" val="9250455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79</a:t>
            </a:fld>
            <a:endParaRPr lang="de-DE"/>
          </a:p>
        </p:txBody>
      </p:sp>
    </p:spTree>
    <p:extLst>
      <p:ext uri="{BB962C8B-B14F-4D97-AF65-F5344CB8AC3E}">
        <p14:creationId xmlns:p14="http://schemas.microsoft.com/office/powerpoint/2010/main" val="73843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21</a:t>
            </a:fld>
            <a:endParaRPr lang="de-DE"/>
          </a:p>
        </p:txBody>
      </p:sp>
    </p:spTree>
    <p:extLst>
      <p:ext uri="{BB962C8B-B14F-4D97-AF65-F5344CB8AC3E}">
        <p14:creationId xmlns:p14="http://schemas.microsoft.com/office/powerpoint/2010/main" val="1683189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80</a:t>
            </a:fld>
            <a:endParaRPr lang="de-DE"/>
          </a:p>
        </p:txBody>
      </p:sp>
    </p:spTree>
    <p:extLst>
      <p:ext uri="{BB962C8B-B14F-4D97-AF65-F5344CB8AC3E}">
        <p14:creationId xmlns:p14="http://schemas.microsoft.com/office/powerpoint/2010/main" val="772376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81</a:t>
            </a:fld>
            <a:endParaRPr lang="de-DE"/>
          </a:p>
        </p:txBody>
      </p:sp>
    </p:spTree>
    <p:extLst>
      <p:ext uri="{BB962C8B-B14F-4D97-AF65-F5344CB8AC3E}">
        <p14:creationId xmlns:p14="http://schemas.microsoft.com/office/powerpoint/2010/main" val="491162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82</a:t>
            </a:fld>
            <a:endParaRPr lang="de-DE"/>
          </a:p>
        </p:txBody>
      </p:sp>
    </p:spTree>
    <p:extLst>
      <p:ext uri="{BB962C8B-B14F-4D97-AF65-F5344CB8AC3E}">
        <p14:creationId xmlns:p14="http://schemas.microsoft.com/office/powerpoint/2010/main" val="5660218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83</a:t>
            </a:fld>
            <a:endParaRPr lang="de-DE"/>
          </a:p>
        </p:txBody>
      </p:sp>
    </p:spTree>
    <p:extLst>
      <p:ext uri="{BB962C8B-B14F-4D97-AF65-F5344CB8AC3E}">
        <p14:creationId xmlns:p14="http://schemas.microsoft.com/office/powerpoint/2010/main" val="1463076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84</a:t>
            </a:fld>
            <a:endParaRPr lang="de-DE"/>
          </a:p>
        </p:txBody>
      </p:sp>
    </p:spTree>
    <p:extLst>
      <p:ext uri="{BB962C8B-B14F-4D97-AF65-F5344CB8AC3E}">
        <p14:creationId xmlns:p14="http://schemas.microsoft.com/office/powerpoint/2010/main" val="27096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85</a:t>
            </a:fld>
            <a:endParaRPr lang="de-DE"/>
          </a:p>
        </p:txBody>
      </p:sp>
    </p:spTree>
    <p:extLst>
      <p:ext uri="{BB962C8B-B14F-4D97-AF65-F5344CB8AC3E}">
        <p14:creationId xmlns:p14="http://schemas.microsoft.com/office/powerpoint/2010/main" val="1191010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86</a:t>
            </a:fld>
            <a:endParaRPr lang="de-DE"/>
          </a:p>
        </p:txBody>
      </p:sp>
    </p:spTree>
    <p:extLst>
      <p:ext uri="{BB962C8B-B14F-4D97-AF65-F5344CB8AC3E}">
        <p14:creationId xmlns:p14="http://schemas.microsoft.com/office/powerpoint/2010/main" val="10073914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87</a:t>
            </a:fld>
            <a:endParaRPr lang="de-DE"/>
          </a:p>
        </p:txBody>
      </p:sp>
    </p:spTree>
    <p:extLst>
      <p:ext uri="{BB962C8B-B14F-4D97-AF65-F5344CB8AC3E}">
        <p14:creationId xmlns:p14="http://schemas.microsoft.com/office/powerpoint/2010/main" val="2436759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88</a:t>
            </a:fld>
            <a:endParaRPr lang="de-DE"/>
          </a:p>
        </p:txBody>
      </p:sp>
    </p:spTree>
    <p:extLst>
      <p:ext uri="{BB962C8B-B14F-4D97-AF65-F5344CB8AC3E}">
        <p14:creationId xmlns:p14="http://schemas.microsoft.com/office/powerpoint/2010/main" val="1787999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89</a:t>
            </a:fld>
            <a:endParaRPr lang="de-DE"/>
          </a:p>
        </p:txBody>
      </p:sp>
    </p:spTree>
    <p:extLst>
      <p:ext uri="{BB962C8B-B14F-4D97-AF65-F5344CB8AC3E}">
        <p14:creationId xmlns:p14="http://schemas.microsoft.com/office/powerpoint/2010/main" val="777004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23</a:t>
            </a:fld>
            <a:endParaRPr lang="de-DE"/>
          </a:p>
        </p:txBody>
      </p:sp>
    </p:spTree>
    <p:extLst>
      <p:ext uri="{BB962C8B-B14F-4D97-AF65-F5344CB8AC3E}">
        <p14:creationId xmlns:p14="http://schemas.microsoft.com/office/powerpoint/2010/main" val="1945416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90</a:t>
            </a:fld>
            <a:endParaRPr lang="de-DE"/>
          </a:p>
        </p:txBody>
      </p:sp>
    </p:spTree>
    <p:extLst>
      <p:ext uri="{BB962C8B-B14F-4D97-AF65-F5344CB8AC3E}">
        <p14:creationId xmlns:p14="http://schemas.microsoft.com/office/powerpoint/2010/main" val="3498085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91</a:t>
            </a:fld>
            <a:endParaRPr lang="de-DE"/>
          </a:p>
        </p:txBody>
      </p:sp>
    </p:spTree>
    <p:extLst>
      <p:ext uri="{BB962C8B-B14F-4D97-AF65-F5344CB8AC3E}">
        <p14:creationId xmlns:p14="http://schemas.microsoft.com/office/powerpoint/2010/main" val="14416378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94</a:t>
            </a:fld>
            <a:endParaRPr lang="de-DE"/>
          </a:p>
        </p:txBody>
      </p:sp>
    </p:spTree>
    <p:extLst>
      <p:ext uri="{BB962C8B-B14F-4D97-AF65-F5344CB8AC3E}">
        <p14:creationId xmlns:p14="http://schemas.microsoft.com/office/powerpoint/2010/main" val="12043594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95</a:t>
            </a:fld>
            <a:endParaRPr lang="de-DE"/>
          </a:p>
        </p:txBody>
      </p:sp>
    </p:spTree>
    <p:extLst>
      <p:ext uri="{BB962C8B-B14F-4D97-AF65-F5344CB8AC3E}">
        <p14:creationId xmlns:p14="http://schemas.microsoft.com/office/powerpoint/2010/main" val="16726176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96</a:t>
            </a:fld>
            <a:endParaRPr lang="de-DE"/>
          </a:p>
        </p:txBody>
      </p:sp>
    </p:spTree>
    <p:extLst>
      <p:ext uri="{BB962C8B-B14F-4D97-AF65-F5344CB8AC3E}">
        <p14:creationId xmlns:p14="http://schemas.microsoft.com/office/powerpoint/2010/main" val="119394107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97</a:t>
            </a:fld>
            <a:endParaRPr lang="de-DE"/>
          </a:p>
        </p:txBody>
      </p:sp>
    </p:spTree>
    <p:extLst>
      <p:ext uri="{BB962C8B-B14F-4D97-AF65-F5344CB8AC3E}">
        <p14:creationId xmlns:p14="http://schemas.microsoft.com/office/powerpoint/2010/main" val="8866200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98</a:t>
            </a:fld>
            <a:endParaRPr lang="de-DE"/>
          </a:p>
        </p:txBody>
      </p:sp>
    </p:spTree>
    <p:extLst>
      <p:ext uri="{BB962C8B-B14F-4D97-AF65-F5344CB8AC3E}">
        <p14:creationId xmlns:p14="http://schemas.microsoft.com/office/powerpoint/2010/main" val="11266658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100</a:t>
            </a:fld>
            <a:endParaRPr lang="de-DE"/>
          </a:p>
        </p:txBody>
      </p:sp>
    </p:spTree>
    <p:extLst>
      <p:ext uri="{BB962C8B-B14F-4D97-AF65-F5344CB8AC3E}">
        <p14:creationId xmlns:p14="http://schemas.microsoft.com/office/powerpoint/2010/main" val="1032032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101</a:t>
            </a:fld>
            <a:endParaRPr lang="de-DE"/>
          </a:p>
        </p:txBody>
      </p:sp>
    </p:spTree>
    <p:extLst>
      <p:ext uri="{BB962C8B-B14F-4D97-AF65-F5344CB8AC3E}">
        <p14:creationId xmlns:p14="http://schemas.microsoft.com/office/powerpoint/2010/main" val="13957526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102</a:t>
            </a:fld>
            <a:endParaRPr lang="de-DE"/>
          </a:p>
        </p:txBody>
      </p:sp>
    </p:spTree>
    <p:extLst>
      <p:ext uri="{BB962C8B-B14F-4D97-AF65-F5344CB8AC3E}">
        <p14:creationId xmlns:p14="http://schemas.microsoft.com/office/powerpoint/2010/main" val="67253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24</a:t>
            </a:fld>
            <a:endParaRPr lang="de-DE"/>
          </a:p>
        </p:txBody>
      </p:sp>
    </p:spTree>
    <p:extLst>
      <p:ext uri="{BB962C8B-B14F-4D97-AF65-F5344CB8AC3E}">
        <p14:creationId xmlns:p14="http://schemas.microsoft.com/office/powerpoint/2010/main" val="8824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103</a:t>
            </a:fld>
            <a:endParaRPr lang="de-DE"/>
          </a:p>
        </p:txBody>
      </p:sp>
    </p:spTree>
    <p:extLst>
      <p:ext uri="{BB962C8B-B14F-4D97-AF65-F5344CB8AC3E}">
        <p14:creationId xmlns:p14="http://schemas.microsoft.com/office/powerpoint/2010/main" val="93130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83576B5-FFC3-104E-A7F3-46F1049D6086}" type="slidenum">
              <a:rPr lang="de-DE" smtClean="0"/>
              <a:t>25</a:t>
            </a:fld>
            <a:endParaRPr lang="de-DE"/>
          </a:p>
        </p:txBody>
      </p:sp>
    </p:spTree>
    <p:extLst>
      <p:ext uri="{BB962C8B-B14F-4D97-AF65-F5344CB8AC3E}">
        <p14:creationId xmlns:p14="http://schemas.microsoft.com/office/powerpoint/2010/main" val="1917856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7"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41DED1-9560-C349-9AA0-135CDCD80784}" type="datetimeFigureOut">
              <a:rPr lang="de-DE" smtClean="0"/>
              <a:t>12.08.2021</a:t>
            </a:fld>
            <a:endParaRPr lang="de-DE"/>
          </a:p>
        </p:txBody>
      </p:sp>
      <p:sp>
        <p:nvSpPr>
          <p:cNvPr id="8"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9"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6AC94-3F68-CA44-8ECE-1C407DFF4E91}" type="slidenum">
              <a:rPr lang="de-DE" smtClean="0"/>
              <a:t>‹Nr.›</a:t>
            </a:fld>
            <a:endParaRPr lang="de-DE"/>
          </a:p>
        </p:txBody>
      </p:sp>
    </p:spTree>
    <p:extLst>
      <p:ext uri="{BB962C8B-B14F-4D97-AF65-F5344CB8AC3E}">
        <p14:creationId xmlns:p14="http://schemas.microsoft.com/office/powerpoint/2010/main" val="724762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p:cNvSpPr>
            <a:spLocks noGrp="1"/>
          </p:cNvSpPr>
          <p:nvPr>
            <p:ph type="dt" sz="half" idx="10"/>
          </p:nvPr>
        </p:nvSpPr>
        <p:spPr/>
        <p:txBody>
          <a:bodyPr/>
          <a:lstStyle/>
          <a:p>
            <a:fld id="{F340F621-BAD5-FD45-A8F8-D267B35051C5}" type="datetime1">
              <a:rPr lang="de-DE" smtClean="0"/>
              <a:t>12.08.2021</a:t>
            </a:fld>
            <a:endParaRPr lang="de-DE"/>
          </a:p>
        </p:txBody>
      </p:sp>
      <p:sp>
        <p:nvSpPr>
          <p:cNvPr id="5" name="Fußzeilenplatzhalter 4"/>
          <p:cNvSpPr>
            <a:spLocks noGrp="1"/>
          </p:cNvSpPr>
          <p:nvPr>
            <p:ph type="ftr" sz="quarter" idx="11"/>
          </p:nvPr>
        </p:nvSpPr>
        <p:spPr/>
        <p:txBody>
          <a:bodyPr/>
          <a:lstStyle/>
          <a:p>
            <a:r>
              <a:rPr lang="de-DE"/>
              <a:t>Unternehmensvorstellung</a:t>
            </a:r>
          </a:p>
        </p:txBody>
      </p:sp>
      <p:sp>
        <p:nvSpPr>
          <p:cNvPr id="6" name="Foliennummernplatzhalter 5"/>
          <p:cNvSpPr>
            <a:spLocks noGrp="1"/>
          </p:cNvSpPr>
          <p:nvPr>
            <p:ph type="sldNum" sz="quarter" idx="12"/>
          </p:nvPr>
        </p:nvSpPr>
        <p:spPr/>
        <p:txBody>
          <a:bodyPr/>
          <a:lstStyle/>
          <a:p>
            <a:fld id="{56B6AC94-3F68-CA44-8ECE-1C407DFF4E91}" type="slidenum">
              <a:rPr lang="de-DE" smtClean="0"/>
              <a:t>‹Nr.›</a:t>
            </a:fld>
            <a:endParaRPr lang="de-DE"/>
          </a:p>
        </p:txBody>
      </p:sp>
    </p:spTree>
    <p:extLst>
      <p:ext uri="{BB962C8B-B14F-4D97-AF65-F5344CB8AC3E}">
        <p14:creationId xmlns:p14="http://schemas.microsoft.com/office/powerpoint/2010/main" val="10571161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Bild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836541" y="6279729"/>
            <a:ext cx="947326" cy="322832"/>
          </a:xfrm>
          <a:prstGeom prst="rect">
            <a:avLst/>
          </a:prstGeom>
        </p:spPr>
      </p:pic>
      <p:sp>
        <p:nvSpPr>
          <p:cNvPr id="15" name="Datumsplatzhalter 3"/>
          <p:cNvSpPr txBox="1">
            <a:spLocks/>
          </p:cNvSpPr>
          <p:nvPr userDrawn="1"/>
        </p:nvSpPr>
        <p:spPr>
          <a:xfrm>
            <a:off x="983432" y="6237312"/>
            <a:ext cx="1583556" cy="588038"/>
          </a:xfrm>
          <a:prstGeom prst="rect">
            <a:avLst/>
          </a:prstGeom>
        </p:spPr>
        <p:txBody>
          <a:bodyPr vert="horz" lIns="0" tIns="45720" rIns="91440" bIns="45720" rtlCol="0" anchor="ctr"/>
          <a:lstStyle>
            <a:defPPr>
              <a:defRPr lang="de-DE"/>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5CDABCA-EE34-2246-A442-90AF307DE6B5}" type="datetime1">
              <a:rPr lang="de-DE" sz="1000" smtClean="0">
                <a:latin typeface="Helvetica" charset="0"/>
                <a:ea typeface="Helvetica" charset="0"/>
                <a:cs typeface="Helvetica" charset="0"/>
              </a:rPr>
              <a:pPr/>
              <a:t>12.08.2021</a:t>
            </a:fld>
            <a:endParaRPr lang="de-DE" sz="1000" dirty="0">
              <a:latin typeface="Helvetica" charset="0"/>
              <a:ea typeface="Helvetica" charset="0"/>
              <a:cs typeface="Helvetica" charset="0"/>
            </a:endParaRPr>
          </a:p>
        </p:txBody>
      </p:sp>
      <p:sp>
        <p:nvSpPr>
          <p:cNvPr id="16" name="Fußzeilenplatzhalter 4"/>
          <p:cNvSpPr txBox="1">
            <a:spLocks/>
          </p:cNvSpPr>
          <p:nvPr userDrawn="1"/>
        </p:nvSpPr>
        <p:spPr>
          <a:xfrm>
            <a:off x="2063552" y="6237312"/>
            <a:ext cx="4762694" cy="588038"/>
          </a:xfrm>
          <a:prstGeom prst="rect">
            <a:avLst/>
          </a:prstGeom>
        </p:spPr>
        <p:txBody>
          <a:bodyPr vert="horz" lIns="0" tIns="45720" rIns="91440" bIns="45720" rtlCol="0" anchor="ctr"/>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000" dirty="0">
                <a:latin typeface="Helvetica" charset="0"/>
                <a:ea typeface="Helvetica" charset="0"/>
                <a:cs typeface="Helvetica" charset="0"/>
              </a:rPr>
              <a:t>Unternehmensvorstellung</a:t>
            </a:r>
          </a:p>
        </p:txBody>
      </p:sp>
      <p:sp>
        <p:nvSpPr>
          <p:cNvPr id="17" name="Foliennummernplatzhalter 5"/>
          <p:cNvSpPr txBox="1">
            <a:spLocks/>
          </p:cNvSpPr>
          <p:nvPr userDrawn="1"/>
        </p:nvSpPr>
        <p:spPr>
          <a:xfrm>
            <a:off x="407368" y="6237312"/>
            <a:ext cx="974459" cy="588038"/>
          </a:xfrm>
          <a:prstGeom prst="rect">
            <a:avLst/>
          </a:prstGeom>
        </p:spPr>
        <p:txBody>
          <a:bodyPr vert="horz" lIns="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56B6AC94-3F68-CA44-8ECE-1C407DFF4E91}" type="slidenum">
              <a:rPr lang="de-DE" sz="1000" smtClean="0">
                <a:solidFill>
                  <a:schemeClr val="tx1"/>
                </a:solidFill>
                <a:latin typeface="Helvetica" charset="0"/>
                <a:ea typeface="Helvetica" charset="0"/>
                <a:cs typeface="Helvetica" charset="0"/>
              </a:rPr>
              <a:pPr algn="l"/>
              <a:t>‹Nr.›</a:t>
            </a:fld>
            <a:endParaRPr lang="de-DE" sz="1000" dirty="0">
              <a:solidFill>
                <a:schemeClr val="tx1"/>
              </a:solidFill>
              <a:latin typeface="Helvetica" charset="0"/>
              <a:ea typeface="Helvetica" charset="0"/>
              <a:cs typeface="Helvetica" charset="0"/>
            </a:endParaRPr>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Lst>
  <p:hf hdr="0"/>
  <p:txStyles>
    <p:title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rgbClr val="2B3A81"/>
          </a:solidFill>
          <a:latin typeface="DIN Next LT Pro Light" charset="0"/>
          <a:ea typeface="DIN Next LT Pro Light" charset="0"/>
          <a:cs typeface="DIN Next LT Pro Light" charset="0"/>
        </a:defRPr>
      </a:lvl1pPr>
      <a:lvl2pPr marL="685800" indent="-228600" algn="l" defTabSz="914400" rtl="0" eaLnBrk="1" latinLnBrk="0" hangingPunct="1">
        <a:lnSpc>
          <a:spcPct val="90000"/>
        </a:lnSpc>
        <a:spcBef>
          <a:spcPts val="500"/>
        </a:spcBef>
        <a:buFont typeface="Arial"/>
        <a:buChar char="•"/>
        <a:defRPr sz="2400" b="0" i="0" kern="1200">
          <a:solidFill>
            <a:srgbClr val="2B3A81"/>
          </a:solidFill>
          <a:latin typeface="DIN Next LT Pro Light" charset="0"/>
          <a:ea typeface="DIN Next LT Pro Light" charset="0"/>
          <a:cs typeface="DIN Next LT Pro Light" charset="0"/>
        </a:defRPr>
      </a:lvl2pPr>
      <a:lvl3pPr marL="1143000" indent="-228600" algn="l" defTabSz="914400" rtl="0" eaLnBrk="1" latinLnBrk="0" hangingPunct="1">
        <a:lnSpc>
          <a:spcPct val="90000"/>
        </a:lnSpc>
        <a:spcBef>
          <a:spcPts val="500"/>
        </a:spcBef>
        <a:buFont typeface="Arial"/>
        <a:buChar char="•"/>
        <a:defRPr sz="2000" b="0" i="0" kern="1200">
          <a:solidFill>
            <a:srgbClr val="2B3A81"/>
          </a:solidFill>
          <a:latin typeface="DIN Next LT Pro Light" charset="0"/>
          <a:ea typeface="DIN Next LT Pro Light" charset="0"/>
          <a:cs typeface="DIN Next LT Pro Light" charset="0"/>
        </a:defRPr>
      </a:lvl3pPr>
      <a:lvl4pPr marL="1600200" indent="-228600" algn="l" defTabSz="914400" rtl="0" eaLnBrk="1" latinLnBrk="0" hangingPunct="1">
        <a:lnSpc>
          <a:spcPct val="90000"/>
        </a:lnSpc>
        <a:spcBef>
          <a:spcPts val="500"/>
        </a:spcBef>
        <a:buFont typeface="Arial"/>
        <a:buChar char="•"/>
        <a:defRPr sz="1800" b="0" i="0" kern="1200">
          <a:solidFill>
            <a:srgbClr val="2B3A81"/>
          </a:solidFill>
          <a:latin typeface="DIN Next LT Pro Light" charset="0"/>
          <a:ea typeface="DIN Next LT Pro Light" charset="0"/>
          <a:cs typeface="DIN Next LT Pro Light" charset="0"/>
        </a:defRPr>
      </a:lvl4pPr>
      <a:lvl5pPr marL="2057400" indent="-228600" algn="l" defTabSz="914400" rtl="0" eaLnBrk="1" latinLnBrk="0" hangingPunct="1">
        <a:lnSpc>
          <a:spcPct val="90000"/>
        </a:lnSpc>
        <a:spcBef>
          <a:spcPts val="500"/>
        </a:spcBef>
        <a:buFont typeface="Arial"/>
        <a:buChar char="•"/>
        <a:defRPr sz="1800" b="0" i="0" kern="1200">
          <a:solidFill>
            <a:srgbClr val="2B3A81"/>
          </a:solidFill>
          <a:latin typeface="DIN Next LT Pro Light" charset="0"/>
          <a:ea typeface="DIN Next LT Pro Light" charset="0"/>
          <a:cs typeface="DIN Next LT Pro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95" userDrawn="1">
          <p15:clr>
            <a:srgbClr val="F26B43"/>
          </p15:clr>
        </p15:guide>
        <p15:guide id="2" pos="257" userDrawn="1">
          <p15:clr>
            <a:srgbClr val="F26B43"/>
          </p15:clr>
        </p15:guide>
        <p15:guide id="3" pos="7537" userDrawn="1">
          <p15:clr>
            <a:srgbClr val="F26B43"/>
          </p15:clr>
        </p15:guide>
        <p15:guide id="4" pos="143" userDrawn="1">
          <p15:clr>
            <a:srgbClr val="F26B43"/>
          </p15:clr>
        </p15:guide>
        <p15:guide id="5" orient="horz" pos="4156" userDrawn="1">
          <p15:clr>
            <a:srgbClr val="F26B43"/>
          </p15:clr>
        </p15:guide>
        <p15:guide id="6" orient="horz" pos="3952" userDrawn="1">
          <p15:clr>
            <a:srgbClr val="F26B43"/>
          </p15:clr>
        </p15:guide>
        <p15:guide id="8" pos="1617" userDrawn="1">
          <p15:clr>
            <a:srgbClr val="F26B43"/>
          </p15:clr>
        </p15:guide>
        <p15:guide id="9" pos="1708" userDrawn="1">
          <p15:clr>
            <a:srgbClr val="F26B43"/>
          </p15:clr>
        </p15:guide>
        <p15:guide id="10" pos="6063" userDrawn="1">
          <p15:clr>
            <a:srgbClr val="F26B43"/>
          </p15:clr>
        </p15:guide>
        <p15:guide id="11" pos="5972" userDrawn="1">
          <p15:clr>
            <a:srgbClr val="F26B43"/>
          </p15:clr>
        </p15:guide>
        <p15:guide id="12" orient="horz" pos="1003" userDrawn="1">
          <p15:clr>
            <a:srgbClr val="F26B43"/>
          </p15:clr>
        </p15:guide>
        <p15:guide id="13" orient="horz" pos="640" userDrawn="1">
          <p15:clr>
            <a:srgbClr val="F26B43"/>
          </p15:clr>
        </p15:guide>
        <p15:guide id="15" orient="horz" pos="1525" userDrawn="1">
          <p15:clr>
            <a:srgbClr val="F26B43"/>
          </p15:clr>
        </p15:guide>
        <p15:guide id="16" orient="horz" pos="300" userDrawn="1">
          <p15:clr>
            <a:srgbClr val="F26B43"/>
          </p15:clr>
        </p15:guide>
        <p15:guide id="17" orient="horz" pos="3861" userDrawn="1">
          <p15:clr>
            <a:srgbClr val="F26B43"/>
          </p15:clr>
        </p15:guide>
        <p15:guide id="18" pos="3069" userDrawn="1">
          <p15:clr>
            <a:srgbClr val="F26B43"/>
          </p15:clr>
        </p15:guide>
        <p15:guide id="19" pos="3160" userDrawn="1">
          <p15:clr>
            <a:srgbClr val="F26B43"/>
          </p15:clr>
        </p15:guide>
        <p15:guide id="20" pos="4520" userDrawn="1">
          <p15:clr>
            <a:srgbClr val="F26B43"/>
          </p15:clr>
        </p15:guide>
        <p15:guide id="21" pos="4611" userDrawn="1">
          <p15:clr>
            <a:srgbClr val="F26B43"/>
          </p15:clr>
        </p15:guide>
        <p15:guide id="22" pos="3885" userDrawn="1">
          <p15:clr>
            <a:srgbClr val="F26B43"/>
          </p15:clr>
        </p15:guide>
        <p15:guide id="23" pos="7423" userDrawn="1">
          <p15:clr>
            <a:srgbClr val="F26B43"/>
          </p15:clr>
        </p15:guide>
        <p15:guide id="24" pos="3840" userDrawn="1">
          <p15:clr>
            <a:srgbClr val="F26B43"/>
          </p15:clr>
        </p15:guide>
        <p15:guide id="25" orient="horz" pos="127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CDABCA-EE34-2246-A442-90AF307DE6B5}" type="datetime1">
              <a:rPr lang="de-DE" smtClean="0"/>
              <a:t>12.08.2021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Unternehmensvorstellung</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B6AC94-3F68-CA44-8ECE-1C407DFF4E91}" type="slidenum">
              <a:rPr lang="de-DE" smtClean="0"/>
              <a:t>‹Nr.›</a:t>
            </a:fld>
            <a:endParaRPr lang="de-DE"/>
          </a:p>
        </p:txBody>
      </p:sp>
    </p:spTree>
    <p:extLst>
      <p:ext uri="{BB962C8B-B14F-4D97-AF65-F5344CB8AC3E}">
        <p14:creationId xmlns:p14="http://schemas.microsoft.com/office/powerpoint/2010/main" val="1528613315"/>
      </p:ext>
    </p:extLst>
  </p:cSld>
  <p:clrMap bg1="lt1" tx1="dk1" bg2="lt2" tx2="dk2" accent1="accent1" accent2="accent2" accent3="accent3" accent4="accent4" accent5="accent5" accent6="accent6" hlink="hlink" folHlink="folHlink"/>
  <p:sldLayoutIdLst>
    <p:sldLayoutId id="2147483652"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chart" Target="../charts/chart1.xml"/><Relationship Id="rId7" Type="http://schemas.openxmlformats.org/officeDocument/2006/relationships/slide" Target="slide3.xml"/><Relationship Id="rId12" Type="http://schemas.openxmlformats.org/officeDocument/2006/relationships/slide" Target="slide109.xml"/><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6.xml"/><Relationship Id="rId5" Type="http://schemas.openxmlformats.org/officeDocument/2006/relationships/image" Target="../media/image7.emf"/><Relationship Id="rId10" Type="http://schemas.openxmlformats.org/officeDocument/2006/relationships/slide" Target="slide104.xml"/><Relationship Id="rId4" Type="http://schemas.openxmlformats.org/officeDocument/2006/relationships/slide" Target="slide2.xml"/><Relationship Id="rId9" Type="http://schemas.openxmlformats.org/officeDocument/2006/relationships/slide" Target="slide13.xml"/></Relationships>
</file>

<file path=ppt/slides/_rels/slide100.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3" Type="http://schemas.openxmlformats.org/officeDocument/2006/relationships/image" Target="../media/image199.emf"/><Relationship Id="rId7" Type="http://schemas.openxmlformats.org/officeDocument/2006/relationships/slide" Target="slide99.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77.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10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3" Type="http://schemas.openxmlformats.org/officeDocument/2006/relationships/image" Target="../media/image200.emf"/><Relationship Id="rId7" Type="http://schemas.openxmlformats.org/officeDocument/2006/relationships/slide" Target="slide99.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78.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10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3" Type="http://schemas.openxmlformats.org/officeDocument/2006/relationships/image" Target="../media/image201.emf"/><Relationship Id="rId7" Type="http://schemas.openxmlformats.org/officeDocument/2006/relationships/slide" Target="slide99.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79.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10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9.xml"/><Relationship Id="rId3" Type="http://schemas.openxmlformats.org/officeDocument/2006/relationships/slide" Target="slide99.xml"/><Relationship Id="rId7" Type="http://schemas.openxmlformats.org/officeDocument/2006/relationships/image" Target="../media/image7.emf"/><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80.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04.xml"/><Relationship Id="rId5" Type="http://schemas.openxmlformats.org/officeDocument/2006/relationships/image" Target="../media/image202.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image" Target="../media/image6.emf"/><Relationship Id="rId9" Type="http://schemas.openxmlformats.org/officeDocument/2006/relationships/slide" Target="slide3.xml"/><Relationship Id="rId14" Type="http://schemas.openxmlformats.org/officeDocument/2006/relationships/slide" Target="slide14.xml"/></Relationships>
</file>

<file path=ppt/slides/_rels/slide10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9.xml"/><Relationship Id="rId3" Type="http://schemas.openxmlformats.org/officeDocument/2006/relationships/image" Target="../media/image6.emf"/><Relationship Id="rId7" Type="http://schemas.openxmlformats.org/officeDocument/2006/relationships/image" Target="../media/image7.emf"/><Relationship Id="rId12" Type="http://schemas.openxmlformats.org/officeDocument/2006/relationships/slide" Target="slide106.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203.jpeg"/><Relationship Id="rId11" Type="http://schemas.openxmlformats.org/officeDocument/2006/relationships/slide" Target="slide104.xml"/><Relationship Id="rId5" Type="http://schemas.openxmlformats.org/officeDocument/2006/relationships/image" Target="../media/image3.emf"/><Relationship Id="rId10" Type="http://schemas.openxmlformats.org/officeDocument/2006/relationships/slide" Target="slide13.xml"/><Relationship Id="rId4" Type="http://schemas.openxmlformats.org/officeDocument/2006/relationships/slide" Target="slide105.xml"/><Relationship Id="rId9" Type="http://schemas.openxmlformats.org/officeDocument/2006/relationships/slide" Target="slide3.xml"/></Relationships>
</file>

<file path=ppt/slides/_rels/slide105.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6.emf"/><Relationship Id="rId7" Type="http://schemas.openxmlformats.org/officeDocument/2006/relationships/image" Target="../media/image7.emf"/><Relationship Id="rId12" Type="http://schemas.openxmlformats.org/officeDocument/2006/relationships/slide" Target="slide109.xml"/><Relationship Id="rId2" Type="http://schemas.openxmlformats.org/officeDocument/2006/relationships/slide" Target="slide104.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06.xml"/><Relationship Id="rId5" Type="http://schemas.openxmlformats.org/officeDocument/2006/relationships/image" Target="../media/image204.png"/><Relationship Id="rId10" Type="http://schemas.openxmlformats.org/officeDocument/2006/relationships/slide" Target="slide13.xml"/><Relationship Id="rId4" Type="http://schemas.openxmlformats.org/officeDocument/2006/relationships/image" Target="../media/image3.emf"/><Relationship Id="rId9" Type="http://schemas.openxmlformats.org/officeDocument/2006/relationships/slide" Target="slide3.xml"/></Relationships>
</file>

<file path=ppt/slides/_rels/slide106.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slide" Target="slide106.xml"/><Relationship Id="rId3" Type="http://schemas.openxmlformats.org/officeDocument/2006/relationships/image" Target="../media/image6.emf"/><Relationship Id="rId7" Type="http://schemas.openxmlformats.org/officeDocument/2006/relationships/image" Target="../media/image205.jpeg"/><Relationship Id="rId12" Type="http://schemas.openxmlformats.org/officeDocument/2006/relationships/slide" Target="slide104.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108.xml"/><Relationship Id="rId11" Type="http://schemas.openxmlformats.org/officeDocument/2006/relationships/slide" Target="slide13.xml"/><Relationship Id="rId5" Type="http://schemas.openxmlformats.org/officeDocument/2006/relationships/slide" Target="slide107.xml"/><Relationship Id="rId10" Type="http://schemas.openxmlformats.org/officeDocument/2006/relationships/slide" Target="slide3.xml"/><Relationship Id="rId4" Type="http://schemas.openxmlformats.org/officeDocument/2006/relationships/image" Target="../media/image3.emf"/><Relationship Id="rId9" Type="http://schemas.openxmlformats.org/officeDocument/2006/relationships/image" Target="../media/image8.emf"/><Relationship Id="rId14" Type="http://schemas.openxmlformats.org/officeDocument/2006/relationships/slide" Target="slide109.xml"/></Relationships>
</file>

<file path=ppt/slides/_rels/slide10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xml"/><Relationship Id="rId7"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 Target="slide106.xml"/><Relationship Id="rId11" Type="http://schemas.openxmlformats.org/officeDocument/2006/relationships/slide" Target="slide109.xml"/><Relationship Id="rId5" Type="http://schemas.openxmlformats.org/officeDocument/2006/relationships/image" Target="../media/image8.emf"/><Relationship Id="rId10" Type="http://schemas.openxmlformats.org/officeDocument/2006/relationships/slide" Target="slide104.xml"/><Relationship Id="rId4" Type="http://schemas.openxmlformats.org/officeDocument/2006/relationships/image" Target="../media/image7.emf"/><Relationship Id="rId9" Type="http://schemas.openxmlformats.org/officeDocument/2006/relationships/slide" Target="slide13.xml"/></Relationships>
</file>

<file path=ppt/slides/_rels/slide10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6.emf"/><Relationship Id="rId7" Type="http://schemas.openxmlformats.org/officeDocument/2006/relationships/image" Target="../media/image7.emf"/><Relationship Id="rId12" Type="http://schemas.openxmlformats.org/officeDocument/2006/relationships/slide" Target="slide109.xml"/><Relationship Id="rId2"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04.xml"/><Relationship Id="rId5" Type="http://schemas.openxmlformats.org/officeDocument/2006/relationships/image" Target="../media/image206.emf"/><Relationship Id="rId10" Type="http://schemas.openxmlformats.org/officeDocument/2006/relationships/slide" Target="slide13.xml"/><Relationship Id="rId4" Type="http://schemas.openxmlformats.org/officeDocument/2006/relationships/image" Target="../media/image3.emf"/><Relationship Id="rId9" Type="http://schemas.openxmlformats.org/officeDocument/2006/relationships/slide" Target="slide3.xml"/></Relationships>
</file>

<file path=ppt/slides/_rels/slide109.xml.rels><?xml version="1.0" encoding="UTF-8" standalone="yes"?>
<Relationships xmlns="http://schemas.openxmlformats.org/package/2006/relationships"><Relationship Id="rId8" Type="http://schemas.openxmlformats.org/officeDocument/2006/relationships/slide" Target="slide113.xml"/><Relationship Id="rId13" Type="http://schemas.openxmlformats.org/officeDocument/2006/relationships/slide" Target="slide13.xml"/><Relationship Id="rId3" Type="http://schemas.openxmlformats.org/officeDocument/2006/relationships/image" Target="../media/image6.emf"/><Relationship Id="rId7" Type="http://schemas.openxmlformats.org/officeDocument/2006/relationships/slide" Target="slide112.xml"/><Relationship Id="rId12" Type="http://schemas.openxmlformats.org/officeDocument/2006/relationships/slide" Target="slide3.xml"/><Relationship Id="rId2" Type="http://schemas.openxmlformats.org/officeDocument/2006/relationships/slide" Target="slide2.xml"/><Relationship Id="rId16" Type="http://schemas.openxmlformats.org/officeDocument/2006/relationships/slide" Target="slide109.xml"/><Relationship Id="rId1" Type="http://schemas.openxmlformats.org/officeDocument/2006/relationships/slideLayout" Target="../slideLayouts/slideLayout1.xml"/><Relationship Id="rId6" Type="http://schemas.openxmlformats.org/officeDocument/2006/relationships/slide" Target="slide111.xml"/><Relationship Id="rId11" Type="http://schemas.openxmlformats.org/officeDocument/2006/relationships/image" Target="../media/image8.emf"/><Relationship Id="rId5" Type="http://schemas.openxmlformats.org/officeDocument/2006/relationships/slide" Target="slide110.xml"/><Relationship Id="rId15" Type="http://schemas.openxmlformats.org/officeDocument/2006/relationships/slide" Target="slide106.xml"/><Relationship Id="rId10" Type="http://schemas.openxmlformats.org/officeDocument/2006/relationships/image" Target="../media/image7.emf"/><Relationship Id="rId4" Type="http://schemas.openxmlformats.org/officeDocument/2006/relationships/image" Target="../media/image3.emf"/><Relationship Id="rId9" Type="http://schemas.openxmlformats.org/officeDocument/2006/relationships/image" Target="../media/image207.jpeg"/><Relationship Id="rId14" Type="http://schemas.openxmlformats.org/officeDocument/2006/relationships/slide" Target="slide104.xml"/></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09.xml"/><Relationship Id="rId5" Type="http://schemas.openxmlformats.org/officeDocument/2006/relationships/image" Target="../media/image8.emf"/><Relationship Id="rId10" Type="http://schemas.openxmlformats.org/officeDocument/2006/relationships/slide" Target="slide106.xml"/><Relationship Id="rId4" Type="http://schemas.openxmlformats.org/officeDocument/2006/relationships/image" Target="../media/image7.emf"/><Relationship Id="rId9" Type="http://schemas.openxmlformats.org/officeDocument/2006/relationships/slide" Target="slide104.xml"/></Relationships>
</file>

<file path=ppt/slides/_rels/slide110.xml.rels><?xml version="1.0" encoding="UTF-8" standalone="yes"?>
<Relationships xmlns="http://schemas.openxmlformats.org/package/2006/relationships"><Relationship Id="rId8" Type="http://schemas.openxmlformats.org/officeDocument/2006/relationships/image" Target="../media/image211.png"/><Relationship Id="rId13" Type="http://schemas.openxmlformats.org/officeDocument/2006/relationships/slide" Target="slide13.xml"/><Relationship Id="rId3" Type="http://schemas.openxmlformats.org/officeDocument/2006/relationships/image" Target="../media/image6.emf"/><Relationship Id="rId7" Type="http://schemas.openxmlformats.org/officeDocument/2006/relationships/image" Target="../media/image210.png"/><Relationship Id="rId12" Type="http://schemas.openxmlformats.org/officeDocument/2006/relationships/slide" Target="slide3.xml"/><Relationship Id="rId2" Type="http://schemas.openxmlformats.org/officeDocument/2006/relationships/slide" Target="slide109.xml"/><Relationship Id="rId1" Type="http://schemas.openxmlformats.org/officeDocument/2006/relationships/slideLayout" Target="../slideLayouts/slideLayout1.xml"/><Relationship Id="rId6" Type="http://schemas.openxmlformats.org/officeDocument/2006/relationships/image" Target="../media/image209.png"/><Relationship Id="rId11" Type="http://schemas.openxmlformats.org/officeDocument/2006/relationships/image" Target="../media/image8.emf"/><Relationship Id="rId5" Type="http://schemas.openxmlformats.org/officeDocument/2006/relationships/image" Target="../media/image208.png"/><Relationship Id="rId15" Type="http://schemas.openxmlformats.org/officeDocument/2006/relationships/slide" Target="slide106.xml"/><Relationship Id="rId10" Type="http://schemas.openxmlformats.org/officeDocument/2006/relationships/image" Target="../media/image7.emf"/><Relationship Id="rId4" Type="http://schemas.openxmlformats.org/officeDocument/2006/relationships/image" Target="../media/image3.emf"/><Relationship Id="rId9" Type="http://schemas.openxmlformats.org/officeDocument/2006/relationships/slide" Target="slide2.xml"/><Relationship Id="rId14" Type="http://schemas.openxmlformats.org/officeDocument/2006/relationships/slide" Target="slide104.xml"/></Relationships>
</file>

<file path=ppt/slides/_rels/slide11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xml"/><Relationship Id="rId7"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 Target="slide109.xml"/><Relationship Id="rId11" Type="http://schemas.openxmlformats.org/officeDocument/2006/relationships/slide" Target="slide106.xml"/><Relationship Id="rId5" Type="http://schemas.openxmlformats.org/officeDocument/2006/relationships/image" Target="../media/image8.emf"/><Relationship Id="rId10" Type="http://schemas.openxmlformats.org/officeDocument/2006/relationships/slide" Target="slide104.xml"/><Relationship Id="rId4" Type="http://schemas.openxmlformats.org/officeDocument/2006/relationships/image" Target="../media/image7.emf"/><Relationship Id="rId9" Type="http://schemas.openxmlformats.org/officeDocument/2006/relationships/slide" Target="slide13.xml"/></Relationships>
</file>

<file path=ppt/slides/_rels/slide11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xml"/><Relationship Id="rId7"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 Target="slide109.xml"/><Relationship Id="rId11" Type="http://schemas.openxmlformats.org/officeDocument/2006/relationships/slide" Target="slide106.xml"/><Relationship Id="rId5" Type="http://schemas.openxmlformats.org/officeDocument/2006/relationships/image" Target="../media/image8.emf"/><Relationship Id="rId10" Type="http://schemas.openxmlformats.org/officeDocument/2006/relationships/slide" Target="slide104.xml"/><Relationship Id="rId4" Type="http://schemas.openxmlformats.org/officeDocument/2006/relationships/image" Target="../media/image7.emf"/><Relationship Id="rId9" Type="http://schemas.openxmlformats.org/officeDocument/2006/relationships/slide" Target="slide13.xml"/></Relationships>
</file>

<file path=ppt/slides/_rels/slide11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 Target="slide2.xml"/><Relationship Id="rId7"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 Target="slide109.xml"/><Relationship Id="rId11" Type="http://schemas.openxmlformats.org/officeDocument/2006/relationships/slide" Target="slide106.xml"/><Relationship Id="rId5" Type="http://schemas.openxmlformats.org/officeDocument/2006/relationships/image" Target="../media/image8.emf"/><Relationship Id="rId10" Type="http://schemas.openxmlformats.org/officeDocument/2006/relationships/slide" Target="slide104.xml"/><Relationship Id="rId4" Type="http://schemas.openxmlformats.org/officeDocument/2006/relationships/image" Target="../media/image7.emf"/><Relationship Id="rId9" Type="http://schemas.openxmlformats.org/officeDocument/2006/relationships/slide" Target="slide13.xml"/></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6.emf"/><Relationship Id="rId7" Type="http://schemas.openxmlformats.org/officeDocument/2006/relationships/image" Target="../media/image7.emf"/><Relationship Id="rId12" Type="http://schemas.openxmlformats.org/officeDocument/2006/relationships/slide" Target="slide109.xm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06.xml"/><Relationship Id="rId5" Type="http://schemas.openxmlformats.org/officeDocument/2006/relationships/image" Target="../media/image20.png"/><Relationship Id="rId10" Type="http://schemas.openxmlformats.org/officeDocument/2006/relationships/slide" Target="slide104.xml"/><Relationship Id="rId4" Type="http://schemas.openxmlformats.org/officeDocument/2006/relationships/image" Target="../media/image3.emf"/><Relationship Id="rId9" Type="http://schemas.openxmlformats.org/officeDocument/2006/relationships/slide" Target="slide13.xml"/></Relationships>
</file>

<file path=ppt/slides/_rels/slide13.xml.rels><?xml version="1.0" encoding="UTF-8" standalone="yes"?>
<Relationships xmlns="http://schemas.openxmlformats.org/package/2006/relationships"><Relationship Id="rId8" Type="http://schemas.openxmlformats.org/officeDocument/2006/relationships/slide" Target="slide93.xml"/><Relationship Id="rId13" Type="http://schemas.openxmlformats.org/officeDocument/2006/relationships/slide" Target="slide3.xml"/><Relationship Id="rId3" Type="http://schemas.openxmlformats.org/officeDocument/2006/relationships/image" Target="../media/image6.emf"/><Relationship Id="rId7" Type="http://schemas.openxmlformats.org/officeDocument/2006/relationships/slide" Target="slide63.xml"/><Relationship Id="rId12" Type="http://schemas.openxmlformats.org/officeDocument/2006/relationships/image" Target="../media/image8.emf"/><Relationship Id="rId17" Type="http://schemas.openxmlformats.org/officeDocument/2006/relationships/slide" Target="slide109.xml"/><Relationship Id="rId2" Type="http://schemas.openxmlformats.org/officeDocument/2006/relationships/slide" Target="slide2.xml"/><Relationship Id="rId16"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image" Target="../media/image3.emf"/><Relationship Id="rId11" Type="http://schemas.openxmlformats.org/officeDocument/2006/relationships/image" Target="../media/image7.emf"/><Relationship Id="rId5" Type="http://schemas.openxmlformats.org/officeDocument/2006/relationships/slide" Target="slide92.xml"/><Relationship Id="rId15" Type="http://schemas.openxmlformats.org/officeDocument/2006/relationships/slide" Target="slide104.xml"/><Relationship Id="rId10" Type="http://schemas.openxmlformats.org/officeDocument/2006/relationships/image" Target="../media/image21.jpeg"/><Relationship Id="rId4" Type="http://schemas.openxmlformats.org/officeDocument/2006/relationships/slide" Target="slide14.xml"/><Relationship Id="rId9" Type="http://schemas.openxmlformats.org/officeDocument/2006/relationships/slide" Target="slide99.xml"/><Relationship Id="rId14" Type="http://schemas.openxmlformats.org/officeDocument/2006/relationships/slide" Target="slide13.xml"/></Relationships>
</file>

<file path=ppt/slides/_rels/slide14.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14.xml"/><Relationship Id="rId18" Type="http://schemas.openxmlformats.org/officeDocument/2006/relationships/slide" Target="slide2.xml"/><Relationship Id="rId26" Type="http://schemas.openxmlformats.org/officeDocument/2006/relationships/slide" Target="slide99.xml"/><Relationship Id="rId3" Type="http://schemas.openxmlformats.org/officeDocument/2006/relationships/image" Target="../media/image23.jpeg"/><Relationship Id="rId21" Type="http://schemas.openxmlformats.org/officeDocument/2006/relationships/slide" Target="slide3.xml"/><Relationship Id="rId7" Type="http://schemas.openxmlformats.org/officeDocument/2006/relationships/image" Target="../media/image6.emf"/><Relationship Id="rId12" Type="http://schemas.openxmlformats.org/officeDocument/2006/relationships/image" Target="../media/image3.emf"/><Relationship Id="rId17" Type="http://schemas.openxmlformats.org/officeDocument/2006/relationships/image" Target="../media/image26.png"/><Relationship Id="rId25" Type="http://schemas.openxmlformats.org/officeDocument/2006/relationships/slide" Target="slide93.xml"/><Relationship Id="rId2" Type="http://schemas.openxmlformats.org/officeDocument/2006/relationships/image" Target="../media/image22.jpeg"/><Relationship Id="rId16" Type="http://schemas.openxmlformats.org/officeDocument/2006/relationships/slide" Target="slide57.xml"/><Relationship Id="rId20" Type="http://schemas.openxmlformats.org/officeDocument/2006/relationships/image" Target="../media/image8.emf"/><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slide" Target="slide15.xml"/><Relationship Id="rId24" Type="http://schemas.openxmlformats.org/officeDocument/2006/relationships/slide" Target="slide109.xml"/><Relationship Id="rId5" Type="http://schemas.openxmlformats.org/officeDocument/2006/relationships/image" Target="../media/image25.jpeg"/><Relationship Id="rId15" Type="http://schemas.openxmlformats.org/officeDocument/2006/relationships/slide" Target="slide92.xml"/><Relationship Id="rId23" Type="http://schemas.openxmlformats.org/officeDocument/2006/relationships/slide" Target="slide106.xml"/><Relationship Id="rId10" Type="http://schemas.openxmlformats.org/officeDocument/2006/relationships/slide" Target="slide22.xml"/><Relationship Id="rId19" Type="http://schemas.openxmlformats.org/officeDocument/2006/relationships/image" Target="../media/image7.emf"/><Relationship Id="rId4" Type="http://schemas.openxmlformats.org/officeDocument/2006/relationships/image" Target="../media/image24.jpeg"/><Relationship Id="rId9" Type="http://schemas.openxmlformats.org/officeDocument/2006/relationships/slide" Target="slide27.xml"/><Relationship Id="rId14" Type="http://schemas.openxmlformats.org/officeDocument/2006/relationships/slide" Target="slide63.xml"/><Relationship Id="rId22" Type="http://schemas.openxmlformats.org/officeDocument/2006/relationships/slide" Target="slide104.xml"/></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8.emf"/><Relationship Id="rId18" Type="http://schemas.openxmlformats.org/officeDocument/2006/relationships/slide" Target="slide109.xml"/><Relationship Id="rId3" Type="http://schemas.openxmlformats.org/officeDocument/2006/relationships/image" Target="../media/image6.emf"/><Relationship Id="rId21" Type="http://schemas.openxmlformats.org/officeDocument/2006/relationships/slide" Target="slide93.xml"/><Relationship Id="rId7" Type="http://schemas.openxmlformats.org/officeDocument/2006/relationships/slide" Target="slide16.xml"/><Relationship Id="rId12" Type="http://schemas.openxmlformats.org/officeDocument/2006/relationships/image" Target="../media/image7.emf"/><Relationship Id="rId17" Type="http://schemas.openxmlformats.org/officeDocument/2006/relationships/slide" Target="slide106.xml"/><Relationship Id="rId2" Type="http://schemas.openxmlformats.org/officeDocument/2006/relationships/slide" Target="slide14.xml"/><Relationship Id="rId16" Type="http://schemas.openxmlformats.org/officeDocument/2006/relationships/slide" Target="slide104.xml"/><Relationship Id="rId20"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29.jpeg"/><Relationship Id="rId11" Type="http://schemas.openxmlformats.org/officeDocument/2006/relationships/slide" Target="slide2.xml"/><Relationship Id="rId5" Type="http://schemas.openxmlformats.org/officeDocument/2006/relationships/image" Target="../media/image28.jpeg"/><Relationship Id="rId15" Type="http://schemas.openxmlformats.org/officeDocument/2006/relationships/slide" Target="slide13.xml"/><Relationship Id="rId10" Type="http://schemas.openxmlformats.org/officeDocument/2006/relationships/image" Target="../media/image3.emf"/><Relationship Id="rId19" Type="http://schemas.openxmlformats.org/officeDocument/2006/relationships/slide" Target="slide63.xml"/><Relationship Id="rId4" Type="http://schemas.openxmlformats.org/officeDocument/2006/relationships/image" Target="../media/image27.jpeg"/><Relationship Id="rId9" Type="http://schemas.openxmlformats.org/officeDocument/2006/relationships/slide" Target="slide20.xml"/><Relationship Id="rId14" Type="http://schemas.openxmlformats.org/officeDocument/2006/relationships/slide" Target="slide3.xml"/><Relationship Id="rId22" Type="http://schemas.openxmlformats.org/officeDocument/2006/relationships/slide" Target="slide99.xml"/></Relationships>
</file>

<file path=ppt/slides/_rels/slide16.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99.xml"/><Relationship Id="rId3" Type="http://schemas.openxmlformats.org/officeDocument/2006/relationships/image" Target="../media/image29.jpeg"/><Relationship Id="rId7" Type="http://schemas.openxmlformats.org/officeDocument/2006/relationships/slide" Target="slide15.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1.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17.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7.emf"/><Relationship Id="rId18" Type="http://schemas.openxmlformats.org/officeDocument/2006/relationships/slide" Target="slide13.xml"/><Relationship Id="rId26" Type="http://schemas.openxmlformats.org/officeDocument/2006/relationships/slide" Target="slide99.xml"/><Relationship Id="rId3" Type="http://schemas.openxmlformats.org/officeDocument/2006/relationships/image" Target="../media/image30.png"/><Relationship Id="rId21" Type="http://schemas.openxmlformats.org/officeDocument/2006/relationships/slide" Target="slide109.xml"/><Relationship Id="rId7" Type="http://schemas.openxmlformats.org/officeDocument/2006/relationships/hyperlink" Target="https://www.stopa.com/de/lagersysteme/turm-blechlager/10/stopa-tower-eco" TargetMode="External"/><Relationship Id="rId12" Type="http://schemas.openxmlformats.org/officeDocument/2006/relationships/slide" Target="slide2.xml"/><Relationship Id="rId17" Type="http://schemas.openxmlformats.org/officeDocument/2006/relationships/slide" Target="slide3.xml"/><Relationship Id="rId25" Type="http://schemas.openxmlformats.org/officeDocument/2006/relationships/slide" Target="slide93.xml"/><Relationship Id="rId2" Type="http://schemas.openxmlformats.org/officeDocument/2006/relationships/notesSlide" Target="../notesSlides/notesSlide2.xml"/><Relationship Id="rId16" Type="http://schemas.openxmlformats.org/officeDocument/2006/relationships/image" Target="../media/image6.emf"/><Relationship Id="rId20"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hyperlink" Target="https://www.stopa.com/stopa/lagersysteme/tower-eco/20130624_stopa_tower_eco_de_screen.pdf" TargetMode="External"/><Relationship Id="rId11" Type="http://schemas.openxmlformats.org/officeDocument/2006/relationships/image" Target="../media/image36.png"/><Relationship Id="rId24" Type="http://schemas.openxmlformats.org/officeDocument/2006/relationships/slide" Target="slide92.xml"/><Relationship Id="rId5" Type="http://schemas.openxmlformats.org/officeDocument/2006/relationships/image" Target="../media/image32.emf"/><Relationship Id="rId15" Type="http://schemas.openxmlformats.org/officeDocument/2006/relationships/slide" Target="slide15.xml"/><Relationship Id="rId23" Type="http://schemas.openxmlformats.org/officeDocument/2006/relationships/slide" Target="slide63.xml"/><Relationship Id="rId10" Type="http://schemas.openxmlformats.org/officeDocument/2006/relationships/image" Target="../media/image35.png"/><Relationship Id="rId19" Type="http://schemas.openxmlformats.org/officeDocument/2006/relationships/slide" Target="slide104.xml"/><Relationship Id="rId4" Type="http://schemas.openxmlformats.org/officeDocument/2006/relationships/image" Target="../media/image31.png"/><Relationship Id="rId9" Type="http://schemas.openxmlformats.org/officeDocument/2006/relationships/image" Target="../media/image34.emf"/><Relationship Id="rId14" Type="http://schemas.openxmlformats.org/officeDocument/2006/relationships/image" Target="../media/image8.emf"/><Relationship Id="rId22" Type="http://schemas.openxmlformats.org/officeDocument/2006/relationships/slide" Target="slide14.xml"/><Relationship Id="rId27" Type="http://schemas.openxmlformats.org/officeDocument/2006/relationships/image" Target="../media/image37.jpg"/></Relationships>
</file>

<file path=ppt/slides/_rels/slide18.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99.xml"/><Relationship Id="rId3" Type="http://schemas.openxmlformats.org/officeDocument/2006/relationships/image" Target="../media/image38.jpeg"/><Relationship Id="rId7" Type="http://schemas.openxmlformats.org/officeDocument/2006/relationships/slide" Target="slide15.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3.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7.emf"/><Relationship Id="rId18" Type="http://schemas.openxmlformats.org/officeDocument/2006/relationships/slide" Target="slide13.xml"/><Relationship Id="rId26" Type="http://schemas.openxmlformats.org/officeDocument/2006/relationships/slide" Target="slide99.xml"/><Relationship Id="rId3" Type="http://schemas.openxmlformats.org/officeDocument/2006/relationships/image" Target="../media/image39.png"/><Relationship Id="rId21" Type="http://schemas.openxmlformats.org/officeDocument/2006/relationships/slide" Target="slide109.xml"/><Relationship Id="rId7" Type="http://schemas.openxmlformats.org/officeDocument/2006/relationships/image" Target="../media/image33.emf"/><Relationship Id="rId12" Type="http://schemas.openxmlformats.org/officeDocument/2006/relationships/slide" Target="slide2.xml"/><Relationship Id="rId17" Type="http://schemas.openxmlformats.org/officeDocument/2006/relationships/slide" Target="slide3.xml"/><Relationship Id="rId25" Type="http://schemas.openxmlformats.org/officeDocument/2006/relationships/slide" Target="slide93.xml"/><Relationship Id="rId2" Type="http://schemas.openxmlformats.org/officeDocument/2006/relationships/notesSlide" Target="../notesSlides/notesSlide4.xml"/><Relationship Id="rId16" Type="http://schemas.openxmlformats.org/officeDocument/2006/relationships/image" Target="../media/image6.emf"/><Relationship Id="rId20"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hyperlink" Target="https://www.stopa.com/de/lagersysteme/turm-blechlager/41/stopa-tower-flex" TargetMode="External"/><Relationship Id="rId11" Type="http://schemas.openxmlformats.org/officeDocument/2006/relationships/image" Target="../media/image34.emf"/><Relationship Id="rId24" Type="http://schemas.openxmlformats.org/officeDocument/2006/relationships/slide" Target="slide92.xml"/><Relationship Id="rId5" Type="http://schemas.openxmlformats.org/officeDocument/2006/relationships/hyperlink" Target="https://www.stopa.com/stopa/lagersysteme/tower-flex/20130410_stopa_tower_flex_de-web.pdf" TargetMode="External"/><Relationship Id="rId15" Type="http://schemas.openxmlformats.org/officeDocument/2006/relationships/slide" Target="slide15.xml"/><Relationship Id="rId23" Type="http://schemas.openxmlformats.org/officeDocument/2006/relationships/slide" Target="slide63.xml"/><Relationship Id="rId10" Type="http://schemas.openxmlformats.org/officeDocument/2006/relationships/image" Target="../media/image41.png"/><Relationship Id="rId19" Type="http://schemas.openxmlformats.org/officeDocument/2006/relationships/slide" Target="slide104.xml"/><Relationship Id="rId4" Type="http://schemas.openxmlformats.org/officeDocument/2006/relationships/image" Target="../media/image32.emf"/><Relationship Id="rId9" Type="http://schemas.openxmlformats.org/officeDocument/2006/relationships/image" Target="../media/image36.png"/><Relationship Id="rId14" Type="http://schemas.openxmlformats.org/officeDocument/2006/relationships/image" Target="../media/image8.emf"/><Relationship Id="rId22" Type="http://schemas.openxmlformats.org/officeDocument/2006/relationships/slide" Target="slide14.xml"/><Relationship Id="rId27"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4.jpeg"/><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slide" Target="slide109.xml"/><Relationship Id="rId5" Type="http://schemas.openxmlformats.org/officeDocument/2006/relationships/slide" Target="slide106.xml"/><Relationship Id="rId4" Type="http://schemas.openxmlformats.org/officeDocument/2006/relationships/slide" Target="slide104.xml"/></Relationships>
</file>

<file path=ppt/slides/_rels/slide20.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99.xml"/><Relationship Id="rId3" Type="http://schemas.openxmlformats.org/officeDocument/2006/relationships/image" Target="../media/image27.jpeg"/><Relationship Id="rId7" Type="http://schemas.openxmlformats.org/officeDocument/2006/relationships/slide" Target="slide15.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5.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21.xml.rels><?xml version="1.0" encoding="UTF-8" standalone="yes"?>
<Relationships xmlns="http://schemas.openxmlformats.org/package/2006/relationships"><Relationship Id="rId8" Type="http://schemas.openxmlformats.org/officeDocument/2006/relationships/hyperlink" Target="https://www.stopa.com/de/lagersysteme/turm-blechlager/38/stopa-tower-mono" TargetMode="External"/><Relationship Id="rId13" Type="http://schemas.openxmlformats.org/officeDocument/2006/relationships/image" Target="../media/image34.emf"/><Relationship Id="rId18" Type="http://schemas.openxmlformats.org/officeDocument/2006/relationships/slide" Target="slide13.xml"/><Relationship Id="rId26" Type="http://schemas.openxmlformats.org/officeDocument/2006/relationships/slide" Target="slide99.xml"/><Relationship Id="rId3" Type="http://schemas.openxmlformats.org/officeDocument/2006/relationships/slide" Target="slide15.xml"/><Relationship Id="rId21" Type="http://schemas.openxmlformats.org/officeDocument/2006/relationships/slide" Target="slide109.xml"/><Relationship Id="rId7" Type="http://schemas.openxmlformats.org/officeDocument/2006/relationships/hyperlink" Target="https://www.stopa.com/stopa/lagersysteme/tower-mono/20130618_stopa_tower_mono_de_screen.pdf" TargetMode="External"/><Relationship Id="rId12" Type="http://schemas.openxmlformats.org/officeDocument/2006/relationships/image" Target="../media/image45.png"/><Relationship Id="rId17" Type="http://schemas.openxmlformats.org/officeDocument/2006/relationships/slide" Target="slide3.xml"/><Relationship Id="rId25" Type="http://schemas.openxmlformats.org/officeDocument/2006/relationships/slide" Target="slide93.xml"/><Relationship Id="rId2" Type="http://schemas.openxmlformats.org/officeDocument/2006/relationships/notesSlide" Target="../notesSlides/notesSlide6.xml"/><Relationship Id="rId16" Type="http://schemas.openxmlformats.org/officeDocument/2006/relationships/image" Target="../media/image8.emf"/><Relationship Id="rId20"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image" Target="../media/image32.emf"/><Relationship Id="rId11" Type="http://schemas.openxmlformats.org/officeDocument/2006/relationships/image" Target="../media/image36.png"/><Relationship Id="rId24" Type="http://schemas.openxmlformats.org/officeDocument/2006/relationships/slide" Target="slide92.xml"/><Relationship Id="rId5" Type="http://schemas.openxmlformats.org/officeDocument/2006/relationships/image" Target="../media/image43.png"/><Relationship Id="rId15" Type="http://schemas.openxmlformats.org/officeDocument/2006/relationships/image" Target="../media/image7.emf"/><Relationship Id="rId23" Type="http://schemas.openxmlformats.org/officeDocument/2006/relationships/slide" Target="slide63.xml"/><Relationship Id="rId10" Type="http://schemas.openxmlformats.org/officeDocument/2006/relationships/image" Target="../media/image44.png"/><Relationship Id="rId19" Type="http://schemas.openxmlformats.org/officeDocument/2006/relationships/slide" Target="slide104.xml"/><Relationship Id="rId4" Type="http://schemas.openxmlformats.org/officeDocument/2006/relationships/image" Target="../media/image6.emf"/><Relationship Id="rId9" Type="http://schemas.openxmlformats.org/officeDocument/2006/relationships/image" Target="../media/image33.emf"/><Relationship Id="rId14" Type="http://schemas.openxmlformats.org/officeDocument/2006/relationships/slide" Target="slide2.xml"/><Relationship Id="rId22" Type="http://schemas.openxmlformats.org/officeDocument/2006/relationships/slide" Target="slide14.xml"/><Relationship Id="rId27" Type="http://schemas.openxmlformats.org/officeDocument/2006/relationships/image" Target="../media/image46.jpg"/></Relationships>
</file>

<file path=ppt/slides/_rels/slide22.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slide" Target="slide13.xml"/><Relationship Id="rId18" Type="http://schemas.openxmlformats.org/officeDocument/2006/relationships/slide" Target="slide92.xml"/><Relationship Id="rId3" Type="http://schemas.openxmlformats.org/officeDocument/2006/relationships/image" Target="../media/image48.tiff"/><Relationship Id="rId7" Type="http://schemas.openxmlformats.org/officeDocument/2006/relationships/slide" Target="slide25.xml"/><Relationship Id="rId12" Type="http://schemas.openxmlformats.org/officeDocument/2006/relationships/slide" Target="slide3.xml"/><Relationship Id="rId17" Type="http://schemas.openxmlformats.org/officeDocument/2006/relationships/slide" Target="slide63.xml"/><Relationship Id="rId2" Type="http://schemas.openxmlformats.org/officeDocument/2006/relationships/image" Target="../media/image47.tiff"/><Relationship Id="rId16" Type="http://schemas.openxmlformats.org/officeDocument/2006/relationships/slide" Target="slide109.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image" Target="../media/image8.emf"/><Relationship Id="rId5" Type="http://schemas.openxmlformats.org/officeDocument/2006/relationships/image" Target="../media/image6.emf"/><Relationship Id="rId15" Type="http://schemas.openxmlformats.org/officeDocument/2006/relationships/slide" Target="slide106.xml"/><Relationship Id="rId10" Type="http://schemas.openxmlformats.org/officeDocument/2006/relationships/image" Target="../media/image7.emf"/><Relationship Id="rId19" Type="http://schemas.openxmlformats.org/officeDocument/2006/relationships/slide" Target="slide93.xml"/><Relationship Id="rId4" Type="http://schemas.openxmlformats.org/officeDocument/2006/relationships/slide" Target="slide14.xml"/><Relationship Id="rId9" Type="http://schemas.openxmlformats.org/officeDocument/2006/relationships/slide" Target="slide2.xml"/><Relationship Id="rId14" Type="http://schemas.openxmlformats.org/officeDocument/2006/relationships/slide" Target="slide104.xml"/></Relationships>
</file>

<file path=ppt/slides/_rels/slide23.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99.xml"/><Relationship Id="rId3" Type="http://schemas.openxmlformats.org/officeDocument/2006/relationships/image" Target="../media/image49.tiff"/><Relationship Id="rId7" Type="http://schemas.openxmlformats.org/officeDocument/2006/relationships/slide" Target="slide22.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7.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7.emf"/><Relationship Id="rId18" Type="http://schemas.openxmlformats.org/officeDocument/2006/relationships/slide" Target="slide13.xml"/><Relationship Id="rId26" Type="http://schemas.openxmlformats.org/officeDocument/2006/relationships/slide" Target="slide99.xml"/><Relationship Id="rId3" Type="http://schemas.openxmlformats.org/officeDocument/2006/relationships/image" Target="../media/image50.png"/><Relationship Id="rId21" Type="http://schemas.openxmlformats.org/officeDocument/2006/relationships/slide" Target="slide109.xml"/><Relationship Id="rId7" Type="http://schemas.openxmlformats.org/officeDocument/2006/relationships/image" Target="../media/image33.emf"/><Relationship Id="rId12" Type="http://schemas.openxmlformats.org/officeDocument/2006/relationships/slide" Target="slide2.xml"/><Relationship Id="rId17" Type="http://schemas.openxmlformats.org/officeDocument/2006/relationships/slide" Target="slide3.xml"/><Relationship Id="rId25" Type="http://schemas.openxmlformats.org/officeDocument/2006/relationships/slide" Target="slide93.xml"/><Relationship Id="rId2" Type="http://schemas.openxmlformats.org/officeDocument/2006/relationships/notesSlide" Target="../notesSlides/notesSlide8.xml"/><Relationship Id="rId16" Type="http://schemas.openxmlformats.org/officeDocument/2006/relationships/image" Target="../media/image6.emf"/><Relationship Id="rId20"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hyperlink" Target="https://www.stopa.com/de/lagersysteme/grosslager-bleche/43/stopa-compact" TargetMode="External"/><Relationship Id="rId11" Type="http://schemas.openxmlformats.org/officeDocument/2006/relationships/image" Target="../media/image34.emf"/><Relationship Id="rId24" Type="http://schemas.openxmlformats.org/officeDocument/2006/relationships/slide" Target="slide92.xml"/><Relationship Id="rId5" Type="http://schemas.openxmlformats.org/officeDocument/2006/relationships/hyperlink" Target="https://www.stopa.com/stopa/lagersysteme/compact/STOPA%20COMPACT.pdf" TargetMode="External"/><Relationship Id="rId15" Type="http://schemas.openxmlformats.org/officeDocument/2006/relationships/slide" Target="slide22.xml"/><Relationship Id="rId23" Type="http://schemas.openxmlformats.org/officeDocument/2006/relationships/slide" Target="slide63.xml"/><Relationship Id="rId10" Type="http://schemas.openxmlformats.org/officeDocument/2006/relationships/image" Target="../media/image52.png"/><Relationship Id="rId19" Type="http://schemas.openxmlformats.org/officeDocument/2006/relationships/slide" Target="slide104.xml"/><Relationship Id="rId4" Type="http://schemas.openxmlformats.org/officeDocument/2006/relationships/image" Target="../media/image32.emf"/><Relationship Id="rId9" Type="http://schemas.openxmlformats.org/officeDocument/2006/relationships/image" Target="../media/image36.png"/><Relationship Id="rId14" Type="http://schemas.openxmlformats.org/officeDocument/2006/relationships/image" Target="../media/image8.emf"/><Relationship Id="rId22" Type="http://schemas.openxmlformats.org/officeDocument/2006/relationships/slide" Target="slide14.xml"/><Relationship Id="rId27" Type="http://schemas.openxmlformats.org/officeDocument/2006/relationships/image" Target="../media/image53.jpg"/></Relationships>
</file>

<file path=ppt/slides/_rels/slide25.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99.xml"/><Relationship Id="rId3" Type="http://schemas.openxmlformats.org/officeDocument/2006/relationships/image" Target="../media/image54.tiff"/><Relationship Id="rId7" Type="http://schemas.openxmlformats.org/officeDocument/2006/relationships/slide" Target="slide22.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9.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26.xml.rels><?xml version="1.0" encoding="UTF-8" standalone="yes"?>
<Relationships xmlns="http://schemas.openxmlformats.org/package/2006/relationships"><Relationship Id="rId8" Type="http://schemas.openxmlformats.org/officeDocument/2006/relationships/hyperlink" Target="https://www.stopa.com/de/lagersysteme/grosslager-bleche/47/stopa-universal" TargetMode="External"/><Relationship Id="rId13" Type="http://schemas.openxmlformats.org/officeDocument/2006/relationships/image" Target="../media/image34.emf"/><Relationship Id="rId18" Type="http://schemas.openxmlformats.org/officeDocument/2006/relationships/slide" Target="slide13.xml"/><Relationship Id="rId26" Type="http://schemas.openxmlformats.org/officeDocument/2006/relationships/slide" Target="slide99.xml"/><Relationship Id="rId3" Type="http://schemas.openxmlformats.org/officeDocument/2006/relationships/slide" Target="slide22.xml"/><Relationship Id="rId21" Type="http://schemas.openxmlformats.org/officeDocument/2006/relationships/slide" Target="slide109.xml"/><Relationship Id="rId7" Type="http://schemas.openxmlformats.org/officeDocument/2006/relationships/hyperlink" Target="https://www.stopa.com/stopa/lagersysteme/universal/20130618_stopa_universal_de_web.pdf" TargetMode="External"/><Relationship Id="rId12" Type="http://schemas.openxmlformats.org/officeDocument/2006/relationships/image" Target="../media/image57.png"/><Relationship Id="rId17" Type="http://schemas.openxmlformats.org/officeDocument/2006/relationships/slide" Target="slide3.xml"/><Relationship Id="rId25" Type="http://schemas.openxmlformats.org/officeDocument/2006/relationships/slide" Target="slide93.xml"/><Relationship Id="rId2" Type="http://schemas.openxmlformats.org/officeDocument/2006/relationships/notesSlide" Target="../notesSlides/notesSlide10.xml"/><Relationship Id="rId16" Type="http://schemas.openxmlformats.org/officeDocument/2006/relationships/image" Target="../media/image8.emf"/><Relationship Id="rId20"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image" Target="../media/image32.emf"/><Relationship Id="rId11" Type="http://schemas.openxmlformats.org/officeDocument/2006/relationships/image" Target="../media/image36.png"/><Relationship Id="rId24" Type="http://schemas.openxmlformats.org/officeDocument/2006/relationships/slide" Target="slide92.xml"/><Relationship Id="rId5" Type="http://schemas.openxmlformats.org/officeDocument/2006/relationships/image" Target="../media/image55.png"/><Relationship Id="rId15" Type="http://schemas.openxmlformats.org/officeDocument/2006/relationships/image" Target="../media/image7.emf"/><Relationship Id="rId23" Type="http://schemas.openxmlformats.org/officeDocument/2006/relationships/slide" Target="slide63.xml"/><Relationship Id="rId10" Type="http://schemas.openxmlformats.org/officeDocument/2006/relationships/image" Target="../media/image56.png"/><Relationship Id="rId19" Type="http://schemas.openxmlformats.org/officeDocument/2006/relationships/slide" Target="slide104.xml"/><Relationship Id="rId4" Type="http://schemas.openxmlformats.org/officeDocument/2006/relationships/image" Target="../media/image6.emf"/><Relationship Id="rId9" Type="http://schemas.openxmlformats.org/officeDocument/2006/relationships/image" Target="../media/image33.emf"/><Relationship Id="rId14" Type="http://schemas.openxmlformats.org/officeDocument/2006/relationships/slide" Target="slide2.xml"/><Relationship Id="rId22" Type="http://schemas.openxmlformats.org/officeDocument/2006/relationships/slide" Target="slide14.xml"/><Relationship Id="rId27" Type="http://schemas.openxmlformats.org/officeDocument/2006/relationships/image" Target="../media/image58.jpg"/></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8.emf"/><Relationship Id="rId18" Type="http://schemas.openxmlformats.org/officeDocument/2006/relationships/slide" Target="slide109.xml"/><Relationship Id="rId3" Type="http://schemas.openxmlformats.org/officeDocument/2006/relationships/image" Target="../media/image60.tiff"/><Relationship Id="rId21" Type="http://schemas.openxmlformats.org/officeDocument/2006/relationships/slide" Target="slide93.xml"/><Relationship Id="rId7" Type="http://schemas.openxmlformats.org/officeDocument/2006/relationships/slide" Target="slide28.xml"/><Relationship Id="rId12" Type="http://schemas.openxmlformats.org/officeDocument/2006/relationships/image" Target="../media/image7.emf"/><Relationship Id="rId17" Type="http://schemas.openxmlformats.org/officeDocument/2006/relationships/slide" Target="slide106.xml"/><Relationship Id="rId2" Type="http://schemas.openxmlformats.org/officeDocument/2006/relationships/image" Target="../media/image59.tiff"/><Relationship Id="rId16" Type="http://schemas.openxmlformats.org/officeDocument/2006/relationships/slide" Target="slide104.xml"/><Relationship Id="rId20"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6.emf"/><Relationship Id="rId11" Type="http://schemas.openxmlformats.org/officeDocument/2006/relationships/slide" Target="slide2.xml"/><Relationship Id="rId5" Type="http://schemas.openxmlformats.org/officeDocument/2006/relationships/slide" Target="slide14.xml"/><Relationship Id="rId15" Type="http://schemas.openxmlformats.org/officeDocument/2006/relationships/slide" Target="slide13.xml"/><Relationship Id="rId10" Type="http://schemas.openxmlformats.org/officeDocument/2006/relationships/image" Target="../media/image3.emf"/><Relationship Id="rId19" Type="http://schemas.openxmlformats.org/officeDocument/2006/relationships/slide" Target="slide63.xml"/><Relationship Id="rId4" Type="http://schemas.openxmlformats.org/officeDocument/2006/relationships/image" Target="../media/image61.tiff"/><Relationship Id="rId9" Type="http://schemas.openxmlformats.org/officeDocument/2006/relationships/slide" Target="slide32.xml"/><Relationship Id="rId14" Type="http://schemas.openxmlformats.org/officeDocument/2006/relationships/slide" Target="slide3.xml"/><Relationship Id="rId22" Type="http://schemas.openxmlformats.org/officeDocument/2006/relationships/slide" Target="slide99.xml"/></Relationships>
</file>

<file path=ppt/slides/_rels/slide28.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99.xml"/><Relationship Id="rId3" Type="http://schemas.openxmlformats.org/officeDocument/2006/relationships/image" Target="../media/image62.tiff"/><Relationship Id="rId7" Type="http://schemas.openxmlformats.org/officeDocument/2006/relationships/slide" Target="slide27.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11.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slide" Target="slide27.xml"/><Relationship Id="rId18" Type="http://schemas.openxmlformats.org/officeDocument/2006/relationships/slide" Target="slide106.xml"/><Relationship Id="rId3" Type="http://schemas.openxmlformats.org/officeDocument/2006/relationships/image" Target="../media/image63.png"/><Relationship Id="rId21" Type="http://schemas.openxmlformats.org/officeDocument/2006/relationships/slide" Target="slide63.xml"/><Relationship Id="rId7" Type="http://schemas.openxmlformats.org/officeDocument/2006/relationships/image" Target="../media/image36.png"/><Relationship Id="rId12" Type="http://schemas.openxmlformats.org/officeDocument/2006/relationships/image" Target="../media/image8.emf"/><Relationship Id="rId17" Type="http://schemas.openxmlformats.org/officeDocument/2006/relationships/slide" Target="slide104.xml"/><Relationship Id="rId25" Type="http://schemas.openxmlformats.org/officeDocument/2006/relationships/image" Target="../media/image66.jpg"/><Relationship Id="rId2" Type="http://schemas.openxmlformats.org/officeDocument/2006/relationships/notesSlide" Target="../notesSlides/notesSlide12.xml"/><Relationship Id="rId16" Type="http://schemas.openxmlformats.org/officeDocument/2006/relationships/slide" Target="slide13.xml"/><Relationship Id="rId20"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7.emf"/><Relationship Id="rId24" Type="http://schemas.openxmlformats.org/officeDocument/2006/relationships/slide" Target="slide99.xml"/><Relationship Id="rId5" Type="http://schemas.openxmlformats.org/officeDocument/2006/relationships/image" Target="../media/image33.emf"/><Relationship Id="rId15" Type="http://schemas.openxmlformats.org/officeDocument/2006/relationships/slide" Target="slide3.xml"/><Relationship Id="rId23" Type="http://schemas.openxmlformats.org/officeDocument/2006/relationships/slide" Target="slide93.xml"/><Relationship Id="rId10" Type="http://schemas.openxmlformats.org/officeDocument/2006/relationships/slide" Target="slide2.xml"/><Relationship Id="rId19" Type="http://schemas.openxmlformats.org/officeDocument/2006/relationships/slide" Target="slide109.xml"/><Relationship Id="rId4" Type="http://schemas.openxmlformats.org/officeDocument/2006/relationships/hyperlink" Target="https://www.stopa.com/de/lagersysteme/langgutlager/51/stopa-lg-brueckenlager" TargetMode="External"/><Relationship Id="rId9" Type="http://schemas.openxmlformats.org/officeDocument/2006/relationships/image" Target="../media/image34.emf"/><Relationship Id="rId14" Type="http://schemas.openxmlformats.org/officeDocument/2006/relationships/image" Target="../media/image6.emf"/><Relationship Id="rId22" Type="http://schemas.openxmlformats.org/officeDocument/2006/relationships/slide" Target="slide92.xml"/></Relationships>
</file>

<file path=ppt/slides/_rels/slide3.xml.rels><?xml version="1.0" encoding="UTF-8" standalone="yes"?>
<Relationships xmlns="http://schemas.openxmlformats.org/package/2006/relationships"><Relationship Id="rId8" Type="http://schemas.openxmlformats.org/officeDocument/2006/relationships/slide" Target="slide106.xml"/><Relationship Id="rId13" Type="http://schemas.openxmlformats.org/officeDocument/2006/relationships/slide" Target="slide11.xml"/><Relationship Id="rId18" Type="http://schemas.openxmlformats.org/officeDocument/2006/relationships/image" Target="../media/image3.emf"/><Relationship Id="rId3" Type="http://schemas.openxmlformats.org/officeDocument/2006/relationships/slide" Target="slide2.xml"/><Relationship Id="rId21" Type="http://schemas.openxmlformats.org/officeDocument/2006/relationships/image" Target="../media/image8.emf"/><Relationship Id="rId7" Type="http://schemas.openxmlformats.org/officeDocument/2006/relationships/slide" Target="slide104.xml"/><Relationship Id="rId12" Type="http://schemas.openxmlformats.org/officeDocument/2006/relationships/slide" Target="slide7.xml"/><Relationship Id="rId17" Type="http://schemas.openxmlformats.org/officeDocument/2006/relationships/slide" Target="slide8.xml"/><Relationship Id="rId2" Type="http://schemas.openxmlformats.org/officeDocument/2006/relationships/image" Target="../media/image5.jpeg"/><Relationship Id="rId16" Type="http://schemas.openxmlformats.org/officeDocument/2006/relationships/slide" Target="slide10.xml"/><Relationship Id="rId20"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slide" Target="slide13.xml"/><Relationship Id="rId11" Type="http://schemas.openxmlformats.org/officeDocument/2006/relationships/slide" Target="slide6.xml"/><Relationship Id="rId5" Type="http://schemas.openxmlformats.org/officeDocument/2006/relationships/slide" Target="slide3.xml"/><Relationship Id="rId15" Type="http://schemas.openxmlformats.org/officeDocument/2006/relationships/slide" Target="slide9.xml"/><Relationship Id="rId10" Type="http://schemas.openxmlformats.org/officeDocument/2006/relationships/slide" Target="slide5.xml"/><Relationship Id="rId19" Type="http://schemas.openxmlformats.org/officeDocument/2006/relationships/slide" Target="slide109.xml"/><Relationship Id="rId4" Type="http://schemas.openxmlformats.org/officeDocument/2006/relationships/image" Target="../media/image6.emf"/><Relationship Id="rId9" Type="http://schemas.openxmlformats.org/officeDocument/2006/relationships/slide" Target="slide4.xml"/><Relationship Id="rId14" Type="http://schemas.openxmlformats.org/officeDocument/2006/relationships/slide" Target="slide12.xml"/></Relationships>
</file>

<file path=ppt/slides/_rels/slide30.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99.xml"/><Relationship Id="rId3" Type="http://schemas.openxmlformats.org/officeDocument/2006/relationships/image" Target="../media/image60.tiff"/><Relationship Id="rId7" Type="http://schemas.openxmlformats.org/officeDocument/2006/relationships/slide" Target="slide27.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13.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slide" Target="slide27.xml"/><Relationship Id="rId18" Type="http://schemas.openxmlformats.org/officeDocument/2006/relationships/slide" Target="slide106.xml"/><Relationship Id="rId3" Type="http://schemas.openxmlformats.org/officeDocument/2006/relationships/image" Target="../media/image50.png"/><Relationship Id="rId21" Type="http://schemas.openxmlformats.org/officeDocument/2006/relationships/slide" Target="slide63.xml"/><Relationship Id="rId7" Type="http://schemas.openxmlformats.org/officeDocument/2006/relationships/image" Target="../media/image36.png"/><Relationship Id="rId12" Type="http://schemas.openxmlformats.org/officeDocument/2006/relationships/image" Target="../media/image8.emf"/><Relationship Id="rId17" Type="http://schemas.openxmlformats.org/officeDocument/2006/relationships/slide" Target="slide104.xml"/><Relationship Id="rId25" Type="http://schemas.openxmlformats.org/officeDocument/2006/relationships/image" Target="../media/image69.jpg"/><Relationship Id="rId2" Type="http://schemas.openxmlformats.org/officeDocument/2006/relationships/notesSlide" Target="../notesSlides/notesSlide14.xml"/><Relationship Id="rId16" Type="http://schemas.openxmlformats.org/officeDocument/2006/relationships/slide" Target="slide13.xml"/><Relationship Id="rId20"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emf"/><Relationship Id="rId24" Type="http://schemas.openxmlformats.org/officeDocument/2006/relationships/slide" Target="slide99.xml"/><Relationship Id="rId5" Type="http://schemas.openxmlformats.org/officeDocument/2006/relationships/image" Target="../media/image33.emf"/><Relationship Id="rId15" Type="http://schemas.openxmlformats.org/officeDocument/2006/relationships/slide" Target="slide3.xml"/><Relationship Id="rId23" Type="http://schemas.openxmlformats.org/officeDocument/2006/relationships/slide" Target="slide93.xml"/><Relationship Id="rId10" Type="http://schemas.openxmlformats.org/officeDocument/2006/relationships/slide" Target="slide2.xml"/><Relationship Id="rId19" Type="http://schemas.openxmlformats.org/officeDocument/2006/relationships/slide" Target="slide109.xml"/><Relationship Id="rId4" Type="http://schemas.openxmlformats.org/officeDocument/2006/relationships/hyperlink" Target="https://www.stopa.com/de/lagersysteme/langgutlager/50/stopa-lg-turmlager" TargetMode="External"/><Relationship Id="rId9" Type="http://schemas.openxmlformats.org/officeDocument/2006/relationships/image" Target="../media/image34.emf"/><Relationship Id="rId14" Type="http://schemas.openxmlformats.org/officeDocument/2006/relationships/image" Target="../media/image6.emf"/><Relationship Id="rId22" Type="http://schemas.openxmlformats.org/officeDocument/2006/relationships/slide" Target="slide92.xml"/></Relationships>
</file>

<file path=ppt/slides/_rels/slide32.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99.xml"/><Relationship Id="rId3" Type="http://schemas.openxmlformats.org/officeDocument/2006/relationships/image" Target="../media/image70.tiff"/><Relationship Id="rId7" Type="http://schemas.openxmlformats.org/officeDocument/2006/relationships/slide" Target="slide27.xml"/><Relationship Id="rId12" Type="http://schemas.openxmlformats.org/officeDocument/2006/relationships/slide" Target="slide106.xml"/><Relationship Id="rId17" Type="http://schemas.openxmlformats.org/officeDocument/2006/relationships/slide" Target="slide93.xml"/><Relationship Id="rId2" Type="http://schemas.openxmlformats.org/officeDocument/2006/relationships/notesSlide" Target="../notesSlides/notesSlide15.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emf"/><Relationship Id="rId18" Type="http://schemas.openxmlformats.org/officeDocument/2006/relationships/slide" Target="slide106.xml"/><Relationship Id="rId3" Type="http://schemas.openxmlformats.org/officeDocument/2006/relationships/slide" Target="slide27.xml"/><Relationship Id="rId21" Type="http://schemas.openxmlformats.org/officeDocument/2006/relationships/slide" Target="slide63.xml"/><Relationship Id="rId7" Type="http://schemas.openxmlformats.org/officeDocument/2006/relationships/image" Target="../media/image33.emf"/><Relationship Id="rId12" Type="http://schemas.openxmlformats.org/officeDocument/2006/relationships/slide" Target="slide2.xml"/><Relationship Id="rId17" Type="http://schemas.openxmlformats.org/officeDocument/2006/relationships/slide" Target="slide104.xml"/><Relationship Id="rId25" Type="http://schemas.openxmlformats.org/officeDocument/2006/relationships/image" Target="../media/image74.jpg"/><Relationship Id="rId2" Type="http://schemas.openxmlformats.org/officeDocument/2006/relationships/notesSlide" Target="../notesSlides/notesSlide16.xml"/><Relationship Id="rId16" Type="http://schemas.openxmlformats.org/officeDocument/2006/relationships/slide" Target="slide13.xml"/><Relationship Id="rId20"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hyperlink" Target="https://www.stopa.com/de/lagersysteme/langgutlager/52/stopa-lg-universallager" TargetMode="External"/><Relationship Id="rId11" Type="http://schemas.openxmlformats.org/officeDocument/2006/relationships/image" Target="../media/image34.emf"/><Relationship Id="rId24" Type="http://schemas.openxmlformats.org/officeDocument/2006/relationships/slide" Target="slide99.xml"/><Relationship Id="rId5" Type="http://schemas.openxmlformats.org/officeDocument/2006/relationships/image" Target="../media/image71.png"/><Relationship Id="rId15" Type="http://schemas.openxmlformats.org/officeDocument/2006/relationships/slide" Target="slide3.xml"/><Relationship Id="rId23" Type="http://schemas.openxmlformats.org/officeDocument/2006/relationships/slide" Target="slide93.xml"/><Relationship Id="rId10" Type="http://schemas.openxmlformats.org/officeDocument/2006/relationships/image" Target="../media/image73.png"/><Relationship Id="rId19" Type="http://schemas.openxmlformats.org/officeDocument/2006/relationships/slide" Target="slide109.xml"/><Relationship Id="rId4" Type="http://schemas.openxmlformats.org/officeDocument/2006/relationships/image" Target="../media/image6.emf"/><Relationship Id="rId9" Type="http://schemas.openxmlformats.org/officeDocument/2006/relationships/image" Target="../media/image36.png"/><Relationship Id="rId14" Type="http://schemas.openxmlformats.org/officeDocument/2006/relationships/image" Target="../media/image8.emf"/><Relationship Id="rId22" Type="http://schemas.openxmlformats.org/officeDocument/2006/relationships/slide" Target="slide92.xml"/></Relationships>
</file>

<file path=ppt/slides/_rels/slide34.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18" Type="http://schemas.openxmlformats.org/officeDocument/2006/relationships/slide" Target="slide35.xml"/><Relationship Id="rId26" Type="http://schemas.openxmlformats.org/officeDocument/2006/relationships/slide" Target="slide43.xml"/><Relationship Id="rId39" Type="http://schemas.openxmlformats.org/officeDocument/2006/relationships/slide" Target="slide56.xml"/><Relationship Id="rId3" Type="http://schemas.openxmlformats.org/officeDocument/2006/relationships/image" Target="../media/image33.emf"/><Relationship Id="rId21" Type="http://schemas.openxmlformats.org/officeDocument/2006/relationships/slide" Target="slide38.xml"/><Relationship Id="rId34" Type="http://schemas.openxmlformats.org/officeDocument/2006/relationships/slide" Target="slide51.xml"/><Relationship Id="rId7" Type="http://schemas.openxmlformats.org/officeDocument/2006/relationships/slide" Target="slide14.xml"/><Relationship Id="rId12" Type="http://schemas.openxmlformats.org/officeDocument/2006/relationships/slide" Target="slide106.xml"/><Relationship Id="rId17" Type="http://schemas.openxmlformats.org/officeDocument/2006/relationships/slide" Target="slide99.xml"/><Relationship Id="rId25" Type="http://schemas.openxmlformats.org/officeDocument/2006/relationships/slide" Target="slide42.xml"/><Relationship Id="rId33" Type="http://schemas.openxmlformats.org/officeDocument/2006/relationships/slide" Target="slide50.xml"/><Relationship Id="rId38" Type="http://schemas.openxmlformats.org/officeDocument/2006/relationships/slide" Target="slide55.xml"/><Relationship Id="rId2" Type="http://schemas.openxmlformats.org/officeDocument/2006/relationships/image" Target="../media/image3.emf"/><Relationship Id="rId16" Type="http://schemas.openxmlformats.org/officeDocument/2006/relationships/slide" Target="slide93.xml"/><Relationship Id="rId20" Type="http://schemas.openxmlformats.org/officeDocument/2006/relationships/slide" Target="slide37.xml"/><Relationship Id="rId29" Type="http://schemas.openxmlformats.org/officeDocument/2006/relationships/slide" Target="slide46.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24" Type="http://schemas.openxmlformats.org/officeDocument/2006/relationships/slide" Target="slide41.xml"/><Relationship Id="rId32" Type="http://schemas.openxmlformats.org/officeDocument/2006/relationships/slide" Target="slide49.xml"/><Relationship Id="rId37" Type="http://schemas.openxmlformats.org/officeDocument/2006/relationships/slide" Target="slide54.xml"/><Relationship Id="rId5" Type="http://schemas.openxmlformats.org/officeDocument/2006/relationships/image" Target="../media/image7.emf"/><Relationship Id="rId15" Type="http://schemas.openxmlformats.org/officeDocument/2006/relationships/slide" Target="slide92.xml"/><Relationship Id="rId23" Type="http://schemas.openxmlformats.org/officeDocument/2006/relationships/slide" Target="slide40.xml"/><Relationship Id="rId28" Type="http://schemas.openxmlformats.org/officeDocument/2006/relationships/slide" Target="slide45.xml"/><Relationship Id="rId36" Type="http://schemas.openxmlformats.org/officeDocument/2006/relationships/slide" Target="slide53.xml"/><Relationship Id="rId10" Type="http://schemas.openxmlformats.org/officeDocument/2006/relationships/slide" Target="slide13.xml"/><Relationship Id="rId19" Type="http://schemas.openxmlformats.org/officeDocument/2006/relationships/slide" Target="slide36.xml"/><Relationship Id="rId31" Type="http://schemas.openxmlformats.org/officeDocument/2006/relationships/slide" Target="slide48.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63.xml"/><Relationship Id="rId22" Type="http://schemas.openxmlformats.org/officeDocument/2006/relationships/slide" Target="slide39.xml"/><Relationship Id="rId27" Type="http://schemas.openxmlformats.org/officeDocument/2006/relationships/slide" Target="slide44.xml"/><Relationship Id="rId30" Type="http://schemas.openxmlformats.org/officeDocument/2006/relationships/slide" Target="slide47.xml"/><Relationship Id="rId35" Type="http://schemas.openxmlformats.org/officeDocument/2006/relationships/slide" Target="slide52.xml"/></Relationships>
</file>

<file path=ppt/slides/_rels/slide35.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75.jpeg"/><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17.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hyperlink" Target="https://www.stopa.com/de/lagersysteme/equipment/68/stopa-systempalette" TargetMode="External"/><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image" Target="../media/image33.emf"/><Relationship Id="rId9" Type="http://schemas.openxmlformats.org/officeDocument/2006/relationships/slide" Target="slide34.xml"/><Relationship Id="rId14" Type="http://schemas.openxmlformats.org/officeDocument/2006/relationships/slide" Target="slide106.xml"/></Relationships>
</file>

<file path=ppt/slides/_rels/slide3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18.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76.tiff"/><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9/stopa-bodenbleche" TargetMode="External"/><Relationship Id="rId9" Type="http://schemas.openxmlformats.org/officeDocument/2006/relationships/slide" Target="slide34.xml"/><Relationship Id="rId14" Type="http://schemas.openxmlformats.org/officeDocument/2006/relationships/slide" Target="slide106.xml"/></Relationships>
</file>

<file path=ppt/slides/_rels/slide3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19.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77.tiff"/><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70/stopa-epal-carrier" TargetMode="External"/><Relationship Id="rId9" Type="http://schemas.openxmlformats.org/officeDocument/2006/relationships/slide" Target="slide34.xml"/><Relationship Id="rId14" Type="http://schemas.openxmlformats.org/officeDocument/2006/relationships/slide" Target="slide106.xml"/></Relationships>
</file>

<file path=ppt/slides/_rels/slide38.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0.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78.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73/stopa-langgutkassetten" TargetMode="External"/><Relationship Id="rId9" Type="http://schemas.openxmlformats.org/officeDocument/2006/relationships/slide" Target="slide34.xml"/><Relationship Id="rId14" Type="http://schemas.openxmlformats.org/officeDocument/2006/relationships/slide" Target="slide106.xml"/></Relationships>
</file>

<file path=ppt/slides/_rels/slide3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1.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79.tiff"/><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100/lagerplatzverwaltung-automatische-lagersysteme" TargetMode="External"/><Relationship Id="rId9" Type="http://schemas.openxmlformats.org/officeDocument/2006/relationships/slide" Target="slide34.xml"/><Relationship Id="rId14" Type="http://schemas.openxmlformats.org/officeDocument/2006/relationships/slide" Target="slide106.xml"/></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9.jpeg"/><Relationship Id="rId7" Type="http://schemas.openxmlformats.org/officeDocument/2006/relationships/slide" Target="slide3.xml"/><Relationship Id="rId12" Type="http://schemas.openxmlformats.org/officeDocument/2006/relationships/slide" Target="slide109.xml"/><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6.xml"/><Relationship Id="rId5" Type="http://schemas.openxmlformats.org/officeDocument/2006/relationships/image" Target="../media/image7.emf"/><Relationship Id="rId10" Type="http://schemas.openxmlformats.org/officeDocument/2006/relationships/slide" Target="slide104.xml"/><Relationship Id="rId4" Type="http://schemas.openxmlformats.org/officeDocument/2006/relationships/slide" Target="slide2.xml"/><Relationship Id="rId9" Type="http://schemas.openxmlformats.org/officeDocument/2006/relationships/slide" Target="slide13.xml"/></Relationships>
</file>

<file path=ppt/slides/_rels/slide40.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2.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0.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56/stopa-auspacktisch" TargetMode="External"/><Relationship Id="rId9" Type="http://schemas.openxmlformats.org/officeDocument/2006/relationships/slide" Target="slide34.xml"/><Relationship Id="rId14" Type="http://schemas.openxmlformats.org/officeDocument/2006/relationships/slide" Target="slide106.xml"/></Relationships>
</file>

<file path=ppt/slides/_rels/slide4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81.jpeg"/><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3.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hyperlink" Target="https://www.stopa.com/de/lagersysteme/equipment/57/stopa-ablagegestell" TargetMode="External"/><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image" Target="../media/image33.emf"/><Relationship Id="rId9" Type="http://schemas.openxmlformats.org/officeDocument/2006/relationships/slide" Target="slide34.xml"/><Relationship Id="rId14" Type="http://schemas.openxmlformats.org/officeDocument/2006/relationships/slide" Target="slide106.xml"/></Relationships>
</file>

<file path=ppt/slides/_rels/slide4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4.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2.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59/stopa-einlagerpodest" TargetMode="External"/><Relationship Id="rId9" Type="http://schemas.openxmlformats.org/officeDocument/2006/relationships/slide" Target="slide34.xml"/><Relationship Id="rId14" Type="http://schemas.openxmlformats.org/officeDocument/2006/relationships/slide" Target="slide106.xml"/></Relationships>
</file>

<file path=ppt/slides/_rels/slide4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5.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3.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4/stopa-tandemwechsler" TargetMode="External"/><Relationship Id="rId9" Type="http://schemas.openxmlformats.org/officeDocument/2006/relationships/slide" Target="slide34.xml"/><Relationship Id="rId14" Type="http://schemas.openxmlformats.org/officeDocument/2006/relationships/slide" Target="slide106.xml"/></Relationships>
</file>

<file path=ppt/slides/_rels/slide4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6.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4.tiff"/><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5/stopa-schnellwechsler" TargetMode="External"/><Relationship Id="rId9" Type="http://schemas.openxmlformats.org/officeDocument/2006/relationships/slide" Target="slide34.xml"/><Relationship Id="rId14" Type="http://schemas.openxmlformats.org/officeDocument/2006/relationships/slide" Target="slide106.xml"/></Relationships>
</file>

<file path=ppt/slides/_rels/slide45.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7.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5.tiff"/><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6/stopa-palettenumsetzer-pufferstation" TargetMode="External"/><Relationship Id="rId9" Type="http://schemas.openxmlformats.org/officeDocument/2006/relationships/slide" Target="slide34.xml"/><Relationship Id="rId14" Type="http://schemas.openxmlformats.org/officeDocument/2006/relationships/slide" Target="slide106.xml"/></Relationships>
</file>

<file path=ppt/slides/_rels/slide46.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8.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6.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7/stopa-picking-tower" TargetMode="External"/><Relationship Id="rId9" Type="http://schemas.openxmlformats.org/officeDocument/2006/relationships/slide" Target="slide34.xml"/><Relationship Id="rId14" Type="http://schemas.openxmlformats.org/officeDocument/2006/relationships/slide" Target="slide106.xml"/></Relationships>
</file>

<file path=ppt/slides/_rels/slide47.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29.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7.tiff"/><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72/stopa-aushub-station" TargetMode="External"/><Relationship Id="rId9" Type="http://schemas.openxmlformats.org/officeDocument/2006/relationships/slide" Target="slide34.xml"/><Relationship Id="rId14" Type="http://schemas.openxmlformats.org/officeDocument/2006/relationships/slide" Target="slide106.xml"/></Relationships>
</file>

<file path=ppt/slides/_rels/slide48.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0.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8.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74/stopa-pallet-insertion-tool" TargetMode="External"/><Relationship Id="rId9" Type="http://schemas.openxmlformats.org/officeDocument/2006/relationships/slide" Target="slide34.xml"/><Relationship Id="rId14" Type="http://schemas.openxmlformats.org/officeDocument/2006/relationships/slide" Target="slide106.xml"/></Relationships>
</file>

<file path=ppt/slides/_rels/slide4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1.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89.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142/stopa-compact-turner" TargetMode="External"/><Relationship Id="rId9" Type="http://schemas.openxmlformats.org/officeDocument/2006/relationships/slide" Target="slide34.xml"/><Relationship Id="rId14" Type="http://schemas.openxmlformats.org/officeDocument/2006/relationships/slide" Target="slide106.xml"/></Relationships>
</file>

<file path=ppt/slides/_rels/slide5.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0.png"/><Relationship Id="rId7" Type="http://schemas.openxmlformats.org/officeDocument/2006/relationships/slide" Target="slide3.xml"/><Relationship Id="rId12" Type="http://schemas.openxmlformats.org/officeDocument/2006/relationships/slide" Target="slide109.xml"/><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6.xml"/><Relationship Id="rId5" Type="http://schemas.openxmlformats.org/officeDocument/2006/relationships/image" Target="../media/image7.emf"/><Relationship Id="rId10" Type="http://schemas.openxmlformats.org/officeDocument/2006/relationships/slide" Target="slide104.xml"/><Relationship Id="rId4" Type="http://schemas.openxmlformats.org/officeDocument/2006/relationships/slide" Target="slide2.xml"/><Relationship Id="rId9" Type="http://schemas.openxmlformats.org/officeDocument/2006/relationships/slide" Target="slide13.xml"/></Relationships>
</file>

<file path=ppt/slides/_rels/slide50.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2.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90.tiff"/><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8/stopa-wireless-cart" TargetMode="External"/><Relationship Id="rId9" Type="http://schemas.openxmlformats.org/officeDocument/2006/relationships/slide" Target="slide34.xml"/><Relationship Id="rId14" Type="http://schemas.openxmlformats.org/officeDocument/2006/relationships/slide" Target="slide106.xml"/></Relationships>
</file>

<file path=ppt/slides/_rels/slide5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3.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91.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58/stopa-wareneingang" TargetMode="External"/><Relationship Id="rId9" Type="http://schemas.openxmlformats.org/officeDocument/2006/relationships/slide" Target="slide34.xml"/><Relationship Id="rId14" Type="http://schemas.openxmlformats.org/officeDocument/2006/relationships/slide" Target="slide106.xml"/></Relationships>
</file>

<file path=ppt/slides/_rels/slide52.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4.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92.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0/stopa-scherenhubtisch" TargetMode="External"/><Relationship Id="rId9" Type="http://schemas.openxmlformats.org/officeDocument/2006/relationships/slide" Target="slide34.xml"/><Relationship Id="rId14" Type="http://schemas.openxmlformats.org/officeDocument/2006/relationships/slide" Target="slide106.xml"/></Relationships>
</file>

<file path=ppt/slides/_rels/slide53.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5.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93.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1/stopa-transportwagen" TargetMode="External"/><Relationship Id="rId9" Type="http://schemas.openxmlformats.org/officeDocument/2006/relationships/slide" Target="slide34.xml"/><Relationship Id="rId14" Type="http://schemas.openxmlformats.org/officeDocument/2006/relationships/slide" Target="slide106.xml"/></Relationships>
</file>

<file path=ppt/slides/_rels/slide54.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6.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94.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2/stopa-doppelwagen-oberwagen-unterwagen" TargetMode="External"/><Relationship Id="rId9" Type="http://schemas.openxmlformats.org/officeDocument/2006/relationships/slide" Target="slide34.xml"/><Relationship Id="rId14" Type="http://schemas.openxmlformats.org/officeDocument/2006/relationships/slide" Target="slide106.xml"/></Relationships>
</file>

<file path=ppt/slides/_rels/slide55.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3.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7.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95.jpe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de/lagersysteme/equipment/63/stopa-drehstation" TargetMode="External"/><Relationship Id="rId9" Type="http://schemas.openxmlformats.org/officeDocument/2006/relationships/slide" Target="slide34.xml"/><Relationship Id="rId14" Type="http://schemas.openxmlformats.org/officeDocument/2006/relationships/slide" Target="slide106.xml"/></Relationships>
</file>

<file path=ppt/slides/_rels/slide5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slide" Target="slide34.xml"/><Relationship Id="rId7" Type="http://schemas.openxmlformats.org/officeDocument/2006/relationships/image" Target="../media/image96.jpeg"/><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8.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hyperlink" Target="https://www.stopa.com/de/lagersysteme/equipment/71/stopa-einlagerstation-auslagerstation" TargetMode="External"/><Relationship Id="rId11" Type="http://schemas.openxmlformats.org/officeDocument/2006/relationships/slide" Target="slide3.xml"/><Relationship Id="rId5" Type="http://schemas.openxmlformats.org/officeDocument/2006/relationships/image" Target="../media/image33.emf"/><Relationship Id="rId15" Type="http://schemas.openxmlformats.org/officeDocument/2006/relationships/slide" Target="slide109.xml"/><Relationship Id="rId10" Type="http://schemas.openxmlformats.org/officeDocument/2006/relationships/image" Target="../media/image8.emf"/><Relationship Id="rId19" Type="http://schemas.openxmlformats.org/officeDocument/2006/relationships/slide" Target="slide93.xml"/><Relationship Id="rId4" Type="http://schemas.openxmlformats.org/officeDocument/2006/relationships/image" Target="../media/image6.emf"/><Relationship Id="rId9" Type="http://schemas.openxmlformats.org/officeDocument/2006/relationships/image" Target="../media/image7.emf"/><Relationship Id="rId14" Type="http://schemas.openxmlformats.org/officeDocument/2006/relationships/slide" Target="slide106.xml"/></Relationships>
</file>

<file path=ppt/slides/_rels/slide57.xml.rels><?xml version="1.0" encoding="UTF-8" standalone="yes"?>
<Relationships xmlns="http://schemas.openxmlformats.org/package/2006/relationships"><Relationship Id="rId13" Type="http://schemas.openxmlformats.org/officeDocument/2006/relationships/hyperlink" Target="https://www.stopa.com/referenzen/stopa-lagersysteme/aesculap/anwenderbericht-aesculap.pdf" TargetMode="External"/><Relationship Id="rId18" Type="http://schemas.openxmlformats.org/officeDocument/2006/relationships/image" Target="../media/image105.jpeg"/><Relationship Id="rId26" Type="http://schemas.openxmlformats.org/officeDocument/2006/relationships/image" Target="../media/image113.png"/><Relationship Id="rId39" Type="http://schemas.openxmlformats.org/officeDocument/2006/relationships/image" Target="../media/image126.png"/><Relationship Id="rId3" Type="http://schemas.openxmlformats.org/officeDocument/2006/relationships/image" Target="../media/image6.emf"/><Relationship Id="rId21" Type="http://schemas.openxmlformats.org/officeDocument/2006/relationships/image" Target="../media/image108.png"/><Relationship Id="rId34" Type="http://schemas.openxmlformats.org/officeDocument/2006/relationships/image" Target="../media/image121.png"/><Relationship Id="rId42" Type="http://schemas.openxmlformats.org/officeDocument/2006/relationships/image" Target="../media/image7.emf"/><Relationship Id="rId47" Type="http://schemas.openxmlformats.org/officeDocument/2006/relationships/slide" Target="slide106.xml"/><Relationship Id="rId50" Type="http://schemas.openxmlformats.org/officeDocument/2006/relationships/slide" Target="slide92.xml"/><Relationship Id="rId7" Type="http://schemas.openxmlformats.org/officeDocument/2006/relationships/hyperlink" Target="https://www.stopa.com/referenzen/stopa-lagersysteme/kw_automotive/STOPA_KW_automotive.pdf" TargetMode="External"/><Relationship Id="rId12" Type="http://schemas.openxmlformats.org/officeDocument/2006/relationships/image" Target="../media/image100.gif"/><Relationship Id="rId17" Type="http://schemas.openxmlformats.org/officeDocument/2006/relationships/image" Target="../media/image104.png"/><Relationship Id="rId25" Type="http://schemas.openxmlformats.org/officeDocument/2006/relationships/image" Target="../media/image112.jpeg"/><Relationship Id="rId33" Type="http://schemas.openxmlformats.org/officeDocument/2006/relationships/image" Target="../media/image120.png"/><Relationship Id="rId38" Type="http://schemas.openxmlformats.org/officeDocument/2006/relationships/image" Target="../media/image125.png"/><Relationship Id="rId46" Type="http://schemas.openxmlformats.org/officeDocument/2006/relationships/slide" Target="slide104.xml"/><Relationship Id="rId2" Type="http://schemas.openxmlformats.org/officeDocument/2006/relationships/slide" Target="slide14.xml"/><Relationship Id="rId16" Type="http://schemas.openxmlformats.org/officeDocument/2006/relationships/image" Target="../media/image103.png"/><Relationship Id="rId20" Type="http://schemas.openxmlformats.org/officeDocument/2006/relationships/image" Target="../media/image107.png"/><Relationship Id="rId29" Type="http://schemas.openxmlformats.org/officeDocument/2006/relationships/image" Target="../media/image116.png"/><Relationship Id="rId41"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image" Target="../media/image97.jpeg"/><Relationship Id="rId11" Type="http://schemas.openxmlformats.org/officeDocument/2006/relationships/hyperlink" Target="https://www.stopa.com/referenzen/stopa-lagersysteme/dreeskornfeld/stopa-dreeskornfeld.pdf" TargetMode="External"/><Relationship Id="rId24" Type="http://schemas.openxmlformats.org/officeDocument/2006/relationships/image" Target="../media/image111.png"/><Relationship Id="rId32" Type="http://schemas.openxmlformats.org/officeDocument/2006/relationships/image" Target="../media/image119.jpeg"/><Relationship Id="rId37" Type="http://schemas.openxmlformats.org/officeDocument/2006/relationships/image" Target="../media/image124.jpeg"/><Relationship Id="rId40" Type="http://schemas.openxmlformats.org/officeDocument/2006/relationships/image" Target="../media/image127.jpeg"/><Relationship Id="rId45" Type="http://schemas.openxmlformats.org/officeDocument/2006/relationships/slide" Target="slide13.xml"/><Relationship Id="rId5" Type="http://schemas.openxmlformats.org/officeDocument/2006/relationships/hyperlink" Target="https://www.stopa.com/referenzen/stopa-lagersysteme/buechel/STOPA_Buechel.pdf" TargetMode="External"/><Relationship Id="rId15" Type="http://schemas.openxmlformats.org/officeDocument/2006/relationships/image" Target="../media/image102.jpeg"/><Relationship Id="rId23" Type="http://schemas.openxmlformats.org/officeDocument/2006/relationships/image" Target="../media/image110.png"/><Relationship Id="rId28" Type="http://schemas.openxmlformats.org/officeDocument/2006/relationships/image" Target="../media/image115.jpeg"/><Relationship Id="rId36" Type="http://schemas.openxmlformats.org/officeDocument/2006/relationships/image" Target="../media/image123.png"/><Relationship Id="rId49" Type="http://schemas.openxmlformats.org/officeDocument/2006/relationships/slide" Target="slide63.xml"/><Relationship Id="rId10" Type="http://schemas.openxmlformats.org/officeDocument/2006/relationships/image" Target="../media/image99.jpeg"/><Relationship Id="rId19" Type="http://schemas.openxmlformats.org/officeDocument/2006/relationships/image" Target="../media/image106.jpeg"/><Relationship Id="rId31" Type="http://schemas.openxmlformats.org/officeDocument/2006/relationships/image" Target="../media/image118.jpeg"/><Relationship Id="rId44" Type="http://schemas.openxmlformats.org/officeDocument/2006/relationships/slide" Target="slide3.xml"/><Relationship Id="rId52" Type="http://schemas.openxmlformats.org/officeDocument/2006/relationships/slide" Target="slide99.xml"/><Relationship Id="rId4" Type="http://schemas.openxmlformats.org/officeDocument/2006/relationships/image" Target="../media/image3.emf"/><Relationship Id="rId9" Type="http://schemas.openxmlformats.org/officeDocument/2006/relationships/hyperlink" Target="https://www.stopa.com/referenzen/stopa-lagersysteme/binder/STOPA_Binder.pdf" TargetMode="External"/><Relationship Id="rId14" Type="http://schemas.openxmlformats.org/officeDocument/2006/relationships/image" Target="../media/image101.jpeg"/><Relationship Id="rId22" Type="http://schemas.openxmlformats.org/officeDocument/2006/relationships/image" Target="../media/image109.jpeg"/><Relationship Id="rId27" Type="http://schemas.openxmlformats.org/officeDocument/2006/relationships/image" Target="../media/image114.png"/><Relationship Id="rId30" Type="http://schemas.openxmlformats.org/officeDocument/2006/relationships/image" Target="../media/image117.jpeg"/><Relationship Id="rId35" Type="http://schemas.openxmlformats.org/officeDocument/2006/relationships/image" Target="../media/image122.png"/><Relationship Id="rId43" Type="http://schemas.openxmlformats.org/officeDocument/2006/relationships/image" Target="../media/image8.emf"/><Relationship Id="rId48" Type="http://schemas.openxmlformats.org/officeDocument/2006/relationships/slide" Target="slide109.xml"/><Relationship Id="rId8" Type="http://schemas.openxmlformats.org/officeDocument/2006/relationships/image" Target="../media/image98.jpeg"/><Relationship Id="rId51" Type="http://schemas.openxmlformats.org/officeDocument/2006/relationships/slide" Target="slide93.xml"/></Relationships>
</file>

<file path=ppt/slides/_rels/slide58.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128.png"/><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39.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hyperlink" Target="https://www.stopa.com/referenzen/stopa-lagersysteme/binder/STOPA_Binder.pdf" TargetMode="External"/><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image" Target="../media/image32.emf"/><Relationship Id="rId9" Type="http://schemas.openxmlformats.org/officeDocument/2006/relationships/slide" Target="slide57.xml"/><Relationship Id="rId14" Type="http://schemas.openxmlformats.org/officeDocument/2006/relationships/slide" Target="slide106.xml"/></Relationships>
</file>

<file path=ppt/slides/_rels/slide59.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2.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40.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129.pn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referenzen/stopa-lagersysteme/dreeskornfeld/stopa-dreeskornfeld.pdf" TargetMode="External"/><Relationship Id="rId9" Type="http://schemas.openxmlformats.org/officeDocument/2006/relationships/slide" Target="slide57.xml"/><Relationship Id="rId14" Type="http://schemas.openxmlformats.org/officeDocument/2006/relationships/slide" Target="slide106.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3.xm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6.emf"/><Relationship Id="rId2" Type="http://schemas.openxmlformats.org/officeDocument/2006/relationships/image" Target="../media/image3.emf"/><Relationship Id="rId16" Type="http://schemas.openxmlformats.org/officeDocument/2006/relationships/slide" Target="slide109.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slide" Target="slide3.xml"/><Relationship Id="rId5" Type="http://schemas.openxmlformats.org/officeDocument/2006/relationships/image" Target="../media/image13.png"/><Relationship Id="rId15" Type="http://schemas.openxmlformats.org/officeDocument/2006/relationships/slide" Target="slide106.xml"/><Relationship Id="rId10" Type="http://schemas.openxmlformats.org/officeDocument/2006/relationships/image" Target="../media/image8.emf"/><Relationship Id="rId4" Type="http://schemas.openxmlformats.org/officeDocument/2006/relationships/image" Target="../media/image12.png"/><Relationship Id="rId9" Type="http://schemas.openxmlformats.org/officeDocument/2006/relationships/image" Target="../media/image7.emf"/><Relationship Id="rId14" Type="http://schemas.openxmlformats.org/officeDocument/2006/relationships/slide" Target="slide104.xml"/></Relationships>
</file>

<file path=ppt/slides/_rels/slide60.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106.xml"/><Relationship Id="rId18" Type="http://schemas.openxmlformats.org/officeDocument/2006/relationships/slide" Target="slide93.xml"/><Relationship Id="rId3" Type="http://schemas.openxmlformats.org/officeDocument/2006/relationships/image" Target="../media/image7.emf"/><Relationship Id="rId7" Type="http://schemas.openxmlformats.org/officeDocument/2006/relationships/image" Target="../media/image130.png"/><Relationship Id="rId12" Type="http://schemas.openxmlformats.org/officeDocument/2006/relationships/slide" Target="slide104.xml"/><Relationship Id="rId17" Type="http://schemas.openxmlformats.org/officeDocument/2006/relationships/slide" Target="slide92.xml"/><Relationship Id="rId2" Type="http://schemas.openxmlformats.org/officeDocument/2006/relationships/notesSlide" Target="../notesSlides/notesSlide41.xml"/><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hyperlink" Target="https://www.stopa.com/referenzen/stopa-lagersysteme/buechel/STOPA_Buechel.pdf" TargetMode="External"/><Relationship Id="rId11" Type="http://schemas.openxmlformats.org/officeDocument/2006/relationships/slide" Target="slide13.xml"/><Relationship Id="rId5" Type="http://schemas.openxmlformats.org/officeDocument/2006/relationships/image" Target="../media/image32.emf"/><Relationship Id="rId15" Type="http://schemas.openxmlformats.org/officeDocument/2006/relationships/slide" Target="slide14.xml"/><Relationship Id="rId10" Type="http://schemas.openxmlformats.org/officeDocument/2006/relationships/slide" Target="slide3.xml"/><Relationship Id="rId19" Type="http://schemas.openxmlformats.org/officeDocument/2006/relationships/slide" Target="slide99.xml"/><Relationship Id="rId4" Type="http://schemas.openxmlformats.org/officeDocument/2006/relationships/image" Target="../media/image8.emf"/><Relationship Id="rId9" Type="http://schemas.openxmlformats.org/officeDocument/2006/relationships/image" Target="../media/image6.emf"/><Relationship Id="rId14" Type="http://schemas.openxmlformats.org/officeDocument/2006/relationships/slide" Target="slide109.xml"/></Relationships>
</file>

<file path=ppt/slides/_rels/slide6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32.emf"/><Relationship Id="rId7" Type="http://schemas.openxmlformats.org/officeDocument/2006/relationships/image" Target="../media/image7.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42.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131.png"/><Relationship Id="rId15" Type="http://schemas.openxmlformats.org/officeDocument/2006/relationships/slide" Target="slide109.xml"/><Relationship Id="rId10" Type="http://schemas.openxmlformats.org/officeDocument/2006/relationships/image" Target="../media/image6.emf"/><Relationship Id="rId19" Type="http://schemas.openxmlformats.org/officeDocument/2006/relationships/slide" Target="slide93.xml"/><Relationship Id="rId4" Type="http://schemas.openxmlformats.org/officeDocument/2006/relationships/hyperlink" Target="https://www.stopa.com/referenzen/stopa-lagersysteme/aesculap/anwenderbericht-aesculap.pdf" TargetMode="External"/><Relationship Id="rId9" Type="http://schemas.openxmlformats.org/officeDocument/2006/relationships/slide" Target="slide57.xml"/><Relationship Id="rId14" Type="http://schemas.openxmlformats.org/officeDocument/2006/relationships/slide" Target="slide106.xml"/></Relationships>
</file>

<file path=ppt/slides/_rels/slide62.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slide" Target="slide57.xml"/><Relationship Id="rId7" Type="http://schemas.openxmlformats.org/officeDocument/2006/relationships/image" Target="../media/image132.png"/><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43.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hyperlink" Target="https://www.stopa.com/referenzen/stopa-lagersysteme/kw_automotive/STOPA_KW_automotive.pdf" TargetMode="External"/><Relationship Id="rId11" Type="http://schemas.openxmlformats.org/officeDocument/2006/relationships/slide" Target="slide3.xml"/><Relationship Id="rId5" Type="http://schemas.openxmlformats.org/officeDocument/2006/relationships/image" Target="../media/image32.emf"/><Relationship Id="rId15" Type="http://schemas.openxmlformats.org/officeDocument/2006/relationships/slide" Target="slide109.xml"/><Relationship Id="rId10" Type="http://schemas.openxmlformats.org/officeDocument/2006/relationships/image" Target="../media/image8.emf"/><Relationship Id="rId19" Type="http://schemas.openxmlformats.org/officeDocument/2006/relationships/slide" Target="slide93.xml"/><Relationship Id="rId4" Type="http://schemas.openxmlformats.org/officeDocument/2006/relationships/image" Target="../media/image6.emf"/><Relationship Id="rId9" Type="http://schemas.openxmlformats.org/officeDocument/2006/relationships/image" Target="../media/image7.emf"/><Relationship Id="rId14" Type="http://schemas.openxmlformats.org/officeDocument/2006/relationships/slide" Target="slide106.xml"/></Relationships>
</file>

<file path=ppt/slides/_rels/slide6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slide" Target="slide81.xml"/><Relationship Id="rId18" Type="http://schemas.openxmlformats.org/officeDocument/2006/relationships/slide" Target="slide109.xml"/><Relationship Id="rId3" Type="http://schemas.openxmlformats.org/officeDocument/2006/relationships/slide" Target="slide65.xml"/><Relationship Id="rId21" Type="http://schemas.openxmlformats.org/officeDocument/2006/relationships/slide" Target="slide92.xml"/><Relationship Id="rId7" Type="http://schemas.openxmlformats.org/officeDocument/2006/relationships/image" Target="../media/image136.emf"/><Relationship Id="rId12" Type="http://schemas.openxmlformats.org/officeDocument/2006/relationships/image" Target="../media/image139.jpeg"/><Relationship Id="rId17" Type="http://schemas.openxmlformats.org/officeDocument/2006/relationships/slide" Target="slide106.xml"/><Relationship Id="rId2" Type="http://schemas.openxmlformats.org/officeDocument/2006/relationships/notesSlide" Target="../notesSlides/notesSlide44.xml"/><Relationship Id="rId16" Type="http://schemas.openxmlformats.org/officeDocument/2006/relationships/slide" Target="slide104.xml"/><Relationship Id="rId20"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76.xml"/><Relationship Id="rId5" Type="http://schemas.openxmlformats.org/officeDocument/2006/relationships/image" Target="../media/image135.emf"/><Relationship Id="rId15" Type="http://schemas.openxmlformats.org/officeDocument/2006/relationships/slide" Target="slide3.xml"/><Relationship Id="rId23" Type="http://schemas.openxmlformats.org/officeDocument/2006/relationships/slide" Target="slide99.xml"/><Relationship Id="rId10" Type="http://schemas.openxmlformats.org/officeDocument/2006/relationships/image" Target="../media/image138.png"/><Relationship Id="rId19" Type="http://schemas.openxmlformats.org/officeDocument/2006/relationships/slide" Target="slide14.xml"/><Relationship Id="rId4" Type="http://schemas.openxmlformats.org/officeDocument/2006/relationships/slide" Target="slide13.xml"/><Relationship Id="rId9" Type="http://schemas.openxmlformats.org/officeDocument/2006/relationships/image" Target="../media/image134.emf"/><Relationship Id="rId14" Type="http://schemas.openxmlformats.org/officeDocument/2006/relationships/image" Target="../media/image140.png"/><Relationship Id="rId22" Type="http://schemas.openxmlformats.org/officeDocument/2006/relationships/slide" Target="slide93.xml"/></Relationships>
</file>

<file path=ppt/slides/_rels/slide65.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image" Target="../media/image143.png"/><Relationship Id="rId18" Type="http://schemas.openxmlformats.org/officeDocument/2006/relationships/image" Target="../media/image137.emf"/><Relationship Id="rId26" Type="http://schemas.openxmlformats.org/officeDocument/2006/relationships/slide" Target="slide92.xml"/><Relationship Id="rId3" Type="http://schemas.openxmlformats.org/officeDocument/2006/relationships/slide" Target="slide72.xml"/><Relationship Id="rId21" Type="http://schemas.openxmlformats.org/officeDocument/2006/relationships/slide" Target="slide104.xml"/><Relationship Id="rId7" Type="http://schemas.openxmlformats.org/officeDocument/2006/relationships/slide" Target="slide66.xml"/><Relationship Id="rId12" Type="http://schemas.openxmlformats.org/officeDocument/2006/relationships/image" Target="../media/image142.png"/><Relationship Id="rId17" Type="http://schemas.openxmlformats.org/officeDocument/2006/relationships/image" Target="../media/image136.emf"/><Relationship Id="rId25" Type="http://schemas.openxmlformats.org/officeDocument/2006/relationships/slide" Target="slide63.xml"/><Relationship Id="rId2" Type="http://schemas.openxmlformats.org/officeDocument/2006/relationships/notesSlide" Target="../notesSlides/notesSlide45.xml"/><Relationship Id="rId16" Type="http://schemas.openxmlformats.org/officeDocument/2006/relationships/slide" Target="slide2.xml"/><Relationship Id="rId20" Type="http://schemas.openxmlformats.org/officeDocument/2006/relationships/slide" Target="slide13.xml"/><Relationship Id="rId1" Type="http://schemas.openxmlformats.org/officeDocument/2006/relationships/slideLayout" Target="../slideLayouts/slideLayout1.xml"/><Relationship Id="rId6" Type="http://schemas.openxmlformats.org/officeDocument/2006/relationships/slide" Target="slide70.xml"/><Relationship Id="rId11" Type="http://schemas.openxmlformats.org/officeDocument/2006/relationships/image" Target="../media/image141.png"/><Relationship Id="rId24" Type="http://schemas.openxmlformats.org/officeDocument/2006/relationships/slide" Target="slide14.xml"/><Relationship Id="rId5" Type="http://schemas.openxmlformats.org/officeDocument/2006/relationships/slide" Target="slide68.xml"/><Relationship Id="rId15" Type="http://schemas.openxmlformats.org/officeDocument/2006/relationships/image" Target="../media/image145.jpeg"/><Relationship Id="rId23" Type="http://schemas.openxmlformats.org/officeDocument/2006/relationships/slide" Target="slide109.xml"/><Relationship Id="rId28" Type="http://schemas.openxmlformats.org/officeDocument/2006/relationships/slide" Target="slide99.xml"/><Relationship Id="rId10" Type="http://schemas.openxmlformats.org/officeDocument/2006/relationships/image" Target="../media/image134.emf"/><Relationship Id="rId19" Type="http://schemas.openxmlformats.org/officeDocument/2006/relationships/slide" Target="slide3.xml"/><Relationship Id="rId4" Type="http://schemas.openxmlformats.org/officeDocument/2006/relationships/slide" Target="slide74.xml"/><Relationship Id="rId9" Type="http://schemas.openxmlformats.org/officeDocument/2006/relationships/image" Target="../media/image135.emf"/><Relationship Id="rId14" Type="http://schemas.openxmlformats.org/officeDocument/2006/relationships/image" Target="../media/image144.png"/><Relationship Id="rId22" Type="http://schemas.openxmlformats.org/officeDocument/2006/relationships/slide" Target="slide106.xml"/><Relationship Id="rId27" Type="http://schemas.openxmlformats.org/officeDocument/2006/relationships/slide" Target="slide93.xml"/></Relationships>
</file>

<file path=ppt/slides/_rels/slide66.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134.emf"/><Relationship Id="rId7" Type="http://schemas.openxmlformats.org/officeDocument/2006/relationships/image" Target="../media/image136.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46.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147.png"/><Relationship Id="rId15" Type="http://schemas.openxmlformats.org/officeDocument/2006/relationships/slide" Target="slide109.xml"/><Relationship Id="rId10" Type="http://schemas.openxmlformats.org/officeDocument/2006/relationships/image" Target="../media/image135.emf"/><Relationship Id="rId19" Type="http://schemas.openxmlformats.org/officeDocument/2006/relationships/slide" Target="slide93.xml"/><Relationship Id="rId4" Type="http://schemas.openxmlformats.org/officeDocument/2006/relationships/image" Target="../media/image146.png"/><Relationship Id="rId9" Type="http://schemas.openxmlformats.org/officeDocument/2006/relationships/slide" Target="slide65.xml"/><Relationship Id="rId14" Type="http://schemas.openxmlformats.org/officeDocument/2006/relationships/slide" Target="slide106.xml"/></Relationships>
</file>

<file path=ppt/slides/_rels/slide67.xml.rels><?xml version="1.0" encoding="UTF-8" standalone="yes"?>
<Relationships xmlns="http://schemas.openxmlformats.org/package/2006/relationships"><Relationship Id="rId8" Type="http://schemas.openxmlformats.org/officeDocument/2006/relationships/image" Target="../media/image149.emf"/><Relationship Id="rId13" Type="http://schemas.openxmlformats.org/officeDocument/2006/relationships/slide" Target="slide65.xml"/><Relationship Id="rId18" Type="http://schemas.openxmlformats.org/officeDocument/2006/relationships/slide" Target="slide106.xml"/><Relationship Id="rId3" Type="http://schemas.openxmlformats.org/officeDocument/2006/relationships/image" Target="../media/image36.png"/><Relationship Id="rId21" Type="http://schemas.openxmlformats.org/officeDocument/2006/relationships/slide" Target="slide63.xml"/><Relationship Id="rId7" Type="http://schemas.openxmlformats.org/officeDocument/2006/relationships/hyperlink" Target="https://www.stopa.com/stolzer/systeme/lp/20121210_datenblatt_lp_print.pdf" TargetMode="External"/><Relationship Id="rId12" Type="http://schemas.openxmlformats.org/officeDocument/2006/relationships/image" Target="../media/image137.emf"/><Relationship Id="rId17" Type="http://schemas.openxmlformats.org/officeDocument/2006/relationships/slide" Target="slide104.xml"/><Relationship Id="rId2" Type="http://schemas.openxmlformats.org/officeDocument/2006/relationships/notesSlide" Target="../notesSlides/notesSlide47.xml"/><Relationship Id="rId16" Type="http://schemas.openxmlformats.org/officeDocument/2006/relationships/slide" Target="slide13.xml"/><Relationship Id="rId20"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image" Target="../media/image148.emf"/><Relationship Id="rId11" Type="http://schemas.openxmlformats.org/officeDocument/2006/relationships/image" Target="../media/image136.emf"/><Relationship Id="rId24" Type="http://schemas.openxmlformats.org/officeDocument/2006/relationships/slide" Target="slide99.xml"/><Relationship Id="rId5" Type="http://schemas.openxmlformats.org/officeDocument/2006/relationships/image" Target="../media/image134.emf"/><Relationship Id="rId15" Type="http://schemas.openxmlformats.org/officeDocument/2006/relationships/slide" Target="slide3.xml"/><Relationship Id="rId23" Type="http://schemas.openxmlformats.org/officeDocument/2006/relationships/slide" Target="slide93.xml"/><Relationship Id="rId10" Type="http://schemas.openxmlformats.org/officeDocument/2006/relationships/slide" Target="slide2.xml"/><Relationship Id="rId19" Type="http://schemas.openxmlformats.org/officeDocument/2006/relationships/slide" Target="slide109.xml"/><Relationship Id="rId4" Type="http://schemas.openxmlformats.org/officeDocument/2006/relationships/hyperlink" Target="https://www.stopa.com/de/parkhaussysteme/148/parkhaus-system-auto-lp" TargetMode="External"/><Relationship Id="rId9" Type="http://schemas.openxmlformats.org/officeDocument/2006/relationships/image" Target="../media/image150.emf"/><Relationship Id="rId14" Type="http://schemas.openxmlformats.org/officeDocument/2006/relationships/image" Target="../media/image135.emf"/><Relationship Id="rId22" Type="http://schemas.openxmlformats.org/officeDocument/2006/relationships/slide" Target="slide92.xml"/></Relationships>
</file>

<file path=ppt/slides/_rels/slide68.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134.emf"/><Relationship Id="rId7" Type="http://schemas.openxmlformats.org/officeDocument/2006/relationships/image" Target="../media/image136.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48.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152.png"/><Relationship Id="rId15" Type="http://schemas.openxmlformats.org/officeDocument/2006/relationships/slide" Target="slide109.xml"/><Relationship Id="rId10" Type="http://schemas.openxmlformats.org/officeDocument/2006/relationships/image" Target="../media/image135.emf"/><Relationship Id="rId19" Type="http://schemas.openxmlformats.org/officeDocument/2006/relationships/slide" Target="slide93.xml"/><Relationship Id="rId4" Type="http://schemas.openxmlformats.org/officeDocument/2006/relationships/image" Target="../media/image151.png"/><Relationship Id="rId9" Type="http://schemas.openxmlformats.org/officeDocument/2006/relationships/slide" Target="slide65.xml"/><Relationship Id="rId14" Type="http://schemas.openxmlformats.org/officeDocument/2006/relationships/slide" Target="slide106.xml"/></Relationships>
</file>

<file path=ppt/slides/_rels/slide69.xml.rels><?xml version="1.0" encoding="UTF-8" standalone="yes"?>
<Relationships xmlns="http://schemas.openxmlformats.org/package/2006/relationships"><Relationship Id="rId8" Type="http://schemas.openxmlformats.org/officeDocument/2006/relationships/hyperlink" Target="https://www.stopa.com/de/parkhaussysteme/157/parkhaussystem-auto-up" TargetMode="External"/><Relationship Id="rId13" Type="http://schemas.openxmlformats.org/officeDocument/2006/relationships/image" Target="../media/image137.emf"/><Relationship Id="rId18" Type="http://schemas.openxmlformats.org/officeDocument/2006/relationships/slide" Target="slide104.xml"/><Relationship Id="rId3" Type="http://schemas.openxmlformats.org/officeDocument/2006/relationships/image" Target="../media/image134.emf"/><Relationship Id="rId21" Type="http://schemas.openxmlformats.org/officeDocument/2006/relationships/slide" Target="slide14.xml"/><Relationship Id="rId7" Type="http://schemas.openxmlformats.org/officeDocument/2006/relationships/image" Target="../media/image150.emf"/><Relationship Id="rId12" Type="http://schemas.openxmlformats.org/officeDocument/2006/relationships/image" Target="../media/image136.emf"/><Relationship Id="rId17" Type="http://schemas.openxmlformats.org/officeDocument/2006/relationships/slide" Target="slide13.xml"/><Relationship Id="rId25" Type="http://schemas.openxmlformats.org/officeDocument/2006/relationships/slide" Target="slide99.xml"/><Relationship Id="rId2" Type="http://schemas.openxmlformats.org/officeDocument/2006/relationships/notesSlide" Target="../notesSlides/notesSlide49.xml"/><Relationship Id="rId16" Type="http://schemas.openxmlformats.org/officeDocument/2006/relationships/slide" Target="slide3.xml"/><Relationship Id="rId20" Type="http://schemas.openxmlformats.org/officeDocument/2006/relationships/slide" Target="slide109.xml"/><Relationship Id="rId1" Type="http://schemas.openxmlformats.org/officeDocument/2006/relationships/slideLayout" Target="../slideLayouts/slideLayout1.xml"/><Relationship Id="rId6" Type="http://schemas.openxmlformats.org/officeDocument/2006/relationships/image" Target="../media/image149.emf"/><Relationship Id="rId11" Type="http://schemas.openxmlformats.org/officeDocument/2006/relationships/slide" Target="slide2.xml"/><Relationship Id="rId24" Type="http://schemas.openxmlformats.org/officeDocument/2006/relationships/slide" Target="slide93.xml"/><Relationship Id="rId5" Type="http://schemas.openxmlformats.org/officeDocument/2006/relationships/hyperlink" Target="https://www.stopa.com/stolzer/systeme/up/20121210_datenblatt_up_print.pdf" TargetMode="External"/><Relationship Id="rId15" Type="http://schemas.openxmlformats.org/officeDocument/2006/relationships/image" Target="../media/image135.emf"/><Relationship Id="rId23" Type="http://schemas.openxmlformats.org/officeDocument/2006/relationships/slide" Target="slide92.xml"/><Relationship Id="rId10" Type="http://schemas.openxmlformats.org/officeDocument/2006/relationships/image" Target="../media/image36.png"/><Relationship Id="rId19" Type="http://schemas.openxmlformats.org/officeDocument/2006/relationships/slide" Target="slide106.xml"/><Relationship Id="rId4" Type="http://schemas.openxmlformats.org/officeDocument/2006/relationships/image" Target="../media/image148.emf"/><Relationship Id="rId9" Type="http://schemas.openxmlformats.org/officeDocument/2006/relationships/image" Target="../media/image153.png"/><Relationship Id="rId14" Type="http://schemas.openxmlformats.org/officeDocument/2006/relationships/slide" Target="slide65.xml"/><Relationship Id="rId22" Type="http://schemas.openxmlformats.org/officeDocument/2006/relationships/slide" Target="slide63.xml"/></Relationships>
</file>

<file path=ppt/slides/_rels/slide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09.xml"/><Relationship Id="rId5" Type="http://schemas.openxmlformats.org/officeDocument/2006/relationships/image" Target="../media/image8.emf"/><Relationship Id="rId10" Type="http://schemas.openxmlformats.org/officeDocument/2006/relationships/slide" Target="slide106.xml"/><Relationship Id="rId4" Type="http://schemas.openxmlformats.org/officeDocument/2006/relationships/image" Target="../media/image7.emf"/><Relationship Id="rId9" Type="http://schemas.openxmlformats.org/officeDocument/2006/relationships/slide" Target="slide104.xml"/></Relationships>
</file>

<file path=ppt/slides/_rels/slide70.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134.emf"/><Relationship Id="rId7" Type="http://schemas.openxmlformats.org/officeDocument/2006/relationships/image" Target="../media/image136.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50.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155.png"/><Relationship Id="rId15" Type="http://schemas.openxmlformats.org/officeDocument/2006/relationships/slide" Target="slide109.xml"/><Relationship Id="rId10" Type="http://schemas.openxmlformats.org/officeDocument/2006/relationships/image" Target="../media/image135.emf"/><Relationship Id="rId19" Type="http://schemas.openxmlformats.org/officeDocument/2006/relationships/slide" Target="slide93.xml"/><Relationship Id="rId4" Type="http://schemas.openxmlformats.org/officeDocument/2006/relationships/image" Target="../media/image154.png"/><Relationship Id="rId9" Type="http://schemas.openxmlformats.org/officeDocument/2006/relationships/slide" Target="slide65.xml"/><Relationship Id="rId14" Type="http://schemas.openxmlformats.org/officeDocument/2006/relationships/slide" Target="slide106.xml"/></Relationships>
</file>

<file path=ppt/slides/_rels/slide71.xml.rels><?xml version="1.0" encoding="UTF-8" standalone="yes"?>
<Relationships xmlns="http://schemas.openxmlformats.org/package/2006/relationships"><Relationship Id="rId8" Type="http://schemas.openxmlformats.org/officeDocument/2006/relationships/hyperlink" Target="https://www.stopa.com/de/parkhaussysteme/154/parkhaussystem-auto-sp" TargetMode="External"/><Relationship Id="rId13" Type="http://schemas.openxmlformats.org/officeDocument/2006/relationships/image" Target="../media/image137.emf"/><Relationship Id="rId18" Type="http://schemas.openxmlformats.org/officeDocument/2006/relationships/slide" Target="slide104.xml"/><Relationship Id="rId3" Type="http://schemas.openxmlformats.org/officeDocument/2006/relationships/image" Target="../media/image134.emf"/><Relationship Id="rId21" Type="http://schemas.openxmlformats.org/officeDocument/2006/relationships/slide" Target="slide14.xml"/><Relationship Id="rId7" Type="http://schemas.openxmlformats.org/officeDocument/2006/relationships/image" Target="../media/image150.emf"/><Relationship Id="rId12" Type="http://schemas.openxmlformats.org/officeDocument/2006/relationships/image" Target="../media/image136.emf"/><Relationship Id="rId17" Type="http://schemas.openxmlformats.org/officeDocument/2006/relationships/slide" Target="slide13.xml"/><Relationship Id="rId25" Type="http://schemas.openxmlformats.org/officeDocument/2006/relationships/slide" Target="slide99.xml"/><Relationship Id="rId2" Type="http://schemas.openxmlformats.org/officeDocument/2006/relationships/notesSlide" Target="../notesSlides/notesSlide51.xml"/><Relationship Id="rId16" Type="http://schemas.openxmlformats.org/officeDocument/2006/relationships/slide" Target="slide3.xml"/><Relationship Id="rId20" Type="http://schemas.openxmlformats.org/officeDocument/2006/relationships/slide" Target="slide109.xml"/><Relationship Id="rId1" Type="http://schemas.openxmlformats.org/officeDocument/2006/relationships/slideLayout" Target="../slideLayouts/slideLayout1.xml"/><Relationship Id="rId6" Type="http://schemas.openxmlformats.org/officeDocument/2006/relationships/image" Target="../media/image149.emf"/><Relationship Id="rId11" Type="http://schemas.openxmlformats.org/officeDocument/2006/relationships/slide" Target="slide2.xml"/><Relationship Id="rId24" Type="http://schemas.openxmlformats.org/officeDocument/2006/relationships/slide" Target="slide93.xml"/><Relationship Id="rId5" Type="http://schemas.openxmlformats.org/officeDocument/2006/relationships/hyperlink" Target="https://www.stopa.com/stolzer/systeme/sp/20121210_datenblatt_sp_print.pdf" TargetMode="External"/><Relationship Id="rId15" Type="http://schemas.openxmlformats.org/officeDocument/2006/relationships/image" Target="../media/image135.emf"/><Relationship Id="rId23" Type="http://schemas.openxmlformats.org/officeDocument/2006/relationships/slide" Target="slide92.xml"/><Relationship Id="rId10" Type="http://schemas.openxmlformats.org/officeDocument/2006/relationships/image" Target="../media/image36.png"/><Relationship Id="rId19" Type="http://schemas.openxmlformats.org/officeDocument/2006/relationships/slide" Target="slide106.xml"/><Relationship Id="rId4" Type="http://schemas.openxmlformats.org/officeDocument/2006/relationships/image" Target="../media/image148.emf"/><Relationship Id="rId9" Type="http://schemas.openxmlformats.org/officeDocument/2006/relationships/image" Target="../media/image156.jpeg"/><Relationship Id="rId14" Type="http://schemas.openxmlformats.org/officeDocument/2006/relationships/slide" Target="slide65.xml"/><Relationship Id="rId22" Type="http://schemas.openxmlformats.org/officeDocument/2006/relationships/slide" Target="slide63.xml"/></Relationships>
</file>

<file path=ppt/slides/_rels/slide72.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134.emf"/><Relationship Id="rId7" Type="http://schemas.openxmlformats.org/officeDocument/2006/relationships/image" Target="../media/image136.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52.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158.png"/><Relationship Id="rId15" Type="http://schemas.openxmlformats.org/officeDocument/2006/relationships/slide" Target="slide109.xml"/><Relationship Id="rId10" Type="http://schemas.openxmlformats.org/officeDocument/2006/relationships/image" Target="../media/image135.emf"/><Relationship Id="rId19" Type="http://schemas.openxmlformats.org/officeDocument/2006/relationships/slide" Target="slide93.xml"/><Relationship Id="rId4" Type="http://schemas.openxmlformats.org/officeDocument/2006/relationships/image" Target="../media/image157.png"/><Relationship Id="rId9" Type="http://schemas.openxmlformats.org/officeDocument/2006/relationships/slide" Target="slide65.xml"/><Relationship Id="rId14" Type="http://schemas.openxmlformats.org/officeDocument/2006/relationships/slide" Target="slide106.xml"/></Relationships>
</file>

<file path=ppt/slides/_rels/slide73.xml.rels><?xml version="1.0" encoding="UTF-8" standalone="yes"?>
<Relationships xmlns="http://schemas.openxmlformats.org/package/2006/relationships"><Relationship Id="rId8" Type="http://schemas.openxmlformats.org/officeDocument/2006/relationships/hyperlink" Target="https://www.stopa.com/de/parkhaussysteme/153/parkhaussystem-auto-tp" TargetMode="External"/><Relationship Id="rId13" Type="http://schemas.openxmlformats.org/officeDocument/2006/relationships/image" Target="../media/image137.emf"/><Relationship Id="rId18" Type="http://schemas.openxmlformats.org/officeDocument/2006/relationships/slide" Target="slide104.xml"/><Relationship Id="rId3" Type="http://schemas.openxmlformats.org/officeDocument/2006/relationships/image" Target="../media/image134.emf"/><Relationship Id="rId21" Type="http://schemas.openxmlformats.org/officeDocument/2006/relationships/slide" Target="slide14.xml"/><Relationship Id="rId7" Type="http://schemas.openxmlformats.org/officeDocument/2006/relationships/image" Target="../media/image150.emf"/><Relationship Id="rId12" Type="http://schemas.openxmlformats.org/officeDocument/2006/relationships/image" Target="../media/image136.emf"/><Relationship Id="rId17" Type="http://schemas.openxmlformats.org/officeDocument/2006/relationships/slide" Target="slide13.xml"/><Relationship Id="rId25" Type="http://schemas.openxmlformats.org/officeDocument/2006/relationships/slide" Target="slide99.xml"/><Relationship Id="rId2" Type="http://schemas.openxmlformats.org/officeDocument/2006/relationships/notesSlide" Target="../notesSlides/notesSlide53.xml"/><Relationship Id="rId16" Type="http://schemas.openxmlformats.org/officeDocument/2006/relationships/slide" Target="slide3.xml"/><Relationship Id="rId20" Type="http://schemas.openxmlformats.org/officeDocument/2006/relationships/slide" Target="slide109.xml"/><Relationship Id="rId1" Type="http://schemas.openxmlformats.org/officeDocument/2006/relationships/slideLayout" Target="../slideLayouts/slideLayout1.xml"/><Relationship Id="rId6" Type="http://schemas.openxmlformats.org/officeDocument/2006/relationships/image" Target="../media/image149.emf"/><Relationship Id="rId11" Type="http://schemas.openxmlformats.org/officeDocument/2006/relationships/slide" Target="slide2.xml"/><Relationship Id="rId24" Type="http://schemas.openxmlformats.org/officeDocument/2006/relationships/slide" Target="slide93.xml"/><Relationship Id="rId5" Type="http://schemas.openxmlformats.org/officeDocument/2006/relationships/hyperlink" Target="https://www.stopa.com/stolzer/systeme/tp/20121210_datenblatt_tp_print.pdf" TargetMode="External"/><Relationship Id="rId15" Type="http://schemas.openxmlformats.org/officeDocument/2006/relationships/image" Target="../media/image135.emf"/><Relationship Id="rId23" Type="http://schemas.openxmlformats.org/officeDocument/2006/relationships/slide" Target="slide92.xml"/><Relationship Id="rId10" Type="http://schemas.openxmlformats.org/officeDocument/2006/relationships/image" Target="../media/image36.png"/><Relationship Id="rId19" Type="http://schemas.openxmlformats.org/officeDocument/2006/relationships/slide" Target="slide106.xml"/><Relationship Id="rId4" Type="http://schemas.openxmlformats.org/officeDocument/2006/relationships/image" Target="../media/image148.emf"/><Relationship Id="rId9" Type="http://schemas.openxmlformats.org/officeDocument/2006/relationships/image" Target="../media/image159.png"/><Relationship Id="rId14" Type="http://schemas.openxmlformats.org/officeDocument/2006/relationships/slide" Target="slide65.xml"/><Relationship Id="rId22" Type="http://schemas.openxmlformats.org/officeDocument/2006/relationships/slide" Target="slide63.xml"/></Relationships>
</file>

<file path=ppt/slides/_rels/slide74.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106.xml"/><Relationship Id="rId18" Type="http://schemas.openxmlformats.org/officeDocument/2006/relationships/slide" Target="slide93.xml"/><Relationship Id="rId3" Type="http://schemas.openxmlformats.org/officeDocument/2006/relationships/image" Target="../media/image134.emf"/><Relationship Id="rId7" Type="http://schemas.openxmlformats.org/officeDocument/2006/relationships/image" Target="../media/image137.emf"/><Relationship Id="rId12" Type="http://schemas.openxmlformats.org/officeDocument/2006/relationships/slide" Target="slide104.xml"/><Relationship Id="rId17" Type="http://schemas.openxmlformats.org/officeDocument/2006/relationships/slide" Target="slide92.xml"/><Relationship Id="rId2" Type="http://schemas.openxmlformats.org/officeDocument/2006/relationships/notesSlide" Target="../notesSlides/notesSlide54.xml"/><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image" Target="../media/image136.emf"/><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4.xml"/><Relationship Id="rId10" Type="http://schemas.openxmlformats.org/officeDocument/2006/relationships/slide" Target="slide3.xml"/><Relationship Id="rId19" Type="http://schemas.openxmlformats.org/officeDocument/2006/relationships/slide" Target="slide99.xml"/><Relationship Id="rId4" Type="http://schemas.openxmlformats.org/officeDocument/2006/relationships/image" Target="../media/image160.png"/><Relationship Id="rId9" Type="http://schemas.openxmlformats.org/officeDocument/2006/relationships/image" Target="../media/image135.emf"/><Relationship Id="rId14" Type="http://schemas.openxmlformats.org/officeDocument/2006/relationships/slide" Target="slide109.xml"/></Relationships>
</file>

<file path=ppt/slides/_rels/slide75.xml.rels><?xml version="1.0" encoding="UTF-8" standalone="yes"?>
<Relationships xmlns="http://schemas.openxmlformats.org/package/2006/relationships"><Relationship Id="rId8" Type="http://schemas.openxmlformats.org/officeDocument/2006/relationships/hyperlink" Target="https://www.stopa.com/de/parkhaussysteme/160/parkhaussystem-auto-cp" TargetMode="External"/><Relationship Id="rId13" Type="http://schemas.openxmlformats.org/officeDocument/2006/relationships/image" Target="../media/image137.emf"/><Relationship Id="rId18" Type="http://schemas.openxmlformats.org/officeDocument/2006/relationships/slide" Target="slide109.xml"/><Relationship Id="rId3" Type="http://schemas.openxmlformats.org/officeDocument/2006/relationships/slide" Target="slide65.xml"/><Relationship Id="rId21" Type="http://schemas.openxmlformats.org/officeDocument/2006/relationships/slide" Target="slide92.xml"/><Relationship Id="rId7" Type="http://schemas.openxmlformats.org/officeDocument/2006/relationships/image" Target="../media/image150.emf"/><Relationship Id="rId12" Type="http://schemas.openxmlformats.org/officeDocument/2006/relationships/image" Target="../media/image136.emf"/><Relationship Id="rId17" Type="http://schemas.openxmlformats.org/officeDocument/2006/relationships/slide" Target="slide106.xml"/><Relationship Id="rId2" Type="http://schemas.openxmlformats.org/officeDocument/2006/relationships/notesSlide" Target="../notesSlides/notesSlide55.xml"/><Relationship Id="rId16" Type="http://schemas.openxmlformats.org/officeDocument/2006/relationships/slide" Target="slide104.xml"/><Relationship Id="rId20"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image" Target="../media/image148.emf"/><Relationship Id="rId11" Type="http://schemas.openxmlformats.org/officeDocument/2006/relationships/slide" Target="slide2.xml"/><Relationship Id="rId5" Type="http://schemas.openxmlformats.org/officeDocument/2006/relationships/image" Target="../media/image134.emf"/><Relationship Id="rId15" Type="http://schemas.openxmlformats.org/officeDocument/2006/relationships/slide" Target="slide13.xml"/><Relationship Id="rId23" Type="http://schemas.openxmlformats.org/officeDocument/2006/relationships/slide" Target="slide99.xml"/><Relationship Id="rId10" Type="http://schemas.openxmlformats.org/officeDocument/2006/relationships/image" Target="../media/image36.png"/><Relationship Id="rId19" Type="http://schemas.openxmlformats.org/officeDocument/2006/relationships/slide" Target="slide14.xml"/><Relationship Id="rId4" Type="http://schemas.openxmlformats.org/officeDocument/2006/relationships/image" Target="../media/image135.emf"/><Relationship Id="rId9" Type="http://schemas.openxmlformats.org/officeDocument/2006/relationships/image" Target="../media/image161.png"/><Relationship Id="rId14" Type="http://schemas.openxmlformats.org/officeDocument/2006/relationships/slide" Target="slide3.xml"/><Relationship Id="rId22" Type="http://schemas.openxmlformats.org/officeDocument/2006/relationships/slide" Target="slide93.xml"/></Relationships>
</file>

<file path=ppt/slides/_rels/slide76.xml.rels><?xml version="1.0" encoding="UTF-8" standalone="yes"?>
<Relationships xmlns="http://schemas.openxmlformats.org/package/2006/relationships"><Relationship Id="rId8" Type="http://schemas.openxmlformats.org/officeDocument/2006/relationships/slide" Target="slide78.xml"/><Relationship Id="rId13" Type="http://schemas.openxmlformats.org/officeDocument/2006/relationships/image" Target="../media/image165.jpeg"/><Relationship Id="rId18" Type="http://schemas.openxmlformats.org/officeDocument/2006/relationships/slide" Target="slide13.xml"/><Relationship Id="rId26" Type="http://schemas.openxmlformats.org/officeDocument/2006/relationships/slide" Target="slide99.xml"/><Relationship Id="rId3" Type="http://schemas.openxmlformats.org/officeDocument/2006/relationships/slide" Target="slide64.xml"/><Relationship Id="rId21" Type="http://schemas.openxmlformats.org/officeDocument/2006/relationships/slide" Target="slide109.xml"/><Relationship Id="rId7" Type="http://schemas.openxmlformats.org/officeDocument/2006/relationships/image" Target="../media/image162.jpeg"/><Relationship Id="rId12" Type="http://schemas.openxmlformats.org/officeDocument/2006/relationships/slide" Target="slide80.xml"/><Relationship Id="rId17" Type="http://schemas.openxmlformats.org/officeDocument/2006/relationships/slide" Target="slide3.xml"/><Relationship Id="rId25" Type="http://schemas.openxmlformats.org/officeDocument/2006/relationships/slide" Target="slide93.xml"/><Relationship Id="rId2" Type="http://schemas.openxmlformats.org/officeDocument/2006/relationships/notesSlide" Target="../notesSlides/notesSlide56.xml"/><Relationship Id="rId16" Type="http://schemas.openxmlformats.org/officeDocument/2006/relationships/image" Target="../media/image137.emf"/><Relationship Id="rId20"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slide" Target="slide77.xml"/><Relationship Id="rId11" Type="http://schemas.openxmlformats.org/officeDocument/2006/relationships/image" Target="../media/image164.jpeg"/><Relationship Id="rId24" Type="http://schemas.openxmlformats.org/officeDocument/2006/relationships/slide" Target="slide92.xml"/><Relationship Id="rId5" Type="http://schemas.openxmlformats.org/officeDocument/2006/relationships/image" Target="../media/image134.emf"/><Relationship Id="rId15" Type="http://schemas.openxmlformats.org/officeDocument/2006/relationships/image" Target="../media/image136.emf"/><Relationship Id="rId23" Type="http://schemas.openxmlformats.org/officeDocument/2006/relationships/slide" Target="slide63.xml"/><Relationship Id="rId10" Type="http://schemas.openxmlformats.org/officeDocument/2006/relationships/slide" Target="slide79.xml"/><Relationship Id="rId19" Type="http://schemas.openxmlformats.org/officeDocument/2006/relationships/slide" Target="slide104.xml"/><Relationship Id="rId4" Type="http://schemas.openxmlformats.org/officeDocument/2006/relationships/image" Target="../media/image135.emf"/><Relationship Id="rId9" Type="http://schemas.openxmlformats.org/officeDocument/2006/relationships/image" Target="../media/image163.jpeg"/><Relationship Id="rId14" Type="http://schemas.openxmlformats.org/officeDocument/2006/relationships/slide" Target="slide2.xml"/><Relationship Id="rId22" Type="http://schemas.openxmlformats.org/officeDocument/2006/relationships/slide" Target="slide14.xml"/></Relationships>
</file>

<file path=ppt/slides/_rels/slide77.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slide" Target="slide13.xml"/><Relationship Id="rId18" Type="http://schemas.openxmlformats.org/officeDocument/2006/relationships/slide" Target="slide63.xml"/><Relationship Id="rId3" Type="http://schemas.openxmlformats.org/officeDocument/2006/relationships/image" Target="../media/image150.emf"/><Relationship Id="rId21" Type="http://schemas.openxmlformats.org/officeDocument/2006/relationships/slide" Target="slide99.xml"/><Relationship Id="rId7" Type="http://schemas.openxmlformats.org/officeDocument/2006/relationships/slide" Target="slide2.xml"/><Relationship Id="rId12" Type="http://schemas.openxmlformats.org/officeDocument/2006/relationships/slide" Target="slide3.xml"/><Relationship Id="rId17" Type="http://schemas.openxmlformats.org/officeDocument/2006/relationships/slide" Target="slide14.xml"/><Relationship Id="rId2" Type="http://schemas.openxmlformats.org/officeDocument/2006/relationships/notesSlide" Target="../notesSlides/notesSlide57.xml"/><Relationship Id="rId16" Type="http://schemas.openxmlformats.org/officeDocument/2006/relationships/slide" Target="slide109.xml"/><Relationship Id="rId20" Type="http://schemas.openxmlformats.org/officeDocument/2006/relationships/slide" Target="slide93.xml"/><Relationship Id="rId1" Type="http://schemas.openxmlformats.org/officeDocument/2006/relationships/slideLayout" Target="../slideLayouts/slideLayout1.xml"/><Relationship Id="rId6" Type="http://schemas.openxmlformats.org/officeDocument/2006/relationships/hyperlink" Target="https://www.stopa.com/de/parkhaussysteme/equipment/151/Transferraum" TargetMode="External"/><Relationship Id="rId11" Type="http://schemas.openxmlformats.org/officeDocument/2006/relationships/image" Target="../media/image135.emf"/><Relationship Id="rId5" Type="http://schemas.openxmlformats.org/officeDocument/2006/relationships/image" Target="../media/image166.jpeg"/><Relationship Id="rId15" Type="http://schemas.openxmlformats.org/officeDocument/2006/relationships/slide" Target="slide106.xml"/><Relationship Id="rId10" Type="http://schemas.openxmlformats.org/officeDocument/2006/relationships/slide" Target="slide81.xml"/><Relationship Id="rId19" Type="http://schemas.openxmlformats.org/officeDocument/2006/relationships/slide" Target="slide92.xml"/><Relationship Id="rId4" Type="http://schemas.openxmlformats.org/officeDocument/2006/relationships/image" Target="../media/image134.emf"/><Relationship Id="rId9" Type="http://schemas.openxmlformats.org/officeDocument/2006/relationships/image" Target="../media/image137.emf"/><Relationship Id="rId14" Type="http://schemas.openxmlformats.org/officeDocument/2006/relationships/slide" Target="slide104.xml"/></Relationships>
</file>

<file path=ppt/slides/_rels/slide78.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slide" Target="slide13.xml"/><Relationship Id="rId18" Type="http://schemas.openxmlformats.org/officeDocument/2006/relationships/slide" Target="slide63.xml"/><Relationship Id="rId3" Type="http://schemas.openxmlformats.org/officeDocument/2006/relationships/image" Target="../media/image150.emf"/><Relationship Id="rId21" Type="http://schemas.openxmlformats.org/officeDocument/2006/relationships/slide" Target="slide99.xml"/><Relationship Id="rId7" Type="http://schemas.openxmlformats.org/officeDocument/2006/relationships/slide" Target="slide2.xml"/><Relationship Id="rId12" Type="http://schemas.openxmlformats.org/officeDocument/2006/relationships/slide" Target="slide3.xml"/><Relationship Id="rId17" Type="http://schemas.openxmlformats.org/officeDocument/2006/relationships/slide" Target="slide14.xml"/><Relationship Id="rId2" Type="http://schemas.openxmlformats.org/officeDocument/2006/relationships/notesSlide" Target="../notesSlides/notesSlide58.xml"/><Relationship Id="rId16" Type="http://schemas.openxmlformats.org/officeDocument/2006/relationships/slide" Target="slide109.xml"/><Relationship Id="rId20" Type="http://schemas.openxmlformats.org/officeDocument/2006/relationships/slide" Target="slide93.xml"/><Relationship Id="rId1" Type="http://schemas.openxmlformats.org/officeDocument/2006/relationships/slideLayout" Target="../slideLayouts/slideLayout1.xml"/><Relationship Id="rId6" Type="http://schemas.openxmlformats.org/officeDocument/2006/relationships/image" Target="../media/image167.jpeg"/><Relationship Id="rId11" Type="http://schemas.openxmlformats.org/officeDocument/2006/relationships/image" Target="../media/image135.emf"/><Relationship Id="rId5" Type="http://schemas.openxmlformats.org/officeDocument/2006/relationships/hyperlink" Target="https://www.stopa.com/de/parkhaussysteme/equipment/152/Drehtisch" TargetMode="External"/><Relationship Id="rId15" Type="http://schemas.openxmlformats.org/officeDocument/2006/relationships/slide" Target="slide106.xml"/><Relationship Id="rId10" Type="http://schemas.openxmlformats.org/officeDocument/2006/relationships/slide" Target="slide81.xml"/><Relationship Id="rId19" Type="http://schemas.openxmlformats.org/officeDocument/2006/relationships/slide" Target="slide92.xml"/><Relationship Id="rId4" Type="http://schemas.openxmlformats.org/officeDocument/2006/relationships/image" Target="../media/image134.emf"/><Relationship Id="rId9" Type="http://schemas.openxmlformats.org/officeDocument/2006/relationships/image" Target="../media/image137.emf"/><Relationship Id="rId14" Type="http://schemas.openxmlformats.org/officeDocument/2006/relationships/slide" Target="slide104.xml"/></Relationships>
</file>

<file path=ppt/slides/_rels/slide79.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slide" Target="slide13.xml"/><Relationship Id="rId18" Type="http://schemas.openxmlformats.org/officeDocument/2006/relationships/slide" Target="slide63.xml"/><Relationship Id="rId3" Type="http://schemas.openxmlformats.org/officeDocument/2006/relationships/image" Target="../media/image150.emf"/><Relationship Id="rId21" Type="http://schemas.openxmlformats.org/officeDocument/2006/relationships/slide" Target="slide99.xml"/><Relationship Id="rId7" Type="http://schemas.openxmlformats.org/officeDocument/2006/relationships/slide" Target="slide2.xml"/><Relationship Id="rId12" Type="http://schemas.openxmlformats.org/officeDocument/2006/relationships/slide" Target="slide3.xml"/><Relationship Id="rId17" Type="http://schemas.openxmlformats.org/officeDocument/2006/relationships/slide" Target="slide14.xml"/><Relationship Id="rId2" Type="http://schemas.openxmlformats.org/officeDocument/2006/relationships/notesSlide" Target="../notesSlides/notesSlide59.xml"/><Relationship Id="rId16" Type="http://schemas.openxmlformats.org/officeDocument/2006/relationships/slide" Target="slide109.xml"/><Relationship Id="rId20" Type="http://schemas.openxmlformats.org/officeDocument/2006/relationships/slide" Target="slide93.xml"/><Relationship Id="rId1" Type="http://schemas.openxmlformats.org/officeDocument/2006/relationships/slideLayout" Target="../slideLayouts/slideLayout1.xml"/><Relationship Id="rId6" Type="http://schemas.openxmlformats.org/officeDocument/2006/relationships/image" Target="../media/image168.jpeg"/><Relationship Id="rId11" Type="http://schemas.openxmlformats.org/officeDocument/2006/relationships/image" Target="../media/image135.emf"/><Relationship Id="rId5" Type="http://schemas.openxmlformats.org/officeDocument/2006/relationships/hyperlink" Target="https://www.stopa.com/de/parkhaussysteme/equipment/161/Fahrzeugpalette" TargetMode="External"/><Relationship Id="rId15" Type="http://schemas.openxmlformats.org/officeDocument/2006/relationships/slide" Target="slide106.xml"/><Relationship Id="rId10" Type="http://schemas.openxmlformats.org/officeDocument/2006/relationships/slide" Target="slide81.xml"/><Relationship Id="rId19" Type="http://schemas.openxmlformats.org/officeDocument/2006/relationships/slide" Target="slide92.xml"/><Relationship Id="rId4" Type="http://schemas.openxmlformats.org/officeDocument/2006/relationships/image" Target="../media/image134.emf"/><Relationship Id="rId9" Type="http://schemas.openxmlformats.org/officeDocument/2006/relationships/image" Target="../media/image137.emf"/><Relationship Id="rId14" Type="http://schemas.openxmlformats.org/officeDocument/2006/relationships/slide" Target="slide104.xml"/></Relationships>
</file>

<file path=ppt/slides/_rels/slide8.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6.xml"/><Relationship Id="rId3" Type="http://schemas.openxmlformats.org/officeDocument/2006/relationships/image" Target="../media/image16.png"/><Relationship Id="rId7" Type="http://schemas.openxmlformats.org/officeDocument/2006/relationships/image" Target="../media/image7.emf"/><Relationship Id="rId12" Type="http://schemas.openxmlformats.org/officeDocument/2006/relationships/slide" Target="slide104.xml"/><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3.xml"/><Relationship Id="rId5" Type="http://schemas.openxmlformats.org/officeDocument/2006/relationships/image" Target="../media/image18.png"/><Relationship Id="rId10" Type="http://schemas.openxmlformats.org/officeDocument/2006/relationships/image" Target="../media/image6.emf"/><Relationship Id="rId4" Type="http://schemas.openxmlformats.org/officeDocument/2006/relationships/image" Target="../media/image17.png"/><Relationship Id="rId9" Type="http://schemas.openxmlformats.org/officeDocument/2006/relationships/slide" Target="slide3.xml"/><Relationship Id="rId14" Type="http://schemas.openxmlformats.org/officeDocument/2006/relationships/slide" Target="slide109.xml"/></Relationships>
</file>

<file path=ppt/slides/_rels/slide80.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slide" Target="slide13.xml"/><Relationship Id="rId18" Type="http://schemas.openxmlformats.org/officeDocument/2006/relationships/slide" Target="slide63.xml"/><Relationship Id="rId3" Type="http://schemas.openxmlformats.org/officeDocument/2006/relationships/image" Target="../media/image134.emf"/><Relationship Id="rId21" Type="http://schemas.openxmlformats.org/officeDocument/2006/relationships/slide" Target="slide99.xml"/><Relationship Id="rId7" Type="http://schemas.openxmlformats.org/officeDocument/2006/relationships/slide" Target="slide2.xml"/><Relationship Id="rId12" Type="http://schemas.openxmlformats.org/officeDocument/2006/relationships/slide" Target="slide3.xml"/><Relationship Id="rId17" Type="http://schemas.openxmlformats.org/officeDocument/2006/relationships/slide" Target="slide14.xml"/><Relationship Id="rId2" Type="http://schemas.openxmlformats.org/officeDocument/2006/relationships/notesSlide" Target="../notesSlides/notesSlide60.xml"/><Relationship Id="rId16" Type="http://schemas.openxmlformats.org/officeDocument/2006/relationships/slide" Target="slide109.xml"/><Relationship Id="rId20" Type="http://schemas.openxmlformats.org/officeDocument/2006/relationships/slide" Target="slide93.xml"/><Relationship Id="rId1" Type="http://schemas.openxmlformats.org/officeDocument/2006/relationships/slideLayout" Target="../slideLayouts/slideLayout1.xml"/><Relationship Id="rId6" Type="http://schemas.openxmlformats.org/officeDocument/2006/relationships/image" Target="../media/image169.jpeg"/><Relationship Id="rId11" Type="http://schemas.openxmlformats.org/officeDocument/2006/relationships/image" Target="../media/image135.emf"/><Relationship Id="rId5" Type="http://schemas.openxmlformats.org/officeDocument/2006/relationships/hyperlink" Target="https://www.stopa.com/de/parkhaussysteme/equipment/155/Regalbedienger&#228;t" TargetMode="External"/><Relationship Id="rId15" Type="http://schemas.openxmlformats.org/officeDocument/2006/relationships/slide" Target="slide106.xml"/><Relationship Id="rId10" Type="http://schemas.openxmlformats.org/officeDocument/2006/relationships/slide" Target="slide81.xml"/><Relationship Id="rId19" Type="http://schemas.openxmlformats.org/officeDocument/2006/relationships/slide" Target="slide92.xml"/><Relationship Id="rId4" Type="http://schemas.openxmlformats.org/officeDocument/2006/relationships/image" Target="../media/image150.emf"/><Relationship Id="rId9" Type="http://schemas.openxmlformats.org/officeDocument/2006/relationships/image" Target="../media/image137.emf"/><Relationship Id="rId14" Type="http://schemas.openxmlformats.org/officeDocument/2006/relationships/slide" Target="slide104.xml"/></Relationships>
</file>

<file path=ppt/slides/_rels/slide81.xml.rels><?xml version="1.0" encoding="UTF-8" standalone="yes"?>
<Relationships xmlns="http://schemas.openxmlformats.org/package/2006/relationships"><Relationship Id="rId8" Type="http://schemas.openxmlformats.org/officeDocument/2006/relationships/slide" Target="slide85.xml"/><Relationship Id="rId13" Type="http://schemas.openxmlformats.org/officeDocument/2006/relationships/image" Target="../media/image136.emf"/><Relationship Id="rId18" Type="http://schemas.openxmlformats.org/officeDocument/2006/relationships/slide" Target="slide13.xml"/><Relationship Id="rId26" Type="http://schemas.openxmlformats.org/officeDocument/2006/relationships/slide" Target="slide99.xml"/><Relationship Id="rId3" Type="http://schemas.openxmlformats.org/officeDocument/2006/relationships/image" Target="../media/image134.emf"/><Relationship Id="rId21" Type="http://schemas.openxmlformats.org/officeDocument/2006/relationships/slide" Target="slide109.xml"/><Relationship Id="rId7" Type="http://schemas.openxmlformats.org/officeDocument/2006/relationships/image" Target="../media/image170.jpeg"/><Relationship Id="rId12" Type="http://schemas.openxmlformats.org/officeDocument/2006/relationships/slide" Target="slide2.xml"/><Relationship Id="rId17" Type="http://schemas.openxmlformats.org/officeDocument/2006/relationships/slide" Target="slide3.xml"/><Relationship Id="rId25" Type="http://schemas.openxmlformats.org/officeDocument/2006/relationships/slide" Target="slide93.xml"/><Relationship Id="rId2" Type="http://schemas.openxmlformats.org/officeDocument/2006/relationships/notesSlide" Target="../notesSlides/notesSlide61.xml"/><Relationship Id="rId16" Type="http://schemas.openxmlformats.org/officeDocument/2006/relationships/image" Target="../media/image135.emf"/><Relationship Id="rId20" Type="http://schemas.openxmlformats.org/officeDocument/2006/relationships/slide" Target="slide106.xml"/><Relationship Id="rId1" Type="http://schemas.openxmlformats.org/officeDocument/2006/relationships/slideLayout" Target="../slideLayouts/slideLayout1.xml"/><Relationship Id="rId6" Type="http://schemas.openxmlformats.org/officeDocument/2006/relationships/slide" Target="slide82.xml"/><Relationship Id="rId11" Type="http://schemas.openxmlformats.org/officeDocument/2006/relationships/image" Target="../media/image140.png"/><Relationship Id="rId24" Type="http://schemas.openxmlformats.org/officeDocument/2006/relationships/slide" Target="slide92.xml"/><Relationship Id="rId5" Type="http://schemas.openxmlformats.org/officeDocument/2006/relationships/hyperlink" Target="https://www.stopa.com/de/parkhaussysteme/referenzen" TargetMode="External"/><Relationship Id="rId15" Type="http://schemas.openxmlformats.org/officeDocument/2006/relationships/slide" Target="slide64.xml"/><Relationship Id="rId23" Type="http://schemas.openxmlformats.org/officeDocument/2006/relationships/slide" Target="slide63.xml"/><Relationship Id="rId10" Type="http://schemas.openxmlformats.org/officeDocument/2006/relationships/slide" Target="slide89.xml"/><Relationship Id="rId19" Type="http://schemas.openxmlformats.org/officeDocument/2006/relationships/slide" Target="slide104.xml"/><Relationship Id="rId4" Type="http://schemas.openxmlformats.org/officeDocument/2006/relationships/image" Target="../media/image150.emf"/><Relationship Id="rId9" Type="http://schemas.openxmlformats.org/officeDocument/2006/relationships/image" Target="../media/image171.jpeg"/><Relationship Id="rId14" Type="http://schemas.openxmlformats.org/officeDocument/2006/relationships/image" Target="../media/image137.emf"/><Relationship Id="rId22" Type="http://schemas.openxmlformats.org/officeDocument/2006/relationships/slide" Target="slide14.xml"/></Relationships>
</file>

<file path=ppt/slides/_rels/slide82.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134.emf"/><Relationship Id="rId7" Type="http://schemas.openxmlformats.org/officeDocument/2006/relationships/image" Target="../media/image136.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62.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172.jpeg"/><Relationship Id="rId15" Type="http://schemas.openxmlformats.org/officeDocument/2006/relationships/slide" Target="slide109.xml"/><Relationship Id="rId10" Type="http://schemas.openxmlformats.org/officeDocument/2006/relationships/image" Target="../media/image135.emf"/><Relationship Id="rId19" Type="http://schemas.openxmlformats.org/officeDocument/2006/relationships/slide" Target="slide93.xml"/><Relationship Id="rId4" Type="http://schemas.openxmlformats.org/officeDocument/2006/relationships/image" Target="../media/image148.emf"/><Relationship Id="rId9" Type="http://schemas.openxmlformats.org/officeDocument/2006/relationships/slide" Target="slide81.xml"/><Relationship Id="rId14" Type="http://schemas.openxmlformats.org/officeDocument/2006/relationships/slide" Target="slide106.xml"/></Relationships>
</file>

<file path=ppt/slides/_rels/slide83.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slide" Target="slide13.xml"/><Relationship Id="rId18" Type="http://schemas.openxmlformats.org/officeDocument/2006/relationships/slide" Target="slide63.xml"/><Relationship Id="rId3" Type="http://schemas.openxmlformats.org/officeDocument/2006/relationships/image" Target="../media/image134.emf"/><Relationship Id="rId21" Type="http://schemas.openxmlformats.org/officeDocument/2006/relationships/slide" Target="slide99.xml"/><Relationship Id="rId7" Type="http://schemas.openxmlformats.org/officeDocument/2006/relationships/slide" Target="slide2.xml"/><Relationship Id="rId12" Type="http://schemas.openxmlformats.org/officeDocument/2006/relationships/slide" Target="slide3.xml"/><Relationship Id="rId17" Type="http://schemas.openxmlformats.org/officeDocument/2006/relationships/slide" Target="slide14.xml"/><Relationship Id="rId2" Type="http://schemas.openxmlformats.org/officeDocument/2006/relationships/notesSlide" Target="../notesSlides/notesSlide63.xml"/><Relationship Id="rId16" Type="http://schemas.openxmlformats.org/officeDocument/2006/relationships/slide" Target="slide109.xml"/><Relationship Id="rId20" Type="http://schemas.openxmlformats.org/officeDocument/2006/relationships/slide" Target="slide93.xml"/><Relationship Id="rId1" Type="http://schemas.openxmlformats.org/officeDocument/2006/relationships/slideLayout" Target="../slideLayouts/slideLayout1.xml"/><Relationship Id="rId6" Type="http://schemas.openxmlformats.org/officeDocument/2006/relationships/image" Target="../media/image175.jpeg"/><Relationship Id="rId11" Type="http://schemas.openxmlformats.org/officeDocument/2006/relationships/image" Target="../media/image135.emf"/><Relationship Id="rId5" Type="http://schemas.openxmlformats.org/officeDocument/2006/relationships/image" Target="../media/image174.jpeg"/><Relationship Id="rId15" Type="http://schemas.openxmlformats.org/officeDocument/2006/relationships/slide" Target="slide106.xml"/><Relationship Id="rId10" Type="http://schemas.openxmlformats.org/officeDocument/2006/relationships/slide" Target="slide81.xml"/><Relationship Id="rId19" Type="http://schemas.openxmlformats.org/officeDocument/2006/relationships/slide" Target="slide92.xml"/><Relationship Id="rId4" Type="http://schemas.openxmlformats.org/officeDocument/2006/relationships/image" Target="../media/image173.jpeg"/><Relationship Id="rId9" Type="http://schemas.openxmlformats.org/officeDocument/2006/relationships/image" Target="../media/image137.emf"/><Relationship Id="rId14" Type="http://schemas.openxmlformats.org/officeDocument/2006/relationships/slide" Target="slide104.xml"/></Relationships>
</file>

<file path=ppt/slides/_rels/slide84.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slide" Target="slide13.xml"/><Relationship Id="rId18" Type="http://schemas.openxmlformats.org/officeDocument/2006/relationships/slide" Target="slide63.xml"/><Relationship Id="rId3" Type="http://schemas.openxmlformats.org/officeDocument/2006/relationships/image" Target="../media/image134.emf"/><Relationship Id="rId21" Type="http://schemas.openxmlformats.org/officeDocument/2006/relationships/slide" Target="slide99.xml"/><Relationship Id="rId7" Type="http://schemas.openxmlformats.org/officeDocument/2006/relationships/slide" Target="slide2.xml"/><Relationship Id="rId12" Type="http://schemas.openxmlformats.org/officeDocument/2006/relationships/slide" Target="slide3.xml"/><Relationship Id="rId17" Type="http://schemas.openxmlformats.org/officeDocument/2006/relationships/slide" Target="slide14.xml"/><Relationship Id="rId2" Type="http://schemas.openxmlformats.org/officeDocument/2006/relationships/notesSlide" Target="../notesSlides/notesSlide64.xml"/><Relationship Id="rId16" Type="http://schemas.openxmlformats.org/officeDocument/2006/relationships/slide" Target="slide109.xml"/><Relationship Id="rId20" Type="http://schemas.openxmlformats.org/officeDocument/2006/relationships/slide" Target="slide93.xml"/><Relationship Id="rId1" Type="http://schemas.openxmlformats.org/officeDocument/2006/relationships/slideLayout" Target="../slideLayouts/slideLayout1.xml"/><Relationship Id="rId6" Type="http://schemas.openxmlformats.org/officeDocument/2006/relationships/image" Target="../media/image178.png"/><Relationship Id="rId11" Type="http://schemas.openxmlformats.org/officeDocument/2006/relationships/image" Target="../media/image135.emf"/><Relationship Id="rId5" Type="http://schemas.openxmlformats.org/officeDocument/2006/relationships/image" Target="../media/image177.jpeg"/><Relationship Id="rId15" Type="http://schemas.openxmlformats.org/officeDocument/2006/relationships/slide" Target="slide106.xml"/><Relationship Id="rId10" Type="http://schemas.openxmlformats.org/officeDocument/2006/relationships/slide" Target="slide81.xml"/><Relationship Id="rId19" Type="http://schemas.openxmlformats.org/officeDocument/2006/relationships/slide" Target="slide92.xml"/><Relationship Id="rId4" Type="http://schemas.openxmlformats.org/officeDocument/2006/relationships/image" Target="../media/image176.jpeg"/><Relationship Id="rId9" Type="http://schemas.openxmlformats.org/officeDocument/2006/relationships/image" Target="../media/image137.emf"/><Relationship Id="rId14" Type="http://schemas.openxmlformats.org/officeDocument/2006/relationships/slide" Target="slide104.xml"/></Relationships>
</file>

<file path=ppt/slides/_rels/slide85.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slide" Target="slide106.xml"/><Relationship Id="rId18" Type="http://schemas.openxmlformats.org/officeDocument/2006/relationships/slide" Target="slide93.xml"/><Relationship Id="rId3" Type="http://schemas.openxmlformats.org/officeDocument/2006/relationships/image" Target="../media/image135.emf"/><Relationship Id="rId7" Type="http://schemas.openxmlformats.org/officeDocument/2006/relationships/slide" Target="slide2.xml"/><Relationship Id="rId12" Type="http://schemas.openxmlformats.org/officeDocument/2006/relationships/slide" Target="slide104.xml"/><Relationship Id="rId17" Type="http://schemas.openxmlformats.org/officeDocument/2006/relationships/slide" Target="slide92.xml"/><Relationship Id="rId2" Type="http://schemas.openxmlformats.org/officeDocument/2006/relationships/notesSlide" Target="../notesSlides/notesSlide65.xml"/><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image" Target="../media/image179.jpeg"/><Relationship Id="rId11" Type="http://schemas.openxmlformats.org/officeDocument/2006/relationships/slide" Target="slide13.xml"/><Relationship Id="rId5" Type="http://schemas.openxmlformats.org/officeDocument/2006/relationships/image" Target="../media/image148.emf"/><Relationship Id="rId15" Type="http://schemas.openxmlformats.org/officeDocument/2006/relationships/slide" Target="slide14.xml"/><Relationship Id="rId10" Type="http://schemas.openxmlformats.org/officeDocument/2006/relationships/slide" Target="slide3.xml"/><Relationship Id="rId19" Type="http://schemas.openxmlformats.org/officeDocument/2006/relationships/slide" Target="slide99.xml"/><Relationship Id="rId4" Type="http://schemas.openxmlformats.org/officeDocument/2006/relationships/image" Target="../media/image134.emf"/><Relationship Id="rId9" Type="http://schemas.openxmlformats.org/officeDocument/2006/relationships/image" Target="../media/image137.emf"/><Relationship Id="rId14" Type="http://schemas.openxmlformats.org/officeDocument/2006/relationships/slide" Target="slide109.xml"/></Relationships>
</file>

<file path=ppt/slides/_rels/slide86.xml.rels><?xml version="1.0" encoding="UTF-8" standalone="yes"?>
<Relationships xmlns="http://schemas.openxmlformats.org/package/2006/relationships"><Relationship Id="rId8" Type="http://schemas.openxmlformats.org/officeDocument/2006/relationships/image" Target="../media/image136.emf"/><Relationship Id="rId13" Type="http://schemas.openxmlformats.org/officeDocument/2006/relationships/slide" Target="slide13.xml"/><Relationship Id="rId18" Type="http://schemas.openxmlformats.org/officeDocument/2006/relationships/slide" Target="slide63.xml"/><Relationship Id="rId3" Type="http://schemas.openxmlformats.org/officeDocument/2006/relationships/image" Target="../media/image134.emf"/><Relationship Id="rId21" Type="http://schemas.openxmlformats.org/officeDocument/2006/relationships/slide" Target="slide99.xml"/><Relationship Id="rId7" Type="http://schemas.openxmlformats.org/officeDocument/2006/relationships/slide" Target="slide2.xml"/><Relationship Id="rId12" Type="http://schemas.openxmlformats.org/officeDocument/2006/relationships/slide" Target="slide3.xml"/><Relationship Id="rId17" Type="http://schemas.openxmlformats.org/officeDocument/2006/relationships/slide" Target="slide14.xml"/><Relationship Id="rId2" Type="http://schemas.openxmlformats.org/officeDocument/2006/relationships/notesSlide" Target="../notesSlides/notesSlide66.xml"/><Relationship Id="rId16" Type="http://schemas.openxmlformats.org/officeDocument/2006/relationships/slide" Target="slide109.xml"/><Relationship Id="rId20" Type="http://schemas.openxmlformats.org/officeDocument/2006/relationships/slide" Target="slide93.xml"/><Relationship Id="rId1" Type="http://schemas.openxmlformats.org/officeDocument/2006/relationships/slideLayout" Target="../slideLayouts/slideLayout1.xml"/><Relationship Id="rId6" Type="http://schemas.openxmlformats.org/officeDocument/2006/relationships/image" Target="../media/image182.jpeg"/><Relationship Id="rId11" Type="http://schemas.openxmlformats.org/officeDocument/2006/relationships/image" Target="../media/image135.emf"/><Relationship Id="rId5" Type="http://schemas.openxmlformats.org/officeDocument/2006/relationships/image" Target="../media/image181.jpeg"/><Relationship Id="rId15" Type="http://schemas.openxmlformats.org/officeDocument/2006/relationships/slide" Target="slide106.xml"/><Relationship Id="rId10" Type="http://schemas.openxmlformats.org/officeDocument/2006/relationships/slide" Target="slide81.xml"/><Relationship Id="rId19" Type="http://schemas.openxmlformats.org/officeDocument/2006/relationships/slide" Target="slide92.xml"/><Relationship Id="rId4" Type="http://schemas.openxmlformats.org/officeDocument/2006/relationships/image" Target="../media/image180.jpeg"/><Relationship Id="rId9" Type="http://schemas.openxmlformats.org/officeDocument/2006/relationships/image" Target="../media/image137.emf"/><Relationship Id="rId14" Type="http://schemas.openxmlformats.org/officeDocument/2006/relationships/slide" Target="slide104.xml"/></Relationships>
</file>

<file path=ppt/slides/_rels/slide87.xml.rels><?xml version="1.0" encoding="UTF-8" standalone="yes"?>
<Relationships xmlns="http://schemas.openxmlformats.org/package/2006/relationships"><Relationship Id="rId8" Type="http://schemas.openxmlformats.org/officeDocument/2006/relationships/slide" Target="slide81.xml"/><Relationship Id="rId13" Type="http://schemas.openxmlformats.org/officeDocument/2006/relationships/slide" Target="slide106.xml"/><Relationship Id="rId18" Type="http://schemas.openxmlformats.org/officeDocument/2006/relationships/slide" Target="slide93.xml"/><Relationship Id="rId3" Type="http://schemas.openxmlformats.org/officeDocument/2006/relationships/image" Target="../media/image134.emf"/><Relationship Id="rId7" Type="http://schemas.openxmlformats.org/officeDocument/2006/relationships/image" Target="../media/image137.emf"/><Relationship Id="rId12" Type="http://schemas.openxmlformats.org/officeDocument/2006/relationships/slide" Target="slide104.xml"/><Relationship Id="rId17" Type="http://schemas.openxmlformats.org/officeDocument/2006/relationships/slide" Target="slide92.xml"/><Relationship Id="rId2" Type="http://schemas.openxmlformats.org/officeDocument/2006/relationships/notesSlide" Target="../notesSlides/notesSlide67.xml"/><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image" Target="../media/image136.emf"/><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4.xml"/><Relationship Id="rId10" Type="http://schemas.openxmlformats.org/officeDocument/2006/relationships/slide" Target="slide3.xml"/><Relationship Id="rId19" Type="http://schemas.openxmlformats.org/officeDocument/2006/relationships/slide" Target="slide99.xml"/><Relationship Id="rId4" Type="http://schemas.openxmlformats.org/officeDocument/2006/relationships/image" Target="../media/image183.png"/><Relationship Id="rId9" Type="http://schemas.openxmlformats.org/officeDocument/2006/relationships/image" Target="../media/image135.emf"/><Relationship Id="rId14" Type="http://schemas.openxmlformats.org/officeDocument/2006/relationships/slide" Target="slide109.xml"/></Relationships>
</file>

<file path=ppt/slides/_rels/slide88.xml.rels><?xml version="1.0" encoding="UTF-8" standalone="yes"?>
<Relationships xmlns="http://schemas.openxmlformats.org/package/2006/relationships"><Relationship Id="rId8" Type="http://schemas.openxmlformats.org/officeDocument/2006/relationships/slide" Target="slide81.xml"/><Relationship Id="rId13" Type="http://schemas.openxmlformats.org/officeDocument/2006/relationships/slide" Target="slide106.xml"/><Relationship Id="rId18" Type="http://schemas.openxmlformats.org/officeDocument/2006/relationships/slide" Target="slide93.xml"/><Relationship Id="rId3" Type="http://schemas.openxmlformats.org/officeDocument/2006/relationships/image" Target="../media/image134.emf"/><Relationship Id="rId7" Type="http://schemas.openxmlformats.org/officeDocument/2006/relationships/image" Target="../media/image137.emf"/><Relationship Id="rId12" Type="http://schemas.openxmlformats.org/officeDocument/2006/relationships/slide" Target="slide104.xml"/><Relationship Id="rId17" Type="http://schemas.openxmlformats.org/officeDocument/2006/relationships/slide" Target="slide92.xml"/><Relationship Id="rId2" Type="http://schemas.openxmlformats.org/officeDocument/2006/relationships/notesSlide" Target="../notesSlides/notesSlide68.xml"/><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image" Target="../media/image136.emf"/><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4.xml"/><Relationship Id="rId10" Type="http://schemas.openxmlformats.org/officeDocument/2006/relationships/slide" Target="slide3.xml"/><Relationship Id="rId19" Type="http://schemas.openxmlformats.org/officeDocument/2006/relationships/slide" Target="slide99.xml"/><Relationship Id="rId4" Type="http://schemas.openxmlformats.org/officeDocument/2006/relationships/image" Target="../media/image184.png"/><Relationship Id="rId9" Type="http://schemas.openxmlformats.org/officeDocument/2006/relationships/image" Target="../media/image135.emf"/><Relationship Id="rId14" Type="http://schemas.openxmlformats.org/officeDocument/2006/relationships/slide" Target="slide109.xml"/></Relationships>
</file>

<file path=ppt/slides/_rels/slide89.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134.emf"/><Relationship Id="rId7" Type="http://schemas.openxmlformats.org/officeDocument/2006/relationships/image" Target="../media/image136.emf"/><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69.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3.xml"/><Relationship Id="rId5" Type="http://schemas.openxmlformats.org/officeDocument/2006/relationships/image" Target="../media/image185.png"/><Relationship Id="rId15" Type="http://schemas.openxmlformats.org/officeDocument/2006/relationships/slide" Target="slide109.xml"/><Relationship Id="rId10" Type="http://schemas.openxmlformats.org/officeDocument/2006/relationships/image" Target="../media/image135.emf"/><Relationship Id="rId19" Type="http://schemas.openxmlformats.org/officeDocument/2006/relationships/slide" Target="slide93.xml"/><Relationship Id="rId4" Type="http://schemas.openxmlformats.org/officeDocument/2006/relationships/image" Target="../media/image148.emf"/><Relationship Id="rId9" Type="http://schemas.openxmlformats.org/officeDocument/2006/relationships/slide" Target="slide81.xml"/><Relationship Id="rId14" Type="http://schemas.openxmlformats.org/officeDocument/2006/relationships/slide" Target="slide106.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 Target="slide2.xml"/><Relationship Id="rId7" Type="http://schemas.openxmlformats.org/officeDocument/2006/relationships/image" Target="../media/image6.emf"/><Relationship Id="rId12" Type="http://schemas.openxmlformats.org/officeDocument/2006/relationships/image" Target="../media/image19.jpg"/><Relationship Id="rId2"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 Target="slide3.xml"/><Relationship Id="rId11" Type="http://schemas.openxmlformats.org/officeDocument/2006/relationships/slide" Target="slide109.xml"/><Relationship Id="rId5" Type="http://schemas.openxmlformats.org/officeDocument/2006/relationships/image" Target="../media/image8.emf"/><Relationship Id="rId10" Type="http://schemas.openxmlformats.org/officeDocument/2006/relationships/slide" Target="slide106.xml"/><Relationship Id="rId4" Type="http://schemas.openxmlformats.org/officeDocument/2006/relationships/image" Target="../media/image7.emf"/><Relationship Id="rId9" Type="http://schemas.openxmlformats.org/officeDocument/2006/relationships/slide" Target="slide104.xml"/></Relationships>
</file>

<file path=ppt/slides/_rels/slide90.xml.rels><?xml version="1.0" encoding="UTF-8" standalone="yes"?>
<Relationships xmlns="http://schemas.openxmlformats.org/package/2006/relationships"><Relationship Id="rId8" Type="http://schemas.openxmlformats.org/officeDocument/2006/relationships/image" Target="../media/image188.jpeg"/><Relationship Id="rId13" Type="http://schemas.openxmlformats.org/officeDocument/2006/relationships/slide" Target="slide3.xml"/><Relationship Id="rId18" Type="http://schemas.openxmlformats.org/officeDocument/2006/relationships/slide" Target="slide14.xml"/><Relationship Id="rId3" Type="http://schemas.openxmlformats.org/officeDocument/2006/relationships/slide" Target="slide81.xml"/><Relationship Id="rId21" Type="http://schemas.openxmlformats.org/officeDocument/2006/relationships/slide" Target="slide93.xml"/><Relationship Id="rId7" Type="http://schemas.openxmlformats.org/officeDocument/2006/relationships/image" Target="../media/image187.jpeg"/><Relationship Id="rId12" Type="http://schemas.openxmlformats.org/officeDocument/2006/relationships/image" Target="../media/image137.emf"/><Relationship Id="rId17" Type="http://schemas.openxmlformats.org/officeDocument/2006/relationships/slide" Target="slide109.xml"/><Relationship Id="rId2" Type="http://schemas.openxmlformats.org/officeDocument/2006/relationships/notesSlide" Target="../notesSlides/notesSlide70.xml"/><Relationship Id="rId16" Type="http://schemas.openxmlformats.org/officeDocument/2006/relationships/slide" Target="slide106.xml"/><Relationship Id="rId20"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186.jpeg"/><Relationship Id="rId11" Type="http://schemas.openxmlformats.org/officeDocument/2006/relationships/image" Target="../media/image136.emf"/><Relationship Id="rId5" Type="http://schemas.openxmlformats.org/officeDocument/2006/relationships/image" Target="../media/image134.emf"/><Relationship Id="rId15" Type="http://schemas.openxmlformats.org/officeDocument/2006/relationships/slide" Target="slide104.xml"/><Relationship Id="rId10" Type="http://schemas.openxmlformats.org/officeDocument/2006/relationships/slide" Target="slide2.xml"/><Relationship Id="rId19" Type="http://schemas.openxmlformats.org/officeDocument/2006/relationships/slide" Target="slide63.xml"/><Relationship Id="rId4" Type="http://schemas.openxmlformats.org/officeDocument/2006/relationships/image" Target="../media/image135.emf"/><Relationship Id="rId9" Type="http://schemas.openxmlformats.org/officeDocument/2006/relationships/image" Target="../media/image189.png"/><Relationship Id="rId14" Type="http://schemas.openxmlformats.org/officeDocument/2006/relationships/slide" Target="slide13.xml"/><Relationship Id="rId22" Type="http://schemas.openxmlformats.org/officeDocument/2006/relationships/slide" Target="slide99.xml"/></Relationships>
</file>

<file path=ppt/slides/_rels/slide9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190.png"/><Relationship Id="rId7" Type="http://schemas.openxmlformats.org/officeDocument/2006/relationships/image" Target="../media/image192.png"/><Relationship Id="rId12" Type="http://schemas.openxmlformats.org/officeDocument/2006/relationships/slide" Target="slide13.xml"/><Relationship Id="rId17" Type="http://schemas.openxmlformats.org/officeDocument/2006/relationships/slide" Target="slide63.xml"/><Relationship Id="rId2" Type="http://schemas.openxmlformats.org/officeDocument/2006/relationships/notesSlide" Target="../notesSlides/notesSlide71.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image" Target="../media/image134.emf"/><Relationship Id="rId11" Type="http://schemas.openxmlformats.org/officeDocument/2006/relationships/slide" Target="slide3.xml"/><Relationship Id="rId5" Type="http://schemas.openxmlformats.org/officeDocument/2006/relationships/image" Target="../media/image135.emf"/><Relationship Id="rId15" Type="http://schemas.openxmlformats.org/officeDocument/2006/relationships/slide" Target="slide109.xml"/><Relationship Id="rId10" Type="http://schemas.openxmlformats.org/officeDocument/2006/relationships/image" Target="../media/image137.emf"/><Relationship Id="rId19" Type="http://schemas.openxmlformats.org/officeDocument/2006/relationships/slide" Target="slide93.xml"/><Relationship Id="rId4" Type="http://schemas.openxmlformats.org/officeDocument/2006/relationships/image" Target="../media/image191.jpeg"/><Relationship Id="rId9" Type="http://schemas.openxmlformats.org/officeDocument/2006/relationships/image" Target="../media/image136.emf"/><Relationship Id="rId14" Type="http://schemas.openxmlformats.org/officeDocument/2006/relationships/slide" Target="slide106.xml"/></Relationships>
</file>

<file path=ppt/slides/_rels/slide92.xml.rels><?xml version="1.0" encoding="UTF-8" standalone="yes"?>
<Relationships xmlns="http://schemas.openxmlformats.org/package/2006/relationships"><Relationship Id="rId8" Type="http://schemas.openxmlformats.org/officeDocument/2006/relationships/hyperlink" Target="https://www.stopa.com/de/maschinen-stahlbau" TargetMode="External"/><Relationship Id="rId13" Type="http://schemas.openxmlformats.org/officeDocument/2006/relationships/slide" Target="slide104.xml"/><Relationship Id="rId18" Type="http://schemas.openxmlformats.org/officeDocument/2006/relationships/slide" Target="slide92.xml"/><Relationship Id="rId3" Type="http://schemas.openxmlformats.org/officeDocument/2006/relationships/image" Target="../media/image6.emf"/><Relationship Id="rId7" Type="http://schemas.openxmlformats.org/officeDocument/2006/relationships/image" Target="../media/image33.emf"/><Relationship Id="rId12" Type="http://schemas.openxmlformats.org/officeDocument/2006/relationships/slide" Target="slide3.xml"/><Relationship Id="rId17" Type="http://schemas.openxmlformats.org/officeDocument/2006/relationships/slide" Target="slide63.xml"/><Relationship Id="rId2" Type="http://schemas.openxmlformats.org/officeDocument/2006/relationships/slide" Target="slide13.xml"/><Relationship Id="rId16" Type="http://schemas.openxmlformats.org/officeDocument/2006/relationships/slide" Target="slide14.xml"/><Relationship Id="rId20" Type="http://schemas.openxmlformats.org/officeDocument/2006/relationships/slide" Target="slide99.xml"/><Relationship Id="rId1" Type="http://schemas.openxmlformats.org/officeDocument/2006/relationships/slideLayout" Target="../slideLayouts/slideLayout1.xml"/><Relationship Id="rId6" Type="http://schemas.openxmlformats.org/officeDocument/2006/relationships/image" Target="../media/image194.png"/><Relationship Id="rId11" Type="http://schemas.openxmlformats.org/officeDocument/2006/relationships/image" Target="../media/image8.emf"/><Relationship Id="rId5" Type="http://schemas.openxmlformats.org/officeDocument/2006/relationships/image" Target="../media/image193.emf"/><Relationship Id="rId15" Type="http://schemas.openxmlformats.org/officeDocument/2006/relationships/slide" Target="slide109.xml"/><Relationship Id="rId10" Type="http://schemas.openxmlformats.org/officeDocument/2006/relationships/image" Target="../media/image7.emf"/><Relationship Id="rId19" Type="http://schemas.openxmlformats.org/officeDocument/2006/relationships/slide" Target="slide93.xml"/><Relationship Id="rId4" Type="http://schemas.openxmlformats.org/officeDocument/2006/relationships/image" Target="../media/image3.emf"/><Relationship Id="rId9" Type="http://schemas.openxmlformats.org/officeDocument/2006/relationships/slide" Target="slide2.xml"/><Relationship Id="rId14" Type="http://schemas.openxmlformats.org/officeDocument/2006/relationships/slide" Target="slide106.xml"/></Relationships>
</file>

<file path=ppt/slides/_rels/slide93.xml.rels><?xml version="1.0" encoding="UTF-8" standalone="yes"?>
<Relationships xmlns="http://schemas.openxmlformats.org/package/2006/relationships"><Relationship Id="rId8" Type="http://schemas.openxmlformats.org/officeDocument/2006/relationships/image" Target="../media/image3.emf"/><Relationship Id="rId13" Type="http://schemas.openxmlformats.org/officeDocument/2006/relationships/image" Target="../media/image198.emf"/><Relationship Id="rId18" Type="http://schemas.openxmlformats.org/officeDocument/2006/relationships/slide" Target="slide104.xml"/><Relationship Id="rId3" Type="http://schemas.openxmlformats.org/officeDocument/2006/relationships/image" Target="../media/image6.emf"/><Relationship Id="rId21" Type="http://schemas.openxmlformats.org/officeDocument/2006/relationships/slide" Target="slide14.xml"/><Relationship Id="rId7" Type="http://schemas.openxmlformats.org/officeDocument/2006/relationships/slide" Target="slide94.xml"/><Relationship Id="rId12" Type="http://schemas.openxmlformats.org/officeDocument/2006/relationships/image" Target="../media/image197.emf"/><Relationship Id="rId17" Type="http://schemas.openxmlformats.org/officeDocument/2006/relationships/slide" Target="slide3.xml"/><Relationship Id="rId25" Type="http://schemas.openxmlformats.org/officeDocument/2006/relationships/slide" Target="slide99.xml"/><Relationship Id="rId2" Type="http://schemas.openxmlformats.org/officeDocument/2006/relationships/slide" Target="slide13.xml"/><Relationship Id="rId16" Type="http://schemas.openxmlformats.org/officeDocument/2006/relationships/image" Target="../media/image8.emf"/><Relationship Id="rId20" Type="http://schemas.openxmlformats.org/officeDocument/2006/relationships/slide" Target="slide109.xml"/><Relationship Id="rId1" Type="http://schemas.openxmlformats.org/officeDocument/2006/relationships/slideLayout" Target="../slideLayouts/slideLayout1.xml"/><Relationship Id="rId6" Type="http://schemas.openxmlformats.org/officeDocument/2006/relationships/slide" Target="slide95.xml"/><Relationship Id="rId11" Type="http://schemas.openxmlformats.org/officeDocument/2006/relationships/image" Target="../media/image196.emf"/><Relationship Id="rId24" Type="http://schemas.openxmlformats.org/officeDocument/2006/relationships/slide" Target="slide93.xml"/><Relationship Id="rId5" Type="http://schemas.openxmlformats.org/officeDocument/2006/relationships/slide" Target="slide96.xml"/><Relationship Id="rId15" Type="http://schemas.openxmlformats.org/officeDocument/2006/relationships/image" Target="../media/image7.emf"/><Relationship Id="rId23" Type="http://schemas.openxmlformats.org/officeDocument/2006/relationships/slide" Target="slide92.xml"/><Relationship Id="rId10" Type="http://schemas.openxmlformats.org/officeDocument/2006/relationships/image" Target="../media/image195.emf"/><Relationship Id="rId19" Type="http://schemas.openxmlformats.org/officeDocument/2006/relationships/slide" Target="slide106.xml"/><Relationship Id="rId4" Type="http://schemas.openxmlformats.org/officeDocument/2006/relationships/slide" Target="slide97.xml"/><Relationship Id="rId9" Type="http://schemas.openxmlformats.org/officeDocument/2006/relationships/slide" Target="slide98.xml"/><Relationship Id="rId14" Type="http://schemas.openxmlformats.org/officeDocument/2006/relationships/slide" Target="slide2.xml"/><Relationship Id="rId22" Type="http://schemas.openxmlformats.org/officeDocument/2006/relationships/slide" Target="slide63.xml"/></Relationships>
</file>

<file path=ppt/slides/_rels/slide94.xml.rels><?xml version="1.0" encoding="UTF-8" standalone="yes"?>
<Relationships xmlns="http://schemas.openxmlformats.org/package/2006/relationships"><Relationship Id="rId8" Type="http://schemas.openxmlformats.org/officeDocument/2006/relationships/slide" Target="slide93.xml"/><Relationship Id="rId13" Type="http://schemas.openxmlformats.org/officeDocument/2006/relationships/slide" Target="slide106.xml"/><Relationship Id="rId18" Type="http://schemas.openxmlformats.org/officeDocument/2006/relationships/slide" Target="slide99.xml"/><Relationship Id="rId3" Type="http://schemas.openxmlformats.org/officeDocument/2006/relationships/hyperlink" Target="https://www.stopa.com/de/lagersysteme/retrofit" TargetMode="External"/><Relationship Id="rId7" Type="http://schemas.openxmlformats.org/officeDocument/2006/relationships/image" Target="../media/image8.emf"/><Relationship Id="rId12" Type="http://schemas.openxmlformats.org/officeDocument/2006/relationships/slide" Target="slide104.xml"/><Relationship Id="rId17" Type="http://schemas.openxmlformats.org/officeDocument/2006/relationships/slide" Target="slide92.xml"/><Relationship Id="rId2" Type="http://schemas.openxmlformats.org/officeDocument/2006/relationships/notesSlide" Target="../notesSlides/notesSlide72.xml"/><Relationship Id="rId16" Type="http://schemas.openxmlformats.org/officeDocument/2006/relationships/slide" Target="slide63.xml"/><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slide" Target="slide13.xml"/><Relationship Id="rId5" Type="http://schemas.openxmlformats.org/officeDocument/2006/relationships/slide" Target="slide2.xml"/><Relationship Id="rId15" Type="http://schemas.openxmlformats.org/officeDocument/2006/relationships/slide" Target="slide14.xml"/><Relationship Id="rId10" Type="http://schemas.openxmlformats.org/officeDocument/2006/relationships/slide" Target="slide3.xml"/><Relationship Id="rId4" Type="http://schemas.openxmlformats.org/officeDocument/2006/relationships/image" Target="../media/image33.emf"/><Relationship Id="rId9" Type="http://schemas.openxmlformats.org/officeDocument/2006/relationships/image" Target="../media/image6.emf"/><Relationship Id="rId14" Type="http://schemas.openxmlformats.org/officeDocument/2006/relationships/slide" Target="slide109.xml"/></Relationships>
</file>

<file path=ppt/slides/_rels/slide95.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3" Type="http://schemas.openxmlformats.org/officeDocument/2006/relationships/image" Target="../media/image195.emf"/><Relationship Id="rId7" Type="http://schemas.openxmlformats.org/officeDocument/2006/relationships/slide" Target="slide93.xml"/><Relationship Id="rId12" Type="http://schemas.openxmlformats.org/officeDocument/2006/relationships/slide" Target="slide106.xml"/><Relationship Id="rId17" Type="http://schemas.openxmlformats.org/officeDocument/2006/relationships/slide" Target="slide99.xml"/><Relationship Id="rId2" Type="http://schemas.openxmlformats.org/officeDocument/2006/relationships/notesSlide" Target="../notesSlides/notesSlide73.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96.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3" Type="http://schemas.openxmlformats.org/officeDocument/2006/relationships/image" Target="../media/image196.emf"/><Relationship Id="rId7" Type="http://schemas.openxmlformats.org/officeDocument/2006/relationships/slide" Target="slide93.xml"/><Relationship Id="rId12" Type="http://schemas.openxmlformats.org/officeDocument/2006/relationships/slide" Target="slide106.xml"/><Relationship Id="rId17" Type="http://schemas.openxmlformats.org/officeDocument/2006/relationships/slide" Target="slide99.xml"/><Relationship Id="rId2" Type="http://schemas.openxmlformats.org/officeDocument/2006/relationships/notesSlide" Target="../notesSlides/notesSlide74.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97.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slide" Target="slide109.xml"/><Relationship Id="rId3" Type="http://schemas.openxmlformats.org/officeDocument/2006/relationships/image" Target="../media/image197.emf"/><Relationship Id="rId7" Type="http://schemas.openxmlformats.org/officeDocument/2006/relationships/slide" Target="slide93.xml"/><Relationship Id="rId12" Type="http://schemas.openxmlformats.org/officeDocument/2006/relationships/slide" Target="slide106.xml"/><Relationship Id="rId17" Type="http://schemas.openxmlformats.org/officeDocument/2006/relationships/slide" Target="slide99.xml"/><Relationship Id="rId2" Type="http://schemas.openxmlformats.org/officeDocument/2006/relationships/notesSlide" Target="../notesSlides/notesSlide75.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slide" Target="slide104.xml"/><Relationship Id="rId5" Type="http://schemas.openxmlformats.org/officeDocument/2006/relationships/image" Target="../media/image7.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slide" Target="slide2.xml"/><Relationship Id="rId9" Type="http://schemas.openxmlformats.org/officeDocument/2006/relationships/slide" Target="slide3.xml"/><Relationship Id="rId14" Type="http://schemas.openxmlformats.org/officeDocument/2006/relationships/slide" Target="slide14.xml"/></Relationships>
</file>

<file path=ppt/slides/_rels/slide98.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slide" Target="slide109.xml"/><Relationship Id="rId3" Type="http://schemas.openxmlformats.org/officeDocument/2006/relationships/slide" Target="slide93.xml"/><Relationship Id="rId7" Type="http://schemas.openxmlformats.org/officeDocument/2006/relationships/image" Target="../media/image7.emf"/><Relationship Id="rId12" Type="http://schemas.openxmlformats.org/officeDocument/2006/relationships/slide" Target="slide106.xml"/><Relationship Id="rId17" Type="http://schemas.openxmlformats.org/officeDocument/2006/relationships/slide" Target="slide99.xml"/><Relationship Id="rId2" Type="http://schemas.openxmlformats.org/officeDocument/2006/relationships/notesSlide" Target="../notesSlides/notesSlide76.xml"/><Relationship Id="rId16" Type="http://schemas.openxmlformats.org/officeDocument/2006/relationships/slide" Target="slide92.xml"/><Relationship Id="rId1" Type="http://schemas.openxmlformats.org/officeDocument/2006/relationships/slideLayout" Target="../slideLayouts/slideLayout1.xml"/><Relationship Id="rId6" Type="http://schemas.openxmlformats.org/officeDocument/2006/relationships/slide" Target="slide2.xml"/><Relationship Id="rId11" Type="http://schemas.openxmlformats.org/officeDocument/2006/relationships/slide" Target="slide104.xml"/><Relationship Id="rId5" Type="http://schemas.openxmlformats.org/officeDocument/2006/relationships/image" Target="../media/image198.emf"/><Relationship Id="rId15" Type="http://schemas.openxmlformats.org/officeDocument/2006/relationships/slide" Target="slide63.xml"/><Relationship Id="rId10" Type="http://schemas.openxmlformats.org/officeDocument/2006/relationships/slide" Target="slide13.xml"/><Relationship Id="rId4" Type="http://schemas.openxmlformats.org/officeDocument/2006/relationships/image" Target="../media/image6.emf"/><Relationship Id="rId9" Type="http://schemas.openxmlformats.org/officeDocument/2006/relationships/slide" Target="slide3.xml"/><Relationship Id="rId14" Type="http://schemas.openxmlformats.org/officeDocument/2006/relationships/slide" Target="slide14.xml"/></Relationships>
</file>

<file path=ppt/slides/_rels/slide99.xml.rels><?xml version="1.0" encoding="UTF-8" standalone="yes"?>
<Relationships xmlns="http://schemas.openxmlformats.org/package/2006/relationships"><Relationship Id="rId8" Type="http://schemas.openxmlformats.org/officeDocument/2006/relationships/slide" Target="slide103.xml"/><Relationship Id="rId13" Type="http://schemas.openxmlformats.org/officeDocument/2006/relationships/slide" Target="slide2.xml"/><Relationship Id="rId18" Type="http://schemas.openxmlformats.org/officeDocument/2006/relationships/slide" Target="slide106.xml"/><Relationship Id="rId3" Type="http://schemas.openxmlformats.org/officeDocument/2006/relationships/image" Target="../media/image6.emf"/><Relationship Id="rId21" Type="http://schemas.openxmlformats.org/officeDocument/2006/relationships/slide" Target="slide63.xml"/><Relationship Id="rId7" Type="http://schemas.openxmlformats.org/officeDocument/2006/relationships/image" Target="../media/image3.emf"/><Relationship Id="rId12" Type="http://schemas.openxmlformats.org/officeDocument/2006/relationships/image" Target="../media/image202.emf"/><Relationship Id="rId17" Type="http://schemas.openxmlformats.org/officeDocument/2006/relationships/slide" Target="slide104.xml"/><Relationship Id="rId2" Type="http://schemas.openxmlformats.org/officeDocument/2006/relationships/slide" Target="slide13.xml"/><Relationship Id="rId16" Type="http://schemas.openxmlformats.org/officeDocument/2006/relationships/slide" Target="slide3.xml"/><Relationship Id="rId20" Type="http://schemas.openxmlformats.org/officeDocument/2006/relationships/slide" Target="slide14.xml"/><Relationship Id="rId1" Type="http://schemas.openxmlformats.org/officeDocument/2006/relationships/slideLayout" Target="../slideLayouts/slideLayout1.xml"/><Relationship Id="rId6" Type="http://schemas.openxmlformats.org/officeDocument/2006/relationships/slide" Target="slide100.xml"/><Relationship Id="rId11" Type="http://schemas.openxmlformats.org/officeDocument/2006/relationships/image" Target="../media/image201.emf"/><Relationship Id="rId24" Type="http://schemas.openxmlformats.org/officeDocument/2006/relationships/slide" Target="slide99.xml"/><Relationship Id="rId5" Type="http://schemas.openxmlformats.org/officeDocument/2006/relationships/slide" Target="slide101.xml"/><Relationship Id="rId15" Type="http://schemas.openxmlformats.org/officeDocument/2006/relationships/image" Target="../media/image8.emf"/><Relationship Id="rId23" Type="http://schemas.openxmlformats.org/officeDocument/2006/relationships/slide" Target="slide93.xml"/><Relationship Id="rId10" Type="http://schemas.openxmlformats.org/officeDocument/2006/relationships/image" Target="../media/image200.emf"/><Relationship Id="rId19" Type="http://schemas.openxmlformats.org/officeDocument/2006/relationships/slide" Target="slide109.xml"/><Relationship Id="rId4" Type="http://schemas.openxmlformats.org/officeDocument/2006/relationships/slide" Target="slide102.xml"/><Relationship Id="rId9" Type="http://schemas.openxmlformats.org/officeDocument/2006/relationships/image" Target="../media/image199.emf"/><Relationship Id="rId14" Type="http://schemas.openxmlformats.org/officeDocument/2006/relationships/image" Target="../media/image7.emf"/><Relationship Id="rId22" Type="http://schemas.openxmlformats.org/officeDocument/2006/relationships/slide" Target="slide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00155" y="372680"/>
            <a:ext cx="1583858" cy="539751"/>
          </a:xfrm>
          <a:prstGeom prst="rect">
            <a:avLst/>
          </a:prstGeom>
        </p:spPr>
      </p:pic>
      <p:pic>
        <p:nvPicPr>
          <p:cNvPr id="13" name="Bild 12" descr="Stopa_16A6271_BIG_opt.ti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420938"/>
            <a:ext cx="12192000" cy="4779835"/>
          </a:xfrm>
          <a:prstGeom prst="rect">
            <a:avLst/>
          </a:prstGeom>
          <a:effectLst>
            <a:outerShdw dist="25400" sx="1000" sy="1000" algn="ctr" rotWithShape="0">
              <a:srgbClr val="000000"/>
            </a:outerShdw>
          </a:effectLst>
        </p:spPr>
      </p:pic>
      <p:sp>
        <p:nvSpPr>
          <p:cNvPr id="19" name="Textfeld 18"/>
          <p:cNvSpPr txBox="1"/>
          <p:nvPr/>
        </p:nvSpPr>
        <p:spPr>
          <a:xfrm>
            <a:off x="407987" y="5621759"/>
            <a:ext cx="8895145" cy="615553"/>
          </a:xfrm>
          <a:prstGeom prst="rect">
            <a:avLst/>
          </a:prstGeom>
          <a:noFill/>
          <a:effectLst>
            <a:outerShdw blurRad="152400" dir="2700000" algn="ctr" rotWithShape="0">
              <a:srgbClr val="000000">
                <a:alpha val="91000"/>
              </a:srgbClr>
            </a:outerShdw>
          </a:effectLst>
        </p:spPr>
        <p:txBody>
          <a:bodyPr wrap="square" lIns="0" tIns="0" rIns="0" bIns="0" rtlCol="0">
            <a:spAutoFit/>
          </a:bodyPr>
          <a:lstStyle/>
          <a:p>
            <a:r>
              <a:rPr lang="de-DE" sz="4000" b="1" dirty="0">
                <a:solidFill>
                  <a:schemeClr val="bg1"/>
                </a:solidFill>
                <a:latin typeface="Helvetica" charset="0"/>
                <a:ea typeface="Helvetica" charset="0"/>
                <a:cs typeface="Helvetica" charset="0"/>
              </a:rPr>
              <a:t>UNTERNEHMENSVORSTELLUNG</a:t>
            </a:r>
          </a:p>
        </p:txBody>
      </p:sp>
      <p:cxnSp>
        <p:nvCxnSpPr>
          <p:cNvPr id="11" name="Gerade Verbindung 1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5" name="Bild 4"/>
          <p:cNvPicPr>
            <a:picLocks noChangeAspect="1"/>
          </p:cNvPicPr>
          <p:nvPr/>
        </p:nvPicPr>
        <p:blipFill>
          <a:blip r:embed="rId4"/>
          <a:stretch>
            <a:fillRect/>
          </a:stretch>
        </p:blipFill>
        <p:spPr>
          <a:xfrm>
            <a:off x="410949" y="451074"/>
            <a:ext cx="2106290" cy="382962"/>
          </a:xfrm>
          <a:prstGeom prst="rect">
            <a:avLst/>
          </a:prstGeom>
        </p:spPr>
      </p:pic>
      <p:sp>
        <p:nvSpPr>
          <p:cNvPr id="15" name="Textfeld 14"/>
          <p:cNvSpPr txBox="1"/>
          <p:nvPr/>
        </p:nvSpPr>
        <p:spPr>
          <a:xfrm>
            <a:off x="397268" y="1289157"/>
            <a:ext cx="7082376" cy="384721"/>
          </a:xfrm>
          <a:prstGeom prst="rect">
            <a:avLst/>
          </a:prstGeom>
          <a:noFill/>
        </p:spPr>
        <p:txBody>
          <a:bodyPr wrap="square" lIns="0" tIns="0" rIns="0" bIns="0" rtlCol="0">
            <a:spAutoFit/>
          </a:bodyPr>
          <a:lstStyle/>
          <a:p>
            <a:r>
              <a:rPr lang="de-DE" sz="2500" b="1" dirty="0">
                <a:latin typeface="Helvetica" charset="0"/>
                <a:ea typeface="Helvetica" charset="0"/>
                <a:cs typeface="Helvetica" charset="0"/>
              </a:rPr>
              <a:t>STOPA ANLAGENBAU GMBH</a:t>
            </a:r>
          </a:p>
        </p:txBody>
      </p:sp>
    </p:spTree>
    <p:extLst>
      <p:ext uri="{BB962C8B-B14F-4D97-AF65-F5344CB8AC3E}">
        <p14:creationId xmlns:p14="http://schemas.microsoft.com/office/powerpoint/2010/main" val="549452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UMSATZENTWICKLUNG</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graphicFrame>
        <p:nvGraphicFramePr>
          <p:cNvPr id="28" name="Inhaltsplatzhalter 7"/>
          <p:cNvGraphicFramePr>
            <a:graphicFrameLocks/>
          </p:cNvGraphicFramePr>
          <p:nvPr>
            <p:extLst>
              <p:ext uri="{D42A27DB-BD31-4B8C-83A1-F6EECF244321}">
                <p14:modId xmlns:p14="http://schemas.microsoft.com/office/powerpoint/2010/main" val="46044602"/>
              </p:ext>
            </p:extLst>
          </p:nvPr>
        </p:nvGraphicFramePr>
        <p:xfrm>
          <a:off x="1055440" y="1988840"/>
          <a:ext cx="8898562" cy="4169626"/>
        </p:xfrm>
        <a:graphic>
          <a:graphicData uri="http://schemas.openxmlformats.org/drawingml/2006/chart">
            <c:chart xmlns:c="http://schemas.openxmlformats.org/drawingml/2006/chart" xmlns:r="http://schemas.openxmlformats.org/officeDocument/2006/relationships" r:id="rId3"/>
          </a:graphicData>
        </a:graphic>
      </p:graphicFrame>
      <p:pic>
        <p:nvPicPr>
          <p:cNvPr id="17" name="Bild 16">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3" name="Bild 22">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7" name="Bild 26">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1" name="Bild 30">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4" name="Titel 1">
            <a:hlinkClick r:id="rId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6" name="Titel 1">
            <a:hlinkClick r:id="rId9"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7" name="Titel 1">
            <a:hlinkClick r:id="rId10"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8" name="Titel 1">
            <a:hlinkClick r:id="rId11"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9" name="Titel 1">
            <a:hlinkClick r:id="rId12"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94015339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SERVICE</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STANDARD</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3143672" y="2204864"/>
            <a:ext cx="8640341" cy="2492990"/>
          </a:xfrm>
          <a:prstGeom prst="rect">
            <a:avLst/>
          </a:prstGeom>
          <a:noFill/>
        </p:spPr>
        <p:txBody>
          <a:bodyPr wrap="square" lIns="0" tIns="0" rIns="0" bIns="0" numCol="1" spcCol="144000" rtlCol="0">
            <a:spAutoFit/>
          </a:bodyPr>
          <a:lstStyle/>
          <a:p>
            <a:pPr>
              <a:lnSpc>
                <a:spcPct val="120000"/>
              </a:lnSpc>
              <a:buClr>
                <a:srgbClr val="1E6CA7"/>
              </a:buClr>
            </a:pPr>
            <a:r>
              <a:rPr lang="de-DE" sz="1500" dirty="0">
                <a:solidFill>
                  <a:srgbClr val="1E6CA7"/>
                </a:solidFill>
                <a:latin typeface="Helvetica" charset="0"/>
                <a:ea typeface="Helvetica" charset="0"/>
                <a:cs typeface="Helvetica" charset="0"/>
              </a:rPr>
              <a:t>MONTAG – FREITAG 8.00–17.00 Uhr</a:t>
            </a:r>
            <a:br>
              <a:rPr lang="de-DE" sz="1500" dirty="0">
                <a:solidFill>
                  <a:srgbClr val="1E6CA7"/>
                </a:solidFill>
                <a:latin typeface="Helvetica" charset="0"/>
                <a:ea typeface="Helvetica" charset="0"/>
                <a:cs typeface="Helvetica" charset="0"/>
              </a:rPr>
            </a:br>
            <a:r>
              <a:rPr lang="de-DE" sz="1500" dirty="0" err="1">
                <a:solidFill>
                  <a:srgbClr val="1E6CA7"/>
                </a:solidFill>
                <a:latin typeface="Helvetica" charset="0"/>
                <a:ea typeface="Helvetica" charset="0"/>
                <a:cs typeface="Helvetica" charset="0"/>
              </a:rPr>
              <a:t>service@stopa.com</a:t>
            </a:r>
            <a:endParaRPr lang="de-DE" sz="1500" dirty="0">
              <a:solidFill>
                <a:srgbClr val="1E6CA7"/>
              </a:solidFill>
              <a:latin typeface="Helvetica" charset="0"/>
              <a:ea typeface="Helvetica" charset="0"/>
              <a:cs typeface="Helvetica" charset="0"/>
            </a:endParaRPr>
          </a:p>
          <a:p>
            <a:pPr>
              <a:lnSpc>
                <a:spcPct val="120000"/>
              </a:lnSpc>
              <a:buClr>
                <a:srgbClr val="1E6CA7"/>
              </a:buClr>
            </a:pPr>
            <a:endParaRPr lang="de-DE" sz="1500" dirty="0">
              <a:solidFill>
                <a:srgbClr val="1E6CA7"/>
              </a:solidFill>
              <a:latin typeface="Helvetica" charset="0"/>
              <a:ea typeface="Helvetica" charset="0"/>
              <a:cs typeface="Helvetica" charset="0"/>
            </a:endParaRPr>
          </a:p>
          <a:p>
            <a:pPr>
              <a:lnSpc>
                <a:spcPct val="120000"/>
              </a:lnSpc>
              <a:buClr>
                <a:srgbClr val="1E6CA7"/>
              </a:buClr>
            </a:pPr>
            <a:r>
              <a:rPr lang="de-DE" sz="1500" dirty="0">
                <a:solidFill>
                  <a:srgbClr val="1E6CA7"/>
                </a:solidFill>
                <a:latin typeface="Helvetica" charset="0"/>
                <a:ea typeface="Helvetica" charset="0"/>
                <a:cs typeface="Helvetica" charset="0"/>
              </a:rPr>
              <a:t>Kostenpflichtig nach 15 min Beratung</a:t>
            </a:r>
            <a:br>
              <a:rPr lang="de-DE" sz="1500" dirty="0">
                <a:solidFill>
                  <a:srgbClr val="1E6CA7"/>
                </a:solidFill>
                <a:latin typeface="Helvetica" charset="0"/>
                <a:ea typeface="Helvetica" charset="0"/>
                <a:cs typeface="Helvetica" charset="0"/>
              </a:rPr>
            </a:br>
            <a:r>
              <a:rPr lang="de-DE" sz="1500" dirty="0">
                <a:solidFill>
                  <a:srgbClr val="1E6CA7"/>
                </a:solidFill>
                <a:latin typeface="Helvetica" charset="0"/>
                <a:ea typeface="Helvetica" charset="0"/>
                <a:cs typeface="Helvetica" charset="0"/>
              </a:rPr>
              <a:t>Fon +49 (0) 7841 704 149</a:t>
            </a:r>
            <a:br>
              <a:rPr lang="de-DE" sz="1500" dirty="0">
                <a:solidFill>
                  <a:srgbClr val="1E6CA7"/>
                </a:solidFill>
                <a:latin typeface="Helvetica" charset="0"/>
                <a:ea typeface="Helvetica" charset="0"/>
                <a:cs typeface="Helvetica" charset="0"/>
              </a:rPr>
            </a:br>
            <a:r>
              <a:rPr lang="de-DE" sz="1500" dirty="0">
                <a:solidFill>
                  <a:srgbClr val="1E6CA7"/>
                </a:solidFill>
                <a:latin typeface="Helvetica" charset="0"/>
                <a:ea typeface="Helvetica" charset="0"/>
                <a:cs typeface="Helvetica" charset="0"/>
              </a:rPr>
              <a:t>Fax +49 (0) 7841 704 192</a:t>
            </a:r>
          </a:p>
          <a:p>
            <a:pPr>
              <a:lnSpc>
                <a:spcPct val="120000"/>
              </a:lnSpc>
              <a:buClr>
                <a:srgbClr val="1E6CA7"/>
              </a:buClr>
            </a:pPr>
            <a:endParaRPr lang="de-DE" sz="1500" dirty="0">
              <a:solidFill>
                <a:srgbClr val="1E6CA7"/>
              </a:solidFill>
              <a:latin typeface="Helvetica" charset="0"/>
              <a:ea typeface="Helvetica" charset="0"/>
              <a:cs typeface="Helvetica" charset="0"/>
            </a:endParaRPr>
          </a:p>
          <a:p>
            <a:pPr>
              <a:lnSpc>
                <a:spcPct val="120000"/>
              </a:lnSpc>
              <a:buClr>
                <a:srgbClr val="1E6CA7"/>
              </a:buClr>
            </a:pPr>
            <a:r>
              <a:rPr lang="de-DE" sz="1500" dirty="0" err="1">
                <a:solidFill>
                  <a:srgbClr val="1E6CA7"/>
                </a:solidFill>
                <a:latin typeface="Helvetica" charset="0"/>
                <a:ea typeface="Helvetica" charset="0"/>
                <a:cs typeface="Helvetica" charset="0"/>
              </a:rPr>
              <a:t>Kostenpfl</a:t>
            </a:r>
            <a:r>
              <a:rPr lang="de-DE" sz="1500" dirty="0">
                <a:solidFill>
                  <a:srgbClr val="1E6CA7"/>
                </a:solidFill>
                <a:latin typeface="Helvetica" charset="0"/>
                <a:ea typeface="Helvetica" charset="0"/>
                <a:cs typeface="Helvetica" charset="0"/>
              </a:rPr>
              <a:t>. Ferndiagnose / Remotezugriff</a:t>
            </a:r>
            <a:br>
              <a:rPr lang="de-DE" sz="1500" dirty="0">
                <a:solidFill>
                  <a:srgbClr val="1E6CA7"/>
                </a:solidFill>
                <a:latin typeface="Helvetica" charset="0"/>
                <a:ea typeface="Helvetica" charset="0"/>
                <a:cs typeface="Helvetica" charset="0"/>
              </a:rPr>
            </a:br>
            <a:r>
              <a:rPr lang="de-DE" sz="1500" dirty="0">
                <a:solidFill>
                  <a:srgbClr val="1E6CA7"/>
                </a:solidFill>
                <a:latin typeface="Helvetica" charset="0"/>
                <a:ea typeface="Helvetica" charset="0"/>
                <a:cs typeface="Helvetica" charset="0"/>
              </a:rPr>
              <a:t>Fon +49 (0) 7841 704 149</a:t>
            </a:r>
          </a:p>
        </p:txBody>
      </p:sp>
      <p:pic>
        <p:nvPicPr>
          <p:cNvPr id="22" name="Bild 21"/>
          <p:cNvPicPr>
            <a:picLocks noChangeAspect="1"/>
          </p:cNvPicPr>
          <p:nvPr/>
        </p:nvPicPr>
        <p:blipFill>
          <a:blip r:embed="rId3"/>
          <a:stretch>
            <a:fillRect/>
          </a:stretch>
        </p:blipFill>
        <p:spPr>
          <a:xfrm>
            <a:off x="856546" y="2204862"/>
            <a:ext cx="1440000" cy="1440000"/>
          </a:xfrm>
          <a:prstGeom prst="rect">
            <a:avLst/>
          </a:prstGeom>
        </p:spPr>
      </p:pic>
      <p:pic>
        <p:nvPicPr>
          <p:cNvPr id="20" name="Bild 19">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1" name="Bild 20">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3" name="Bild 22">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24" name="Bild 23">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25"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6"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7"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3"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4"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5"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8"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9"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7"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59632351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SERVICE</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OPTIONAL</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3143672" y="2204864"/>
            <a:ext cx="8640341" cy="3877985"/>
          </a:xfrm>
          <a:prstGeom prst="rect">
            <a:avLst/>
          </a:prstGeom>
          <a:noFill/>
        </p:spPr>
        <p:txBody>
          <a:bodyPr wrap="square" lIns="0" tIns="0" rIns="0" bIns="0" numCol="1" spcCol="144000" rtlCol="0">
            <a:spAutoFit/>
          </a:bodyPr>
          <a:lstStyle/>
          <a:p>
            <a:pPr>
              <a:lnSpc>
                <a:spcPct val="120000"/>
              </a:lnSpc>
              <a:buClr>
                <a:srgbClr val="1E6CA7"/>
              </a:buClr>
            </a:pPr>
            <a:r>
              <a:rPr lang="de-DE" sz="1500" dirty="0">
                <a:solidFill>
                  <a:srgbClr val="1E6CA7"/>
                </a:solidFill>
                <a:latin typeface="Helvetica" charset="0"/>
                <a:ea typeface="Helvetica" charset="0"/>
                <a:cs typeface="Helvetica" charset="0"/>
              </a:rPr>
              <a:t>MONTAG – FREITAG 7.00–20.00 Uhr, SAMSTAG 8.00–14.00 Uhr</a:t>
            </a:r>
            <a:br>
              <a:rPr lang="de-DE" sz="1500" dirty="0">
                <a:solidFill>
                  <a:srgbClr val="1E6CA7"/>
                </a:solidFill>
                <a:latin typeface="Helvetica" charset="0"/>
                <a:ea typeface="Helvetica" charset="0"/>
                <a:cs typeface="Helvetica" charset="0"/>
              </a:rPr>
            </a:br>
            <a:r>
              <a:rPr lang="de-DE" sz="1500" dirty="0" err="1">
                <a:solidFill>
                  <a:srgbClr val="1E6CA7"/>
                </a:solidFill>
                <a:latin typeface="Helvetica" charset="0"/>
                <a:ea typeface="Helvetica" charset="0"/>
                <a:cs typeface="Helvetica" charset="0"/>
              </a:rPr>
              <a:t>service@stopa.com</a:t>
            </a:r>
            <a:endParaRPr lang="de-DE" sz="1500" dirty="0">
              <a:solidFill>
                <a:srgbClr val="1E6CA7"/>
              </a:solidFill>
              <a:latin typeface="Helvetica" charset="0"/>
              <a:ea typeface="Helvetica" charset="0"/>
              <a:cs typeface="Helvetica" charset="0"/>
            </a:endParaRPr>
          </a:p>
          <a:p>
            <a:pPr>
              <a:lnSpc>
                <a:spcPct val="120000"/>
              </a:lnSpc>
              <a:buClr>
                <a:srgbClr val="1E6CA7"/>
              </a:buClr>
            </a:pPr>
            <a:endParaRPr lang="de-DE" sz="1500" dirty="0">
              <a:solidFill>
                <a:srgbClr val="1E6CA7"/>
              </a:solidFill>
              <a:latin typeface="Helvetica" charset="0"/>
              <a:ea typeface="Helvetica" charset="0"/>
              <a:cs typeface="Helvetica" charset="0"/>
            </a:endParaRPr>
          </a:p>
          <a:p>
            <a:pPr>
              <a:lnSpc>
                <a:spcPct val="120000"/>
              </a:lnSpc>
              <a:buClr>
                <a:srgbClr val="1E6CA7"/>
              </a:buClr>
            </a:pPr>
            <a:r>
              <a:rPr lang="de-DE" sz="1500" dirty="0">
                <a:solidFill>
                  <a:srgbClr val="1E6CA7"/>
                </a:solidFill>
                <a:latin typeface="Helvetica" charset="0"/>
                <a:ea typeface="Helvetica" charset="0"/>
                <a:cs typeface="Helvetica" charset="0"/>
              </a:rPr>
              <a:t>ERWEITERTE ERREICHBARKEIT</a:t>
            </a:r>
            <a:br>
              <a:rPr lang="de-DE" sz="1500" dirty="0">
                <a:solidFill>
                  <a:srgbClr val="1E6CA7"/>
                </a:solidFill>
                <a:latin typeface="Helvetica" charset="0"/>
                <a:ea typeface="Helvetica" charset="0"/>
                <a:cs typeface="Helvetica" charset="0"/>
              </a:rPr>
            </a:br>
            <a:r>
              <a:rPr lang="de-DE" sz="1500" dirty="0">
                <a:solidFill>
                  <a:srgbClr val="1E6CA7"/>
                </a:solidFill>
                <a:latin typeface="Helvetica" charset="0"/>
                <a:ea typeface="Helvetica" charset="0"/>
                <a:cs typeface="Helvetica" charset="0"/>
              </a:rPr>
              <a:t>Kostenfrei über eigene Service-Rufnummer</a:t>
            </a:r>
          </a:p>
          <a:p>
            <a:pPr>
              <a:lnSpc>
                <a:spcPct val="120000"/>
              </a:lnSpc>
              <a:buClr>
                <a:srgbClr val="1E6CA7"/>
              </a:buClr>
            </a:pPr>
            <a:endParaRPr lang="de-DE" sz="1500" dirty="0">
              <a:solidFill>
                <a:srgbClr val="1E6CA7"/>
              </a:solidFill>
              <a:latin typeface="Helvetica" charset="0"/>
              <a:ea typeface="Helvetica" charset="0"/>
              <a:cs typeface="Helvetica" charset="0"/>
            </a:endParaRPr>
          </a:p>
          <a:p>
            <a:pPr>
              <a:lnSpc>
                <a:spcPct val="120000"/>
              </a:lnSpc>
              <a:buClr>
                <a:srgbClr val="1E6CA7"/>
              </a:buClr>
            </a:pPr>
            <a:r>
              <a:rPr lang="de-DE" sz="1500" dirty="0">
                <a:solidFill>
                  <a:srgbClr val="1E6CA7"/>
                </a:solidFill>
                <a:latin typeface="Helvetica" charset="0"/>
                <a:ea typeface="Helvetica" charset="0"/>
                <a:cs typeface="Helvetica" charset="0"/>
              </a:rPr>
              <a:t>MONTAG – FREITAG 7.00–18.00 Uhr</a:t>
            </a:r>
            <a:br>
              <a:rPr lang="de-DE" sz="1500" dirty="0">
                <a:solidFill>
                  <a:srgbClr val="1E6CA7"/>
                </a:solidFill>
                <a:latin typeface="Helvetica" charset="0"/>
                <a:ea typeface="Helvetica" charset="0"/>
                <a:cs typeface="Helvetica" charset="0"/>
              </a:rPr>
            </a:br>
            <a:r>
              <a:rPr lang="de-DE" sz="1500" dirty="0">
                <a:solidFill>
                  <a:srgbClr val="1E6CA7"/>
                </a:solidFill>
                <a:latin typeface="Helvetica" charset="0"/>
                <a:ea typeface="Helvetica" charset="0"/>
                <a:cs typeface="Helvetica" charset="0"/>
              </a:rPr>
              <a:t>Kostenfreie Ferndiagnose / Remotezugriff</a:t>
            </a:r>
          </a:p>
          <a:p>
            <a:pPr>
              <a:lnSpc>
                <a:spcPct val="120000"/>
              </a:lnSpc>
              <a:buClr>
                <a:srgbClr val="1E6CA7"/>
              </a:buClr>
            </a:pPr>
            <a:endParaRPr lang="de-DE" sz="1500" dirty="0">
              <a:solidFill>
                <a:srgbClr val="1E6CA7"/>
              </a:solidFill>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Regelmäßige Wartung zum Pauschalpreis. Ersatzteile nach Aufwand</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Jährliche UVV-Prüfung nach BGV D6</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Rabattierte Serviceeinsätze vor Ort und rabattierte Ersatzteile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Telefon-Support: Garantierte Reaktionszeit innerhalb 2h nach Störmeldung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Störungsbeseitigung: Garantierte Reaktionszeit vor Ort nach technischer Klärung</a:t>
            </a:r>
          </a:p>
        </p:txBody>
      </p:sp>
      <p:pic>
        <p:nvPicPr>
          <p:cNvPr id="21" name="Bild 20"/>
          <p:cNvPicPr>
            <a:picLocks noChangeAspect="1"/>
          </p:cNvPicPr>
          <p:nvPr/>
        </p:nvPicPr>
        <p:blipFill>
          <a:blip r:embed="rId3"/>
          <a:stretch>
            <a:fillRect/>
          </a:stretch>
        </p:blipFill>
        <p:spPr>
          <a:xfrm>
            <a:off x="856546" y="2204144"/>
            <a:ext cx="1440000" cy="1440000"/>
          </a:xfrm>
          <a:prstGeom prst="rect">
            <a:avLst/>
          </a:prstGeom>
        </p:spPr>
      </p:pic>
      <p:pic>
        <p:nvPicPr>
          <p:cNvPr id="20" name="Bild 19">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2" name="Bild 21">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3" name="Bild 22">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24" name="Bild 23">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25"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6"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7"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3"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4"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5"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8"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9"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7"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9166805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SERVICE</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WARTUNG UND INSTANDHALTUNG</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3143672" y="2204864"/>
            <a:ext cx="8640341" cy="528991"/>
          </a:xfrm>
          <a:prstGeom prst="rect">
            <a:avLst/>
          </a:prstGeom>
          <a:noFill/>
        </p:spPr>
        <p:txBody>
          <a:bodyPr wrap="square" lIns="0" tIns="0" rIns="0" bIns="0" numCol="1" spcCol="144000" rtlCol="0">
            <a:spAutoFit/>
          </a:bodyPr>
          <a:lstStyle/>
          <a:p>
            <a:pPr>
              <a:lnSpc>
                <a:spcPct val="120000"/>
              </a:lnSpc>
              <a:buClr>
                <a:srgbClr val="1E6CA7"/>
              </a:buClr>
            </a:pPr>
            <a:r>
              <a:rPr lang="de-DE" sz="1500" dirty="0">
                <a:solidFill>
                  <a:srgbClr val="1E6CA7"/>
                </a:solidFill>
                <a:latin typeface="Helvetica" charset="0"/>
                <a:ea typeface="Helvetica" charset="0"/>
                <a:cs typeface="Helvetica" charset="0"/>
              </a:rPr>
              <a:t>VOR ORT</a:t>
            </a:r>
            <a:br>
              <a:rPr lang="de-DE" sz="1500" dirty="0">
                <a:solidFill>
                  <a:srgbClr val="1E6CA7"/>
                </a:solidFill>
                <a:latin typeface="Helvetica" charset="0"/>
                <a:ea typeface="Helvetica" charset="0"/>
                <a:cs typeface="Helvetica" charset="0"/>
              </a:rPr>
            </a:br>
            <a:r>
              <a:rPr lang="de-DE" sz="1500" dirty="0">
                <a:solidFill>
                  <a:srgbClr val="1E6CA7"/>
                </a:solidFill>
                <a:latin typeface="Helvetica" charset="0"/>
                <a:ea typeface="Helvetica" charset="0"/>
                <a:cs typeface="Helvetica" charset="0"/>
              </a:rPr>
              <a:t>Service-Einsatz nach Aufwand</a:t>
            </a:r>
          </a:p>
        </p:txBody>
      </p:sp>
      <p:pic>
        <p:nvPicPr>
          <p:cNvPr id="21" name="Bild 20"/>
          <p:cNvPicPr>
            <a:picLocks noChangeAspect="1"/>
          </p:cNvPicPr>
          <p:nvPr/>
        </p:nvPicPr>
        <p:blipFill>
          <a:blip r:embed="rId3"/>
          <a:stretch>
            <a:fillRect/>
          </a:stretch>
        </p:blipFill>
        <p:spPr>
          <a:xfrm>
            <a:off x="856546" y="2208060"/>
            <a:ext cx="1440000" cy="1440000"/>
          </a:xfrm>
          <a:prstGeom prst="rect">
            <a:avLst/>
          </a:prstGeom>
        </p:spPr>
      </p:pic>
      <p:pic>
        <p:nvPicPr>
          <p:cNvPr id="20" name="Bild 19">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2" name="Bild 21">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3" name="Bild 22">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24" name="Bild 23">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25"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6"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7"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3"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4"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5"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8"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9"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7"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0158006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hlinkClick r:id="rId3" action="ppaction://hlinksldjump"/>
          </p:cNvPr>
          <p:cNvPicPr>
            <a:picLocks noChangeAspect="1"/>
          </p:cNvPicPr>
          <p:nvPr/>
        </p:nvPicPr>
        <p:blipFill>
          <a:blip r:embed="rId4"/>
          <a:stretch>
            <a:fillRect/>
          </a:stretch>
        </p:blipFill>
        <p:spPr>
          <a:xfrm>
            <a:off x="11472928" y="160775"/>
            <a:ext cx="311085" cy="311085"/>
          </a:xfrm>
          <a:prstGeom prst="rect">
            <a:avLst/>
          </a:prstGeom>
        </p:spPr>
      </p:pic>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SERVICE</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ERSATZTEIL SUPPORT</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3143672" y="2204864"/>
            <a:ext cx="8640341" cy="2769989"/>
          </a:xfrm>
          <a:prstGeom prst="rect">
            <a:avLst/>
          </a:prstGeom>
          <a:noFill/>
        </p:spPr>
        <p:txBody>
          <a:bodyPr wrap="square" lIns="0" tIns="0" rIns="0" bIns="0" numCol="1" spcCol="144000" rtlCol="0">
            <a:spAutoFit/>
          </a:bodyPr>
          <a:lstStyle/>
          <a:p>
            <a:pPr>
              <a:lnSpc>
                <a:spcPct val="120000"/>
              </a:lnSpc>
              <a:buClr>
                <a:srgbClr val="1E6CA7"/>
              </a:buClr>
            </a:pPr>
            <a:r>
              <a:rPr lang="de-DE" sz="1500" dirty="0">
                <a:solidFill>
                  <a:srgbClr val="1E6CA7"/>
                </a:solidFill>
                <a:latin typeface="Helvetica" charset="0"/>
                <a:ea typeface="Helvetica" charset="0"/>
                <a:cs typeface="Helvetica" charset="0"/>
              </a:rPr>
              <a:t>MONTAG – FREITAG 8.00–17.00 Uhr</a:t>
            </a:r>
            <a:br>
              <a:rPr lang="de-DE" sz="1500" dirty="0">
                <a:solidFill>
                  <a:srgbClr val="1E6CA7"/>
                </a:solidFill>
                <a:latin typeface="Helvetica" charset="0"/>
                <a:ea typeface="Helvetica" charset="0"/>
                <a:cs typeface="Helvetica" charset="0"/>
              </a:rPr>
            </a:br>
            <a:r>
              <a:rPr lang="de-DE" sz="1500" dirty="0" err="1">
                <a:solidFill>
                  <a:srgbClr val="1E6CA7"/>
                </a:solidFill>
                <a:latin typeface="Helvetica" charset="0"/>
                <a:ea typeface="Helvetica" charset="0"/>
                <a:cs typeface="Helvetica" charset="0"/>
              </a:rPr>
              <a:t>service@stopa.com</a:t>
            </a:r>
            <a:endParaRPr lang="de-DE" sz="1500" dirty="0">
              <a:solidFill>
                <a:srgbClr val="1E6CA7"/>
              </a:solidFill>
              <a:latin typeface="Helvetica" charset="0"/>
              <a:ea typeface="Helvetica" charset="0"/>
              <a:cs typeface="Helvetica" charset="0"/>
            </a:endParaRPr>
          </a:p>
          <a:p>
            <a:pPr>
              <a:lnSpc>
                <a:spcPct val="120000"/>
              </a:lnSpc>
              <a:buClr>
                <a:srgbClr val="1E6CA7"/>
              </a:buClr>
            </a:pPr>
            <a:endParaRPr lang="de-DE" sz="1500" dirty="0">
              <a:solidFill>
                <a:srgbClr val="1E6CA7"/>
              </a:solidFill>
              <a:latin typeface="Helvetica" charset="0"/>
              <a:ea typeface="Helvetica" charset="0"/>
              <a:cs typeface="Helvetica" charset="0"/>
            </a:endParaRPr>
          </a:p>
          <a:p>
            <a:pPr>
              <a:lnSpc>
                <a:spcPct val="120000"/>
              </a:lnSpc>
              <a:buClr>
                <a:srgbClr val="1E6CA7"/>
              </a:buClr>
            </a:pPr>
            <a:r>
              <a:rPr lang="de-DE" sz="1500" dirty="0">
                <a:solidFill>
                  <a:srgbClr val="1E6CA7"/>
                </a:solidFill>
                <a:latin typeface="Helvetica" charset="0"/>
                <a:ea typeface="Helvetica" charset="0"/>
                <a:cs typeface="Helvetica" charset="0"/>
              </a:rPr>
              <a:t>Fon +49 (0) 7841 704 149</a:t>
            </a:r>
            <a:br>
              <a:rPr lang="de-DE" sz="1500" dirty="0">
                <a:solidFill>
                  <a:srgbClr val="1E6CA7"/>
                </a:solidFill>
                <a:latin typeface="Helvetica" charset="0"/>
                <a:ea typeface="Helvetica" charset="0"/>
                <a:cs typeface="Helvetica" charset="0"/>
              </a:rPr>
            </a:br>
            <a:r>
              <a:rPr lang="de-DE" sz="1500" dirty="0">
                <a:solidFill>
                  <a:srgbClr val="1E6CA7"/>
                </a:solidFill>
                <a:latin typeface="Helvetica" charset="0"/>
                <a:ea typeface="Helvetica" charset="0"/>
                <a:cs typeface="Helvetica" charset="0"/>
              </a:rPr>
              <a:t>Fax +49 (0) 7841 704 192</a:t>
            </a:r>
          </a:p>
          <a:p>
            <a:pPr>
              <a:lnSpc>
                <a:spcPct val="120000"/>
              </a:lnSpc>
              <a:buClr>
                <a:srgbClr val="1E6CA7"/>
              </a:buClr>
            </a:pPr>
            <a:endParaRPr lang="de-DE" sz="1500" dirty="0">
              <a:solidFill>
                <a:srgbClr val="1E6CA7"/>
              </a:solidFill>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Mindestens 10 Jahre Ersatzteilbevorratung nach Inbetriebnahme-Datum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Recherche bei Produktabkündigungen, kostenfrei bei Bestellung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Bestellung werktags bis 15.00 Uhr &gt; nationale Lieferung am nächsten Werktag bis 09:00 Uhr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Direktkurier bei Notfällen</a:t>
            </a:r>
          </a:p>
        </p:txBody>
      </p:sp>
      <p:pic>
        <p:nvPicPr>
          <p:cNvPr id="22" name="Bild 21"/>
          <p:cNvPicPr>
            <a:picLocks noChangeAspect="1"/>
          </p:cNvPicPr>
          <p:nvPr/>
        </p:nvPicPr>
        <p:blipFill>
          <a:blip r:embed="rId5"/>
          <a:stretch>
            <a:fillRect/>
          </a:stretch>
        </p:blipFill>
        <p:spPr>
          <a:xfrm>
            <a:off x="856546" y="2204144"/>
            <a:ext cx="1440000" cy="1440000"/>
          </a:xfrm>
          <a:prstGeom prst="rect">
            <a:avLst/>
          </a:prstGeom>
        </p:spPr>
      </p:pic>
      <p:pic>
        <p:nvPicPr>
          <p:cNvPr id="20" name="Bild 1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21" name="Bild 2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23" name="Bild 22">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sp>
        <p:nvSpPr>
          <p:cNvPr id="24"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5"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6"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27"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3"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4"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5"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8"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39"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3"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6584233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28" name="Textfeld 27">
            <a:hlinkClick r:id="rId4" action="ppaction://hlinksldjump"/>
          </p:cNvPr>
          <p:cNvSpPr txBox="1"/>
          <p:nvPr/>
        </p:nvSpPr>
        <p:spPr>
          <a:xfrm>
            <a:off x="623392" y="2147256"/>
            <a:ext cx="3097418" cy="402814"/>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WO SIND UNSERE KUNDEN</a:t>
            </a:r>
          </a:p>
        </p:txBody>
      </p:sp>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3. KAPITEL </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BRANCHEN</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00479" y="2550671"/>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pic>
        <p:nvPicPr>
          <p:cNvPr id="41" name="Bild 4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63952" y="2334037"/>
            <a:ext cx="6528048" cy="4543159"/>
          </a:xfrm>
          <a:prstGeom prst="rect">
            <a:avLst/>
          </a:prstGeom>
        </p:spPr>
      </p:pic>
      <p:pic>
        <p:nvPicPr>
          <p:cNvPr id="23" name="Bild 22">
            <a:hlinkClick r:id="rId2"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29" name="Bild 28">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0" name="Bild 29">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sp>
        <p:nvSpPr>
          <p:cNvPr id="31"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4"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6"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8"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86267941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BRANCHEN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WO SIND UNSERE KUNDEN</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pic>
        <p:nvPicPr>
          <p:cNvPr id="23" name="Bild 22" descr="stopa_referenzen_map.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79576" y="1152708"/>
            <a:ext cx="7465418" cy="4652556"/>
          </a:xfrm>
          <a:prstGeom prst="rect">
            <a:avLst/>
          </a:prstGeom>
        </p:spPr>
      </p:pic>
      <p:sp>
        <p:nvSpPr>
          <p:cNvPr id="28" name="Textfeld 27"/>
          <p:cNvSpPr txBox="1"/>
          <p:nvPr/>
        </p:nvSpPr>
        <p:spPr>
          <a:xfrm>
            <a:off x="397268" y="4887262"/>
            <a:ext cx="11378189" cy="1200329"/>
          </a:xfrm>
          <a:prstGeom prst="rect">
            <a:avLst/>
          </a:prstGeom>
          <a:solidFill>
            <a:schemeClr val="tx1"/>
          </a:solidFill>
          <a:ln w="12700">
            <a:noFill/>
          </a:ln>
        </p:spPr>
        <p:txBody>
          <a:bodyPr wrap="square">
            <a:spAutoFit/>
          </a:bodyPr>
          <a:lstStyle>
            <a:defPPr>
              <a:defRPr lang="de-DE"/>
            </a:defPPr>
            <a:lvl1pPr eaLnBrk="1" hangingPunct="1">
              <a:defRPr sz="1400">
                <a:solidFill>
                  <a:schemeClr val="bg1"/>
                </a:solidFill>
                <a:latin typeface="Helvetica Neue Light"/>
                <a:cs typeface="Helvetica Neue Light"/>
              </a:defRPr>
            </a:lvl1pPr>
          </a:lstStyle>
          <a:p>
            <a:pPr algn="ctr"/>
            <a:r>
              <a:rPr lang="de-DE"/>
              <a:t>KUNDEN </a:t>
            </a:r>
            <a:r>
              <a:rPr lang="de-DE" dirty="0"/>
              <a:t>IN DEN VERSCHIEDENSTEN BRANCHEN! </a:t>
            </a:r>
          </a:p>
          <a:p>
            <a:pPr algn="ctr"/>
            <a:endParaRPr lang="de-DE" dirty="0"/>
          </a:p>
          <a:p>
            <a:pPr algn="ctr"/>
            <a:r>
              <a:rPr lang="de-DE" sz="1000" dirty="0"/>
              <a:t>Luft-/Raumfahrt </a:t>
            </a:r>
            <a:r>
              <a:rPr lang="de-DE" sz="1000" dirty="0">
                <a:solidFill>
                  <a:srgbClr val="0072B6"/>
                </a:solidFill>
              </a:rPr>
              <a:t>•</a:t>
            </a:r>
            <a:r>
              <a:rPr lang="de-DE" sz="1000" dirty="0"/>
              <a:t> Automobilzulieferer </a:t>
            </a:r>
            <a:r>
              <a:rPr lang="de-DE" sz="1000" dirty="0">
                <a:solidFill>
                  <a:srgbClr val="0072B6"/>
                </a:solidFill>
              </a:rPr>
              <a:t>•</a:t>
            </a:r>
            <a:r>
              <a:rPr lang="de-DE" sz="1000" dirty="0"/>
              <a:t> Traktorenbau </a:t>
            </a:r>
            <a:r>
              <a:rPr lang="de-DE" sz="1000" dirty="0">
                <a:solidFill>
                  <a:srgbClr val="0072B6"/>
                </a:solidFill>
              </a:rPr>
              <a:t>•</a:t>
            </a:r>
            <a:r>
              <a:rPr lang="de-DE" sz="1000" dirty="0"/>
              <a:t> Logistik </a:t>
            </a:r>
            <a:r>
              <a:rPr lang="de-DE" sz="1000" dirty="0">
                <a:solidFill>
                  <a:srgbClr val="0072B6"/>
                </a:solidFill>
              </a:rPr>
              <a:t>•</a:t>
            </a:r>
            <a:r>
              <a:rPr lang="de-DE" sz="1000" dirty="0"/>
              <a:t> Stahlhandel </a:t>
            </a:r>
            <a:r>
              <a:rPr lang="de-DE" sz="1000" dirty="0">
                <a:solidFill>
                  <a:srgbClr val="0072B6"/>
                </a:solidFill>
              </a:rPr>
              <a:t>•</a:t>
            </a:r>
            <a:r>
              <a:rPr lang="de-DE" sz="1000" dirty="0"/>
              <a:t> Stahlhandel </a:t>
            </a:r>
            <a:r>
              <a:rPr lang="de-DE" sz="1000" dirty="0">
                <a:solidFill>
                  <a:srgbClr val="0072B6"/>
                </a:solidFill>
              </a:rPr>
              <a:t>•</a:t>
            </a:r>
            <a:r>
              <a:rPr lang="de-DE" sz="1000" dirty="0"/>
              <a:t> Spritzgusshersteller </a:t>
            </a:r>
            <a:r>
              <a:rPr lang="de-DE" sz="1000" dirty="0">
                <a:solidFill>
                  <a:srgbClr val="0072B6"/>
                </a:solidFill>
              </a:rPr>
              <a:t>•</a:t>
            </a:r>
            <a:r>
              <a:rPr lang="de-DE" sz="1000" dirty="0"/>
              <a:t> Lüftungsbau </a:t>
            </a:r>
            <a:r>
              <a:rPr lang="de-DE" sz="1000" dirty="0">
                <a:solidFill>
                  <a:srgbClr val="0072B6"/>
                </a:solidFill>
              </a:rPr>
              <a:t>•</a:t>
            </a:r>
            <a:r>
              <a:rPr lang="de-DE" sz="1000" dirty="0"/>
              <a:t> Getränkeindustrie Aufzugbau </a:t>
            </a:r>
            <a:r>
              <a:rPr lang="de-DE" sz="1000" dirty="0">
                <a:solidFill>
                  <a:srgbClr val="0072B6"/>
                </a:solidFill>
              </a:rPr>
              <a:t>•</a:t>
            </a:r>
            <a:r>
              <a:rPr lang="de-DE" sz="1000" dirty="0"/>
              <a:t> Kältetechnik </a:t>
            </a:r>
            <a:r>
              <a:rPr lang="de-DE" sz="1000" dirty="0">
                <a:solidFill>
                  <a:srgbClr val="0072B6"/>
                </a:solidFill>
              </a:rPr>
              <a:t>•</a:t>
            </a:r>
            <a:r>
              <a:rPr lang="de-DE" sz="1000" dirty="0"/>
              <a:t> </a:t>
            </a:r>
            <a:r>
              <a:rPr lang="de-DE" sz="1000" dirty="0" err="1"/>
              <a:t>Wagonbau</a:t>
            </a:r>
            <a:r>
              <a:rPr lang="de-DE" sz="1000" dirty="0"/>
              <a:t> </a:t>
            </a:r>
            <a:r>
              <a:rPr lang="de-DE" sz="1000" dirty="0">
                <a:solidFill>
                  <a:srgbClr val="0072B6"/>
                </a:solidFill>
              </a:rPr>
              <a:t>•</a:t>
            </a:r>
            <a:r>
              <a:rPr lang="de-DE" sz="1000" dirty="0"/>
              <a:t> Architekten </a:t>
            </a:r>
            <a:r>
              <a:rPr lang="de-DE" sz="1000" dirty="0">
                <a:solidFill>
                  <a:srgbClr val="0072B6"/>
                </a:solidFill>
              </a:rPr>
              <a:t>•</a:t>
            </a:r>
            <a:r>
              <a:rPr lang="de-DE" sz="1000" dirty="0"/>
              <a:t> Anlagenbau </a:t>
            </a:r>
            <a:r>
              <a:rPr lang="de-DE" sz="1000" dirty="0">
                <a:solidFill>
                  <a:srgbClr val="0072B6"/>
                </a:solidFill>
              </a:rPr>
              <a:t>•</a:t>
            </a:r>
            <a:r>
              <a:rPr lang="de-DE" sz="1000" dirty="0"/>
              <a:t> Elektroindustrie </a:t>
            </a:r>
            <a:r>
              <a:rPr lang="de-DE" sz="1000" dirty="0">
                <a:solidFill>
                  <a:srgbClr val="0072B6"/>
                </a:solidFill>
              </a:rPr>
              <a:t>•</a:t>
            </a:r>
            <a:r>
              <a:rPr lang="de-DE" sz="1000" dirty="0"/>
              <a:t> Energie </a:t>
            </a:r>
            <a:r>
              <a:rPr lang="de-DE" sz="1000" dirty="0">
                <a:solidFill>
                  <a:srgbClr val="0072B6"/>
                </a:solidFill>
              </a:rPr>
              <a:t>•</a:t>
            </a:r>
            <a:r>
              <a:rPr lang="de-DE" sz="1000" dirty="0"/>
              <a:t> Heizungsbau </a:t>
            </a:r>
            <a:r>
              <a:rPr lang="de-DE" sz="1000" dirty="0">
                <a:solidFill>
                  <a:srgbClr val="0072B6"/>
                </a:solidFill>
              </a:rPr>
              <a:t>•</a:t>
            </a:r>
            <a:r>
              <a:rPr lang="de-DE" sz="1000" dirty="0"/>
              <a:t> Hoch- / Tiefbau </a:t>
            </a:r>
            <a:r>
              <a:rPr lang="de-DE" sz="1000" dirty="0">
                <a:solidFill>
                  <a:srgbClr val="0072B6"/>
                </a:solidFill>
              </a:rPr>
              <a:t>•</a:t>
            </a:r>
            <a:r>
              <a:rPr lang="de-DE" sz="1000" dirty="0"/>
              <a:t> Stadtplaner  Automatenbau Großküchenhersteller </a:t>
            </a:r>
            <a:r>
              <a:rPr lang="de-DE" sz="1000" dirty="0">
                <a:solidFill>
                  <a:srgbClr val="0072B6"/>
                </a:solidFill>
              </a:rPr>
              <a:t>•</a:t>
            </a:r>
            <a:r>
              <a:rPr lang="de-DE" sz="1000" dirty="0"/>
              <a:t> Feuerschutztürenbau </a:t>
            </a:r>
            <a:r>
              <a:rPr lang="de-DE" sz="1000" dirty="0">
                <a:solidFill>
                  <a:srgbClr val="0072B6"/>
                </a:solidFill>
              </a:rPr>
              <a:t>•</a:t>
            </a:r>
            <a:r>
              <a:rPr lang="de-DE" sz="1000" dirty="0"/>
              <a:t> </a:t>
            </a:r>
            <a:r>
              <a:rPr lang="de-DE" sz="1000" dirty="0" err="1"/>
              <a:t>Termotechnik</a:t>
            </a:r>
            <a:r>
              <a:rPr lang="de-DE" sz="1000" dirty="0"/>
              <a:t> </a:t>
            </a:r>
            <a:r>
              <a:rPr lang="de-DE" sz="1000" dirty="0">
                <a:solidFill>
                  <a:srgbClr val="0072B6"/>
                </a:solidFill>
              </a:rPr>
              <a:t>•</a:t>
            </a:r>
            <a:r>
              <a:rPr lang="de-DE" sz="1000" dirty="0"/>
              <a:t> Aufbauhersteller </a:t>
            </a:r>
            <a:r>
              <a:rPr lang="de-DE" sz="1000" dirty="0">
                <a:solidFill>
                  <a:srgbClr val="0072B6"/>
                </a:solidFill>
              </a:rPr>
              <a:t>•</a:t>
            </a:r>
            <a:r>
              <a:rPr lang="de-DE" sz="1000" dirty="0"/>
              <a:t> Gerätebau </a:t>
            </a:r>
            <a:r>
              <a:rPr lang="de-DE" sz="1000" dirty="0">
                <a:solidFill>
                  <a:srgbClr val="0072B6"/>
                </a:solidFill>
              </a:rPr>
              <a:t>•</a:t>
            </a:r>
            <a:r>
              <a:rPr lang="de-DE" sz="1000" dirty="0"/>
              <a:t>Klimatechnik </a:t>
            </a:r>
            <a:r>
              <a:rPr lang="de-DE" sz="1000" dirty="0">
                <a:solidFill>
                  <a:srgbClr val="0072B6"/>
                </a:solidFill>
              </a:rPr>
              <a:t>•</a:t>
            </a:r>
            <a:r>
              <a:rPr lang="de-DE" sz="1000" dirty="0"/>
              <a:t> Automobilindustrie  Textilindustrie </a:t>
            </a:r>
            <a:r>
              <a:rPr lang="de-DE" sz="1000" dirty="0">
                <a:solidFill>
                  <a:srgbClr val="0072B6"/>
                </a:solidFill>
              </a:rPr>
              <a:t>•</a:t>
            </a:r>
            <a:r>
              <a:rPr lang="de-DE" sz="1000" dirty="0"/>
              <a:t> Nahrungsmittelindustrie </a:t>
            </a:r>
            <a:r>
              <a:rPr lang="de-DE" sz="1000" dirty="0">
                <a:solidFill>
                  <a:srgbClr val="0072B6"/>
                </a:solidFill>
              </a:rPr>
              <a:t>•</a:t>
            </a:r>
            <a:r>
              <a:rPr lang="de-DE" sz="1000" dirty="0"/>
              <a:t> Garagentore </a:t>
            </a:r>
            <a:r>
              <a:rPr lang="de-DE" sz="1000" dirty="0">
                <a:solidFill>
                  <a:srgbClr val="0072B6"/>
                </a:solidFill>
              </a:rPr>
              <a:t>•</a:t>
            </a:r>
            <a:r>
              <a:rPr lang="de-DE" sz="1000" dirty="0"/>
              <a:t> Job-Shopper </a:t>
            </a:r>
            <a:r>
              <a:rPr lang="de-DE" sz="1000" dirty="0">
                <a:solidFill>
                  <a:srgbClr val="0072B6"/>
                </a:solidFill>
              </a:rPr>
              <a:t>•</a:t>
            </a:r>
            <a:r>
              <a:rPr lang="de-DE" sz="1000" dirty="0"/>
              <a:t> Kühlschrankhersteller </a:t>
            </a:r>
            <a:r>
              <a:rPr lang="de-DE" sz="1000" dirty="0">
                <a:solidFill>
                  <a:srgbClr val="0072B6"/>
                </a:solidFill>
              </a:rPr>
              <a:t>•</a:t>
            </a:r>
            <a:r>
              <a:rPr lang="de-DE" sz="1000" dirty="0"/>
              <a:t> </a:t>
            </a:r>
            <a:r>
              <a:rPr lang="de-DE" sz="1000" dirty="0" err="1"/>
              <a:t>Fritieranlagen</a:t>
            </a:r>
            <a:endParaRPr lang="de-DE" sz="1000" dirty="0"/>
          </a:p>
          <a:p>
            <a:pPr algn="ctr"/>
            <a:endParaRPr lang="de-DE" dirty="0"/>
          </a:p>
        </p:txBody>
      </p:sp>
      <p:sp>
        <p:nvSpPr>
          <p:cNvPr id="29" name="Textfeld 28"/>
          <p:cNvSpPr txBox="1"/>
          <p:nvPr/>
        </p:nvSpPr>
        <p:spPr>
          <a:xfrm>
            <a:off x="407988" y="4207196"/>
            <a:ext cx="6767512" cy="251992"/>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Qualität aus Gamshurst weltweit!</a:t>
            </a:r>
          </a:p>
        </p:txBody>
      </p:sp>
      <p:pic>
        <p:nvPicPr>
          <p:cNvPr id="27" name="Bild 26">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sp>
        <p:nvSpPr>
          <p:cNvPr id="34"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6"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7" name="Titel 1">
            <a:hlinkClick r:id="rId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8" name="Titel 1">
            <a:hlinkClick r:id="rId11"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9" name="Titel 1">
            <a:hlinkClick r:id="rId12"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1069629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a:solidFill>
                  <a:srgbClr val="1E6CA7"/>
                </a:solidFill>
                <a:latin typeface="Helvetica Light" charset="0"/>
                <a:ea typeface="Helvetica Light" charset="0"/>
                <a:cs typeface="Helvetica Light" charset="0"/>
              </a:rPr>
              <a:t>4. </a:t>
            </a:r>
            <a:r>
              <a:rPr lang="de-DE" sz="1500" dirty="0">
                <a:solidFill>
                  <a:srgbClr val="1E6CA7"/>
                </a:solidFill>
                <a:latin typeface="Helvetica Light" charset="0"/>
                <a:ea typeface="Helvetica Light" charset="0"/>
                <a:cs typeface="Helvetica Light" charset="0"/>
              </a:rPr>
              <a:t>KAPITEL </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MEHRWERT</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23" name="Textfeld 22">
            <a:hlinkClick r:id="rId5" action="ppaction://hlinksldjump"/>
          </p:cNvPr>
          <p:cNvSpPr txBox="1"/>
          <p:nvPr/>
        </p:nvSpPr>
        <p:spPr>
          <a:xfrm>
            <a:off x="623392" y="2147256"/>
            <a:ext cx="3097418" cy="402814"/>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3 GRÜNDE FÜR STOPA</a:t>
            </a:r>
          </a:p>
        </p:txBody>
      </p:sp>
      <p:sp>
        <p:nvSpPr>
          <p:cNvPr id="29" name="Textfeld 28">
            <a:hlinkClick r:id="rId6" action="ppaction://hlinksldjump"/>
          </p:cNvPr>
          <p:cNvSpPr txBox="1"/>
          <p:nvPr/>
        </p:nvSpPr>
        <p:spPr>
          <a:xfrm>
            <a:off x="623392" y="2564904"/>
            <a:ext cx="3097418" cy="417733"/>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LEISTUNGSPAKET</a:t>
            </a:r>
          </a:p>
        </p:txBody>
      </p:sp>
      <p:cxnSp>
        <p:nvCxnSpPr>
          <p:cNvPr id="34" name="Gerade Verbindung 33"/>
          <p:cNvCxnSpPr/>
          <p:nvPr/>
        </p:nvCxnSpPr>
        <p:spPr>
          <a:xfrm>
            <a:off x="400479" y="2550671"/>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397268" y="2982719"/>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28" name="Bild 2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667163" y="2334038"/>
            <a:ext cx="6524837" cy="4523962"/>
          </a:xfrm>
          <a:prstGeom prst="rect">
            <a:avLst/>
          </a:prstGeom>
        </p:spPr>
      </p:pic>
      <p:pic>
        <p:nvPicPr>
          <p:cNvPr id="27" name="Bild 26">
            <a:hlinkClick r:id="rId2" action="ppaction://hlinksldjump"/>
          </p:cNvPr>
          <p:cNvPicPr>
            <a:picLocks noChangeAspect="1"/>
          </p:cNvPicPr>
          <p:nvPr/>
        </p:nvPicPr>
        <p:blipFill>
          <a:blip r:embed="rId8"/>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9"/>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9"/>
          <a:stretch>
            <a:fillRect/>
          </a:stretch>
        </p:blipFill>
        <p:spPr>
          <a:xfrm rot="10800000">
            <a:off x="407988" y="160776"/>
            <a:ext cx="311085" cy="311085"/>
          </a:xfrm>
          <a:prstGeom prst="rect">
            <a:avLst/>
          </a:prstGeom>
        </p:spPr>
      </p:pic>
      <p:sp>
        <p:nvSpPr>
          <p:cNvPr id="37" name="Titel 1">
            <a:hlinkClick r:id="rId10"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1"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20258348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MEHRWERT</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3 GRÜNDE FÜR STOPA</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grpSp>
        <p:nvGrpSpPr>
          <p:cNvPr id="59" name="Gruppierung 58"/>
          <p:cNvGrpSpPr/>
          <p:nvPr/>
        </p:nvGrpSpPr>
        <p:grpSpPr>
          <a:xfrm>
            <a:off x="1740049" y="2899659"/>
            <a:ext cx="8491470" cy="2745380"/>
            <a:chOff x="1898681" y="2905669"/>
            <a:chExt cx="4473359" cy="1685479"/>
          </a:xfrm>
        </p:grpSpPr>
        <p:sp>
          <p:nvSpPr>
            <p:cNvPr id="60" name="Rechteck 59"/>
            <p:cNvSpPr/>
            <p:nvPr/>
          </p:nvSpPr>
          <p:spPr>
            <a:xfrm>
              <a:off x="1898681" y="2905670"/>
              <a:ext cx="1440000" cy="1685478"/>
            </a:xfrm>
            <a:prstGeom prst="rect">
              <a:avLst/>
            </a:prstGeom>
            <a:solidFill>
              <a:srgbClr val="0072B6"/>
            </a:solidFill>
            <a:ln w="9525" cap="flat" cmpd="sng" algn="ctr">
              <a:noFill/>
              <a:prstDash val="solid"/>
            </a:ln>
            <a:effectLst/>
          </p:spPr>
          <p:txBody>
            <a:bodyPr rtlCol="0" anchor="t" anchorCtr="0"/>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Lösungen von STOPA sind in hohem Maße anforderungs-spezifisch und kundenindividuell. Wir stehen mit unserer Expertise dafür, dass sie sich geschmeidig Ihrem speziellen Konzept der Lagerung und der Materialbereit-stellung anpassen. Für mehr Planungs- und Zukunftssicherheit.</a:t>
              </a:r>
            </a:p>
          </p:txBody>
        </p:sp>
        <p:sp>
          <p:nvSpPr>
            <p:cNvPr id="61" name="Rechteck 60"/>
            <p:cNvSpPr/>
            <p:nvPr/>
          </p:nvSpPr>
          <p:spPr>
            <a:xfrm>
              <a:off x="3419872" y="2905669"/>
              <a:ext cx="1440000" cy="1685478"/>
            </a:xfrm>
            <a:prstGeom prst="rect">
              <a:avLst/>
            </a:prstGeom>
            <a:solidFill>
              <a:srgbClr val="0072B6"/>
            </a:solidFill>
            <a:ln w="9525" cap="flat" cmpd="sng" algn="ctr">
              <a:noFill/>
              <a:prstDash val="solid"/>
            </a:ln>
            <a:effectLst/>
          </p:spPr>
          <p:txBody>
            <a:bodyPr rtlCol="0" anchor="t" anchorCtr="0"/>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Weltweit </a:t>
              </a:r>
              <a:r>
                <a:rPr lang="de-DE" sz="1200" kern="0" spc="50" dirty="0">
                  <a:solidFill>
                    <a:prstClr val="white"/>
                  </a:solidFill>
                  <a:latin typeface="Helvetica Neue Light"/>
                  <a:ea typeface=""/>
                  <a:cs typeface="Helvetica Neue Light"/>
                </a:rPr>
                <a:t>über</a:t>
              </a: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 2.000 installierte Anlagen – daraus bezieht STOPA </a:t>
              </a:r>
              <a:b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b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ein einzigartiges Know-how in der Automatisierung intralogistischer Prozesse. Eine eigene Software-</a:t>
              </a:r>
              <a:r>
                <a:rPr kumimoji="0" lang="de-DE" sz="1200" b="0" i="0" u="none" strike="noStrike" kern="0" cap="none" spc="50" normalizeH="0" baseline="0" noProof="0" dirty="0" err="1">
                  <a:ln>
                    <a:noFill/>
                  </a:ln>
                  <a:solidFill>
                    <a:prstClr val="white"/>
                  </a:solidFill>
                  <a:effectLst/>
                  <a:uLnTx/>
                  <a:uFillTx/>
                  <a:latin typeface="Helvetica Neue Light"/>
                  <a:ea typeface=""/>
                  <a:cs typeface="Helvetica Neue Light"/>
                </a:rPr>
                <a:t>plattform</a:t>
              </a: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 liefert Schnittstellen zu Werkzeugmaschinen und Anlagen.</a:t>
              </a:r>
            </a:p>
          </p:txBody>
        </p:sp>
        <p:sp>
          <p:nvSpPr>
            <p:cNvPr id="62" name="Rechteck 61"/>
            <p:cNvSpPr/>
            <p:nvPr/>
          </p:nvSpPr>
          <p:spPr>
            <a:xfrm>
              <a:off x="4932040" y="2905669"/>
              <a:ext cx="1440000" cy="1685478"/>
            </a:xfrm>
            <a:prstGeom prst="rect">
              <a:avLst/>
            </a:prstGeom>
            <a:solidFill>
              <a:srgbClr val="0072B6"/>
            </a:solidFill>
            <a:ln w="9525" cap="flat" cmpd="sng" algn="ctr">
              <a:noFill/>
              <a:prstDash val="solid"/>
            </a:ln>
            <a:effectLst/>
          </p:spPr>
          <p:txBody>
            <a:bodyPr rtlCol="0" anchor="t" anchorCtr="0"/>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Die Experten von STOPA sind </a:t>
              </a:r>
              <a:b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b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an Ihrer Seite. Von der Bedarfs-analyse, über Best-</a:t>
              </a:r>
              <a:r>
                <a:rPr kumimoji="0" lang="de-DE" sz="1200" b="0" i="0" u="none" strike="noStrike" kern="0" cap="none" spc="50" normalizeH="0" baseline="0" noProof="0" dirty="0" err="1">
                  <a:ln>
                    <a:noFill/>
                  </a:ln>
                  <a:solidFill>
                    <a:prstClr val="white"/>
                  </a:solidFill>
                  <a:effectLst/>
                  <a:uLnTx/>
                  <a:uFillTx/>
                  <a:latin typeface="Helvetica Neue Light"/>
                  <a:ea typeface=""/>
                  <a:cs typeface="Helvetica Neue Light"/>
                </a:rPr>
                <a:t>Practise</a:t>
              </a: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a:t>
              </a:r>
            </a:p>
            <a:p>
              <a:pPr marL="0" marR="0" lvl="0" indent="0" defTabSz="914400" eaLnBrk="0" fontAlgn="base" latinLnBrk="0" hangingPunct="0">
                <a:lnSpc>
                  <a:spcPct val="100000"/>
                </a:lnSpc>
                <a:spcBef>
                  <a:spcPct val="0"/>
                </a:spcBef>
                <a:spcAft>
                  <a:spcPct val="0"/>
                </a:spcAft>
                <a:buClrTx/>
                <a:buSzTx/>
                <a:buFontTx/>
                <a:buNone/>
                <a:tabLst/>
                <a:defRPr/>
              </a:pP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Empfehlungen bis zur Produktions-begleitung, präventiven Wartung </a:t>
              </a:r>
              <a:b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b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und Anlagenmodernisierung. </a:t>
              </a:r>
              <a:b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b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Damit Sie das gute Gefühl haben, </a:t>
              </a:r>
              <a:b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br>
              <a:r>
                <a:rPr kumimoji="0" lang="de-DE" sz="1200" b="0" i="0" u="none" strike="noStrike" kern="0" cap="none" spc="50" normalizeH="0" baseline="0" noProof="0" dirty="0">
                  <a:ln>
                    <a:noFill/>
                  </a:ln>
                  <a:solidFill>
                    <a:prstClr val="white"/>
                  </a:solidFill>
                  <a:effectLst/>
                  <a:uLnTx/>
                  <a:uFillTx/>
                  <a:latin typeface="Helvetica Neue Light"/>
                  <a:ea typeface=""/>
                  <a:cs typeface="Helvetica Neue Light"/>
                </a:rPr>
                <a:t>mit den Besten am Tisch zu sitzen.</a:t>
              </a:r>
            </a:p>
          </p:txBody>
        </p:sp>
      </p:grpSp>
      <p:sp>
        <p:nvSpPr>
          <p:cNvPr id="63" name="Rechteck 62"/>
          <p:cNvSpPr/>
          <p:nvPr/>
        </p:nvSpPr>
        <p:spPr>
          <a:xfrm>
            <a:off x="1739626" y="2326925"/>
            <a:ext cx="2735347" cy="632901"/>
          </a:xfrm>
          <a:prstGeom prst="rect">
            <a:avLst/>
          </a:prstGeom>
          <a:solidFill>
            <a:sysClr val="windowText" lastClr="000000"/>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400" b="0" i="0" u="none" strike="noStrike" kern="0" cap="none" spc="100" normalizeH="0" baseline="0" noProof="0" dirty="0">
                <a:ln>
                  <a:noFill/>
                </a:ln>
                <a:solidFill>
                  <a:prstClr val="white"/>
                </a:solidFill>
                <a:effectLst/>
                <a:uLnTx/>
                <a:uFillTx/>
                <a:latin typeface="Helvetica Neue Light"/>
                <a:ea typeface=""/>
                <a:cs typeface="Helvetica Neue Light"/>
              </a:rPr>
              <a:t>INDIVIDUELLE LÖSUNGEN</a:t>
            </a:r>
          </a:p>
        </p:txBody>
      </p:sp>
      <p:sp>
        <p:nvSpPr>
          <p:cNvPr id="64" name="Rechteck 63"/>
          <p:cNvSpPr/>
          <p:nvPr/>
        </p:nvSpPr>
        <p:spPr>
          <a:xfrm>
            <a:off x="4625778" y="2326925"/>
            <a:ext cx="2735296" cy="632901"/>
          </a:xfrm>
          <a:prstGeom prst="rect">
            <a:avLst/>
          </a:prstGeom>
          <a:solidFill>
            <a:sysClr val="windowText" lastClr="000000"/>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400" b="0" i="0" u="none" strike="noStrike" kern="0" cap="none" spc="100" normalizeH="0" baseline="0" noProof="0" dirty="0">
                <a:ln>
                  <a:noFill/>
                </a:ln>
                <a:solidFill>
                  <a:prstClr val="white"/>
                </a:solidFill>
                <a:effectLst/>
                <a:uLnTx/>
                <a:uFillTx/>
                <a:latin typeface="Helvetica Neue Light"/>
                <a:ea typeface=""/>
                <a:cs typeface="Helvetica Neue Light"/>
              </a:rPr>
              <a:t>INTELLIGENTE</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400" b="0" i="0" u="none" strike="noStrike" kern="0" cap="none" spc="100" normalizeH="0" baseline="0" noProof="0" dirty="0">
                <a:ln>
                  <a:noFill/>
                </a:ln>
                <a:solidFill>
                  <a:prstClr val="white"/>
                </a:solidFill>
                <a:effectLst/>
                <a:uLnTx/>
                <a:uFillTx/>
                <a:latin typeface="Helvetica Neue Light"/>
                <a:ea typeface=""/>
                <a:cs typeface="Helvetica Neue Light"/>
              </a:rPr>
              <a:t>AUTOMATISIERUNG</a:t>
            </a:r>
          </a:p>
        </p:txBody>
      </p:sp>
      <p:sp>
        <p:nvSpPr>
          <p:cNvPr id="65" name="Rechteck 64"/>
          <p:cNvSpPr/>
          <p:nvPr/>
        </p:nvSpPr>
        <p:spPr>
          <a:xfrm>
            <a:off x="7498015" y="2326925"/>
            <a:ext cx="2735347" cy="632901"/>
          </a:xfrm>
          <a:prstGeom prst="rect">
            <a:avLst/>
          </a:prstGeom>
          <a:solidFill>
            <a:sysClr val="windowText" lastClr="000000"/>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400" b="0" i="0" u="none" strike="noStrike" kern="0" cap="none" spc="100" normalizeH="0" baseline="0" noProof="0" dirty="0">
                <a:ln>
                  <a:noFill/>
                </a:ln>
                <a:solidFill>
                  <a:prstClr val="white"/>
                </a:solidFill>
                <a:effectLst/>
                <a:uLnTx/>
                <a:uFillTx/>
                <a:latin typeface="Helvetica Neue Light"/>
                <a:ea typeface=""/>
                <a:cs typeface="Helvetica Neue Light"/>
              </a:rPr>
              <a:t>IMMER FÜR SIE DA</a:t>
            </a:r>
          </a:p>
        </p:txBody>
      </p:sp>
      <p:sp>
        <p:nvSpPr>
          <p:cNvPr id="66" name="Textfeld 65"/>
          <p:cNvSpPr txBox="1"/>
          <p:nvPr/>
        </p:nvSpPr>
        <p:spPr>
          <a:xfrm>
            <a:off x="3575720" y="4625841"/>
            <a:ext cx="902265" cy="1323439"/>
          </a:xfrm>
          <a:prstGeom prst="rect">
            <a:avLst/>
          </a:prstGeom>
          <a:noFill/>
        </p:spPr>
        <p:txBody>
          <a:bodyPr wrap="square" rtlCol="0">
            <a:spAutoFit/>
          </a:bodyPr>
          <a:lstStyle/>
          <a:p>
            <a:pPr algn="r" eaLnBrk="0" fontAlgn="base" hangingPunct="0">
              <a:spcBef>
                <a:spcPct val="0"/>
              </a:spcBef>
              <a:spcAft>
                <a:spcPct val="0"/>
              </a:spcAft>
            </a:pPr>
            <a:r>
              <a:rPr lang="de-DE" sz="8000" b="1" dirty="0">
                <a:solidFill>
                  <a:prstClr val="white"/>
                </a:solidFill>
                <a:latin typeface="Helvetica Neue"/>
                <a:cs typeface="Helvetica Neue"/>
              </a:rPr>
              <a:t>1</a:t>
            </a:r>
          </a:p>
        </p:txBody>
      </p:sp>
      <p:sp>
        <p:nvSpPr>
          <p:cNvPr id="67" name="Textfeld 66"/>
          <p:cNvSpPr txBox="1"/>
          <p:nvPr/>
        </p:nvSpPr>
        <p:spPr>
          <a:xfrm>
            <a:off x="6345863" y="4625841"/>
            <a:ext cx="902265" cy="1323439"/>
          </a:xfrm>
          <a:prstGeom prst="rect">
            <a:avLst/>
          </a:prstGeom>
          <a:noFill/>
        </p:spPr>
        <p:txBody>
          <a:bodyPr wrap="square" rtlCol="0">
            <a:spAutoFit/>
          </a:bodyPr>
          <a:lstStyle/>
          <a:p>
            <a:pPr algn="r" eaLnBrk="0" fontAlgn="base" hangingPunct="0">
              <a:spcBef>
                <a:spcPct val="0"/>
              </a:spcBef>
              <a:spcAft>
                <a:spcPct val="0"/>
              </a:spcAft>
            </a:pPr>
            <a:r>
              <a:rPr lang="de-DE" sz="8000" b="1" dirty="0">
                <a:solidFill>
                  <a:prstClr val="white"/>
                </a:solidFill>
                <a:latin typeface="Helvetica Neue"/>
                <a:cs typeface="Helvetica Neue"/>
              </a:rPr>
              <a:t>2</a:t>
            </a:r>
          </a:p>
        </p:txBody>
      </p:sp>
      <p:sp>
        <p:nvSpPr>
          <p:cNvPr id="68" name="Textfeld 67"/>
          <p:cNvSpPr txBox="1"/>
          <p:nvPr/>
        </p:nvSpPr>
        <p:spPr>
          <a:xfrm>
            <a:off x="9229599" y="4625841"/>
            <a:ext cx="902265" cy="1323439"/>
          </a:xfrm>
          <a:prstGeom prst="rect">
            <a:avLst/>
          </a:prstGeom>
          <a:noFill/>
        </p:spPr>
        <p:txBody>
          <a:bodyPr wrap="square" rtlCol="0">
            <a:spAutoFit/>
          </a:bodyPr>
          <a:lstStyle/>
          <a:p>
            <a:pPr algn="r" eaLnBrk="0" fontAlgn="base" hangingPunct="0">
              <a:spcBef>
                <a:spcPct val="0"/>
              </a:spcBef>
              <a:spcAft>
                <a:spcPct val="0"/>
              </a:spcAft>
            </a:pPr>
            <a:r>
              <a:rPr lang="de-DE" sz="8000" b="1" dirty="0">
                <a:solidFill>
                  <a:prstClr val="white"/>
                </a:solidFill>
                <a:latin typeface="Helvetica Neue"/>
                <a:cs typeface="Helvetica Neue"/>
              </a:rPr>
              <a:t>3</a:t>
            </a:r>
          </a:p>
        </p:txBody>
      </p:sp>
      <p:pic>
        <p:nvPicPr>
          <p:cNvPr id="27" name="Bild 26">
            <a:hlinkClick r:id="rId3" action="ppaction://hlinksldjump"/>
          </p:cNvPr>
          <p:cNvPicPr>
            <a:picLocks noChangeAspect="1"/>
          </p:cNvPicPr>
          <p:nvPr/>
        </p:nvPicPr>
        <p:blipFill>
          <a:blip r:embed="rId4"/>
          <a:stretch>
            <a:fillRect/>
          </a:stretch>
        </p:blipFill>
        <p:spPr>
          <a:xfrm>
            <a:off x="1305104" y="160776"/>
            <a:ext cx="311085" cy="311085"/>
          </a:xfrm>
          <a:prstGeom prst="rect">
            <a:avLst/>
          </a:prstGeom>
        </p:spPr>
      </p:pic>
      <p:pic>
        <p:nvPicPr>
          <p:cNvPr id="28" name="Bild 27">
            <a:hlinkClick r:id="" action="ppaction://hlinkshowjump?jump=nextslide"/>
          </p:cNvPr>
          <p:cNvPicPr>
            <a:picLocks noChangeAspect="1"/>
          </p:cNvPicPr>
          <p:nvPr/>
        </p:nvPicPr>
        <p:blipFill>
          <a:blip r:embed="rId5"/>
          <a:stretch>
            <a:fillRect/>
          </a:stretch>
        </p:blipFill>
        <p:spPr>
          <a:xfrm>
            <a:off x="856546" y="160776"/>
            <a:ext cx="311085" cy="311085"/>
          </a:xfrm>
          <a:prstGeom prst="rect">
            <a:avLst/>
          </a:prstGeom>
        </p:spPr>
      </p:pic>
      <p:pic>
        <p:nvPicPr>
          <p:cNvPr id="29" name="Bild 28">
            <a:hlinkClick r:id="" action="ppaction://hlinkshowjump?jump=previousslide"/>
          </p:cNvPr>
          <p:cNvPicPr>
            <a:picLocks noChangeAspect="1"/>
          </p:cNvPicPr>
          <p:nvPr/>
        </p:nvPicPr>
        <p:blipFill>
          <a:blip r:embed="rId5"/>
          <a:stretch>
            <a:fillRect/>
          </a:stretch>
        </p:blipFill>
        <p:spPr>
          <a:xfrm rot="10800000">
            <a:off x="407988" y="160776"/>
            <a:ext cx="311085" cy="311085"/>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1472928" y="160775"/>
            <a:ext cx="311085" cy="311085"/>
          </a:xfrm>
          <a:prstGeom prst="rect">
            <a:avLst/>
          </a:prstGeom>
        </p:spPr>
      </p:pic>
      <p:sp>
        <p:nvSpPr>
          <p:cNvPr id="31" name="Titel 1">
            <a:hlinkClick r:id="rId8"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4" name="Titel 1">
            <a:hlinkClick r:id="rId9"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6" name="Titel 1">
            <a:hlinkClick r:id="rId10"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7" name="Titel 1">
            <a:hlinkClick r:id="rId6"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8" name="Titel 1">
            <a:hlinkClick r:id="rId1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470954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MEHRWERT</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LEISTUNGSPAKET</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pic>
        <p:nvPicPr>
          <p:cNvPr id="17" name="Bild 16" descr="Stopa_Produktkatalog_2016_DE_S1-2.pdf"/>
          <p:cNvPicPr>
            <a:picLocks noChangeAspect="1"/>
          </p:cNvPicPr>
          <p:nvPr/>
        </p:nvPicPr>
        <p:blipFill rotWithShape="1">
          <a:blip r:embed="rId5" cstate="screen">
            <a:extLst>
              <a:ext uri="{28A0092B-C50C-407E-A947-70E740481C1C}">
                <a14:useLocalDpi xmlns:a14="http://schemas.microsoft.com/office/drawing/2010/main"/>
              </a:ext>
            </a:extLst>
          </a:blip>
          <a:srcRect t="15986"/>
          <a:stretch/>
        </p:blipFill>
        <p:spPr>
          <a:xfrm>
            <a:off x="1125405" y="1584276"/>
            <a:ext cx="9773760" cy="5805164"/>
          </a:xfrm>
          <a:prstGeom prst="rect">
            <a:avLst/>
          </a:prstGeom>
        </p:spPr>
      </p:pic>
      <p:pic>
        <p:nvPicPr>
          <p:cNvPr id="23" name="Bild 22">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27" name="Bild 26">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28" name="Bild 27">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sp>
        <p:nvSpPr>
          <p:cNvPr id="29"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0"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1"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4" name="Titel 1">
            <a:hlinkClick r:id="rId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6" name="Titel 1">
            <a:hlinkClick r:id="rId12"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8120393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5. KAPITEL </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NACHHALTIGKEIT</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23" name="Textfeld 22">
            <a:hlinkClick r:id="rId5" action="ppaction://hlinksldjump"/>
          </p:cNvPr>
          <p:cNvSpPr txBox="1"/>
          <p:nvPr/>
        </p:nvSpPr>
        <p:spPr>
          <a:xfrm>
            <a:off x="623392" y="2147256"/>
            <a:ext cx="3097418" cy="402814"/>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ZUKUNFT</a:t>
            </a:r>
          </a:p>
        </p:txBody>
      </p:sp>
      <p:sp>
        <p:nvSpPr>
          <p:cNvPr id="29" name="Textfeld 28">
            <a:hlinkClick r:id="rId6" action="ppaction://hlinksldjump"/>
          </p:cNvPr>
          <p:cNvSpPr txBox="1"/>
          <p:nvPr/>
        </p:nvSpPr>
        <p:spPr>
          <a:xfrm>
            <a:off x="623392" y="2564904"/>
            <a:ext cx="4608512" cy="417733"/>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GESELLSCHAFTLICHE VERANTWORTUNG</a:t>
            </a:r>
          </a:p>
        </p:txBody>
      </p:sp>
      <p:sp>
        <p:nvSpPr>
          <p:cNvPr id="30" name="Textfeld 29">
            <a:hlinkClick r:id="rId7" action="ppaction://hlinksldjump"/>
          </p:cNvPr>
          <p:cNvSpPr txBox="1"/>
          <p:nvPr/>
        </p:nvSpPr>
        <p:spPr>
          <a:xfrm>
            <a:off x="623391" y="2982637"/>
            <a:ext cx="4245435" cy="432047"/>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ÖKONOMISCHE VERANTWORTUNG</a:t>
            </a:r>
          </a:p>
        </p:txBody>
      </p:sp>
      <p:sp>
        <p:nvSpPr>
          <p:cNvPr id="31" name="Textfeld 30">
            <a:hlinkClick r:id="rId8" action="ppaction://hlinksldjump"/>
          </p:cNvPr>
          <p:cNvSpPr txBox="1"/>
          <p:nvPr/>
        </p:nvSpPr>
        <p:spPr>
          <a:xfrm>
            <a:off x="623392" y="3414684"/>
            <a:ext cx="4245434" cy="417733"/>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ÖKOLOGISCHE VERANTWORTUNG</a:t>
            </a:r>
          </a:p>
        </p:txBody>
      </p:sp>
      <p:cxnSp>
        <p:nvCxnSpPr>
          <p:cNvPr id="34" name="Gerade Verbindung 33"/>
          <p:cNvCxnSpPr/>
          <p:nvPr/>
        </p:nvCxnSpPr>
        <p:spPr>
          <a:xfrm>
            <a:off x="400479" y="2550671"/>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397268" y="2982719"/>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400479" y="3414767"/>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400479" y="3846815"/>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28" name="Bild 2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663952" y="2334037"/>
            <a:ext cx="6528048" cy="4523963"/>
          </a:xfrm>
          <a:prstGeom prst="rect">
            <a:avLst/>
          </a:prstGeom>
        </p:spPr>
      </p:pic>
      <p:pic>
        <p:nvPicPr>
          <p:cNvPr id="27" name="Bild 26">
            <a:hlinkClick r:id="rId2" action="ppaction://hlinksldjump"/>
          </p:cNvPr>
          <p:cNvPicPr>
            <a:picLocks noChangeAspect="1"/>
          </p:cNvPicPr>
          <p:nvPr/>
        </p:nvPicPr>
        <p:blipFill>
          <a:blip r:embed="rId10"/>
          <a:stretch>
            <a:fillRect/>
          </a:stretch>
        </p:blipFill>
        <p:spPr>
          <a:xfrm>
            <a:off x="1305104" y="160776"/>
            <a:ext cx="311085" cy="311085"/>
          </a:xfrm>
          <a:prstGeom prst="rect">
            <a:avLst/>
          </a:prstGeom>
        </p:spPr>
      </p:pic>
      <p:pic>
        <p:nvPicPr>
          <p:cNvPr id="39" name="Bild 38">
            <a:hlinkClick r:id="" action="ppaction://hlinkshowjump?jump=nextslide"/>
          </p:cNvPr>
          <p:cNvPicPr>
            <a:picLocks noChangeAspect="1"/>
          </p:cNvPicPr>
          <p:nvPr/>
        </p:nvPicPr>
        <p:blipFill>
          <a:blip r:embed="rId11"/>
          <a:stretch>
            <a:fillRect/>
          </a:stretch>
        </p:blipFill>
        <p:spPr>
          <a:xfrm>
            <a:off x="856546" y="160776"/>
            <a:ext cx="311085" cy="311085"/>
          </a:xfrm>
          <a:prstGeom prst="rect">
            <a:avLst/>
          </a:prstGeom>
        </p:spPr>
      </p:pic>
      <p:pic>
        <p:nvPicPr>
          <p:cNvPr id="40" name="Bild 39">
            <a:hlinkClick r:id="" action="ppaction://hlinkshowjump?jump=previousslide"/>
          </p:cNvPr>
          <p:cNvPicPr>
            <a:picLocks noChangeAspect="1"/>
          </p:cNvPicPr>
          <p:nvPr/>
        </p:nvPicPr>
        <p:blipFill>
          <a:blip r:embed="rId11"/>
          <a:stretch>
            <a:fillRect/>
          </a:stretch>
        </p:blipFill>
        <p:spPr>
          <a:xfrm rot="10800000">
            <a:off x="407988" y="160776"/>
            <a:ext cx="311085" cy="311085"/>
          </a:xfrm>
          <a:prstGeom prst="rect">
            <a:avLst/>
          </a:prstGeom>
        </p:spPr>
      </p:pic>
      <p:sp>
        <p:nvSpPr>
          <p:cNvPr id="41"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2"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3"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4"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5"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988631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ORGANIGRAMM</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grpSp>
        <p:nvGrpSpPr>
          <p:cNvPr id="82" name="Gruppieren 78"/>
          <p:cNvGrpSpPr>
            <a:grpSpLocks/>
          </p:cNvGrpSpPr>
          <p:nvPr/>
        </p:nvGrpSpPr>
        <p:grpSpPr bwMode="auto">
          <a:xfrm>
            <a:off x="10022836" y="1893308"/>
            <a:ext cx="1857374" cy="661987"/>
            <a:chOff x="5786224" y="954682"/>
            <a:chExt cx="1857387" cy="661720"/>
          </a:xfrm>
        </p:grpSpPr>
        <p:sp>
          <p:nvSpPr>
            <p:cNvPr id="83" name="Rechteck 82"/>
            <p:cNvSpPr/>
            <p:nvPr/>
          </p:nvSpPr>
          <p:spPr>
            <a:xfrm>
              <a:off x="5786224" y="975331"/>
              <a:ext cx="142876" cy="142817"/>
            </a:xfrm>
            <a:prstGeom prst="rect">
              <a:avLst/>
            </a:prstGeom>
            <a:solidFill>
              <a:srgbClr val="0072B6"/>
            </a:solidFill>
            <a:ln w="9525" cap="flat" cmpd="sng" algn="ctr">
              <a:noFill/>
              <a:prstDash val="solid"/>
              <a:headEnd/>
              <a:tailEnd/>
            </a:ln>
            <a:effectLst/>
          </p:spPr>
          <p:txBody>
            <a:bodyPr wrap="none" lIns="36000" tIns="49167" rIns="90000" bIns="49167" anchor="ctr"/>
            <a:lstStyle/>
            <a:p>
              <a:pPr marL="0" marR="0" lvl="0" indent="0" defTabSz="814388" eaLnBrk="0" fontAlgn="auto" latinLnBrk="0" hangingPunct="0">
                <a:lnSpc>
                  <a:spcPct val="100000"/>
                </a:lnSpc>
                <a:spcBef>
                  <a:spcPts val="0"/>
                </a:spcBef>
                <a:spcAft>
                  <a:spcPts val="0"/>
                </a:spcAft>
                <a:buClrTx/>
                <a:buSzTx/>
                <a:buFontTx/>
                <a:buNone/>
                <a:tabLst/>
                <a:defRPr/>
              </a:pPr>
              <a:endParaRPr kumimoji="0" lang="de-DE" sz="900" b="1" i="0" u="none" strike="noStrike" kern="0" cap="none" spc="0" normalizeH="0" baseline="0" noProof="0" dirty="0">
                <a:ln>
                  <a:noFill/>
                </a:ln>
                <a:solidFill>
                  <a:prstClr val="black"/>
                </a:solidFill>
                <a:effectLst/>
                <a:uLnTx/>
                <a:uFillTx/>
                <a:latin typeface="HelveticaNeueLT Com 55 Roman"/>
                <a:ea typeface=""/>
                <a:cs typeface=""/>
              </a:endParaRPr>
            </a:p>
          </p:txBody>
        </p:sp>
        <p:sp>
          <p:nvSpPr>
            <p:cNvPr id="84" name="Rechteck 83"/>
            <p:cNvSpPr/>
            <p:nvPr/>
          </p:nvSpPr>
          <p:spPr>
            <a:xfrm>
              <a:off x="5786224" y="1191144"/>
              <a:ext cx="142876" cy="142817"/>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defTabSz="814388" eaLnBrk="1" fontAlgn="auto" latinLnBrk="0" hangingPunct="1">
                <a:lnSpc>
                  <a:spcPct val="100000"/>
                </a:lnSpc>
                <a:spcBef>
                  <a:spcPts val="0"/>
                </a:spcBef>
                <a:spcAft>
                  <a:spcPts val="0"/>
                </a:spcAft>
                <a:buClrTx/>
                <a:buSzTx/>
                <a:buFontTx/>
                <a:buNone/>
                <a:tabLst/>
                <a:defRPr/>
              </a:pPr>
              <a:endParaRPr kumimoji="0" lang="de-DE" sz="900" b="1" i="0" u="none" strike="noStrike" kern="0" cap="none" spc="0" normalizeH="0" baseline="0" noProof="0" dirty="0">
                <a:ln>
                  <a:noFill/>
                </a:ln>
                <a:solidFill>
                  <a:prstClr val="black"/>
                </a:solidFill>
                <a:effectLst/>
                <a:uLnTx/>
                <a:uFillTx/>
                <a:latin typeface="HelveticaNeueLT Com 55 Roman"/>
                <a:ea typeface=""/>
                <a:cs typeface=""/>
              </a:endParaRPr>
            </a:p>
          </p:txBody>
        </p:sp>
        <p:sp>
          <p:nvSpPr>
            <p:cNvPr id="85" name="Rechteck 84"/>
            <p:cNvSpPr/>
            <p:nvPr/>
          </p:nvSpPr>
          <p:spPr>
            <a:xfrm>
              <a:off x="5786224" y="1406956"/>
              <a:ext cx="142876" cy="142817"/>
            </a:xfrm>
            <a:prstGeom prst="rect">
              <a:avLst/>
            </a:prstGeom>
            <a:solidFill>
              <a:srgbClr val="ACC7DC"/>
            </a:solidFill>
            <a:ln w="9525" cap="flat" cmpd="sng" algn="ctr">
              <a:noFill/>
              <a:prstDash val="solid"/>
            </a:ln>
            <a:effectLst/>
          </p:spPr>
          <p:txBody>
            <a:bodyPr lIns="0" rIns="0" anchor="ctr"/>
            <a:lstStyle/>
            <a:p>
              <a:pPr marL="0" marR="0" lvl="0" indent="0" algn="ctr" defTabSz="814388" eaLnBrk="0" fontAlgn="auto" latinLnBrk="0" hangingPunct="0">
                <a:lnSpc>
                  <a:spcPct val="100000"/>
                </a:lnSpc>
                <a:spcBef>
                  <a:spcPts val="0"/>
                </a:spcBef>
                <a:spcAft>
                  <a:spcPts val="0"/>
                </a:spcAft>
                <a:buClrTx/>
                <a:buSzTx/>
                <a:buFontTx/>
                <a:buNone/>
                <a:tabLst/>
                <a:defRPr/>
              </a:pPr>
              <a:endParaRPr kumimoji="0" lang="de-DE" sz="900" b="1" i="0" u="none" strike="noStrike" kern="0" cap="none" spc="0" normalizeH="0" baseline="0" noProof="0" dirty="0">
                <a:ln>
                  <a:noFill/>
                </a:ln>
                <a:solidFill>
                  <a:prstClr val="black"/>
                </a:solidFill>
                <a:effectLst/>
                <a:uLnTx/>
                <a:uFillTx/>
                <a:latin typeface="HelveticaNeueLT Com 45 Lt"/>
                <a:ea typeface=""/>
                <a:cs typeface=""/>
              </a:endParaRPr>
            </a:p>
          </p:txBody>
        </p:sp>
        <p:sp>
          <p:nvSpPr>
            <p:cNvPr id="86" name="Textfeld 85"/>
            <p:cNvSpPr txBox="1"/>
            <p:nvPr/>
          </p:nvSpPr>
          <p:spPr>
            <a:xfrm>
              <a:off x="5902111" y="954682"/>
              <a:ext cx="1741500" cy="661720"/>
            </a:xfrm>
            <a:prstGeom prst="rect">
              <a:avLst/>
            </a:prstGeom>
            <a:no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NeueLT Com 55 Roman"/>
                </a:rPr>
                <a:t>Führungs- / Planungsprozesse</a:t>
              </a: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500" b="0" i="0" u="none" strike="noStrike" kern="0" cap="none" spc="0" normalizeH="0" baseline="0" noProof="0" dirty="0">
                <a:ln>
                  <a:noFill/>
                </a:ln>
                <a:solidFill>
                  <a:prstClr val="black"/>
                </a:solidFill>
                <a:effectLst/>
                <a:uLnTx/>
                <a:uFillTx/>
                <a:latin typeface="HelveticaNeueLT Com 55 Roman"/>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NeueLT Com 55 Roman"/>
                </a:rPr>
                <a:t>Wertschöpfende Prozesse</a:t>
              </a: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500" b="0" i="0" u="none" strike="noStrike" kern="0" cap="none" spc="0" normalizeH="0" baseline="0" noProof="0" dirty="0">
                <a:ln>
                  <a:noFill/>
                </a:ln>
                <a:solidFill>
                  <a:prstClr val="black"/>
                </a:solidFill>
                <a:effectLst/>
                <a:uLnTx/>
                <a:uFillTx/>
                <a:latin typeface="HelveticaNeueLT Com 55 Roman"/>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NeueLT Com 55 Roman"/>
                </a:rPr>
                <a:t>Unterstützungsprozesse</a:t>
              </a:r>
            </a:p>
          </p:txBody>
        </p:sp>
      </p:grpSp>
      <p:grpSp>
        <p:nvGrpSpPr>
          <p:cNvPr id="87" name="Gruppieren 87"/>
          <p:cNvGrpSpPr>
            <a:grpSpLocks/>
          </p:cNvGrpSpPr>
          <p:nvPr/>
        </p:nvGrpSpPr>
        <p:grpSpPr bwMode="auto">
          <a:xfrm>
            <a:off x="407988" y="1910378"/>
            <a:ext cx="9432428" cy="4254926"/>
            <a:chOff x="357188" y="1214438"/>
            <a:chExt cx="8429625" cy="5000625"/>
          </a:xfrm>
        </p:grpSpPr>
        <p:sp>
          <p:nvSpPr>
            <p:cNvPr id="88" name="AutoShape 24"/>
            <p:cNvSpPr>
              <a:spLocks noChangeArrowheads="1"/>
            </p:cNvSpPr>
            <p:nvPr/>
          </p:nvSpPr>
          <p:spPr bwMode="auto">
            <a:xfrm>
              <a:off x="1495532" y="4494012"/>
              <a:ext cx="266278" cy="147837"/>
            </a:xfrm>
            <a:prstGeom prst="downArrow">
              <a:avLst>
                <a:gd name="adj1" fmla="val 62639"/>
                <a:gd name="adj2" fmla="val 55884"/>
              </a:avLst>
            </a:prstGeom>
            <a:solidFill>
              <a:srgbClr val="0072B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200" b="0" i="0" u="none" strike="noStrike" kern="0" cap="none" spc="0" normalizeH="0" baseline="0" noProof="0">
                <a:ln>
                  <a:noFill/>
                </a:ln>
                <a:solidFill>
                  <a:prstClr val="black"/>
                </a:solidFill>
                <a:effectLst/>
                <a:uLnTx/>
                <a:uFillTx/>
                <a:latin typeface="Georgia" panose="02040502050405020303" pitchFamily="18" charset="0"/>
              </a:endParaRPr>
            </a:p>
          </p:txBody>
        </p:sp>
        <p:sp>
          <p:nvSpPr>
            <p:cNvPr id="89" name="AutoShape 24"/>
            <p:cNvSpPr>
              <a:spLocks noChangeArrowheads="1"/>
            </p:cNvSpPr>
            <p:nvPr/>
          </p:nvSpPr>
          <p:spPr bwMode="auto">
            <a:xfrm>
              <a:off x="1498458" y="3710713"/>
              <a:ext cx="266278" cy="146910"/>
            </a:xfrm>
            <a:prstGeom prst="downArrow">
              <a:avLst>
                <a:gd name="adj1" fmla="val 62639"/>
                <a:gd name="adj2" fmla="val 55884"/>
              </a:avLst>
            </a:prstGeom>
            <a:solidFill>
              <a:srgbClr val="0072B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200" b="0" i="0" u="none" strike="noStrike" kern="0" cap="none" spc="0" normalizeH="0" baseline="0" noProof="0">
                <a:ln>
                  <a:noFill/>
                </a:ln>
                <a:solidFill>
                  <a:prstClr val="black"/>
                </a:solidFill>
                <a:effectLst/>
                <a:uLnTx/>
                <a:uFillTx/>
                <a:latin typeface="Georgia" panose="02040502050405020303" pitchFamily="18" charset="0"/>
              </a:endParaRPr>
            </a:p>
          </p:txBody>
        </p:sp>
        <p:sp>
          <p:nvSpPr>
            <p:cNvPr id="90" name="AutoShape 24"/>
            <p:cNvSpPr>
              <a:spLocks noChangeArrowheads="1"/>
            </p:cNvSpPr>
            <p:nvPr/>
          </p:nvSpPr>
          <p:spPr bwMode="auto">
            <a:xfrm>
              <a:off x="1498458" y="2923371"/>
              <a:ext cx="266278" cy="138918"/>
            </a:xfrm>
            <a:prstGeom prst="downArrow">
              <a:avLst>
                <a:gd name="adj1" fmla="val 62639"/>
                <a:gd name="adj2" fmla="val 55884"/>
              </a:avLst>
            </a:prstGeom>
            <a:solidFill>
              <a:srgbClr val="0072B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200" b="0" i="0" u="none" strike="noStrike" kern="0" cap="none" spc="0" normalizeH="0" baseline="0" noProof="0">
                <a:ln>
                  <a:noFill/>
                </a:ln>
                <a:solidFill>
                  <a:prstClr val="black"/>
                </a:solidFill>
                <a:effectLst/>
                <a:uLnTx/>
                <a:uFillTx/>
                <a:latin typeface="Georgia" panose="02040502050405020303" pitchFamily="18" charset="0"/>
              </a:endParaRPr>
            </a:p>
          </p:txBody>
        </p:sp>
        <p:sp>
          <p:nvSpPr>
            <p:cNvPr id="91" name="AutoShape 4"/>
            <p:cNvSpPr>
              <a:spLocks noChangeArrowheads="1"/>
            </p:cNvSpPr>
            <p:nvPr/>
          </p:nvSpPr>
          <p:spPr bwMode="auto">
            <a:xfrm>
              <a:off x="669925" y="2279650"/>
              <a:ext cx="7831138" cy="647700"/>
            </a:xfrm>
            <a:prstGeom prst="homePlate">
              <a:avLst>
                <a:gd name="adj" fmla="val 36435"/>
              </a:avLst>
            </a:prstGeom>
            <a:solidFill>
              <a:sysClr val="window" lastClr="FFFFFF">
                <a:lumMod val="50000"/>
              </a:sysClr>
            </a:solidFill>
            <a:ln w="9525">
              <a:noFill/>
              <a:miter lim="800000"/>
              <a:headEnd/>
              <a:tailEnd/>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400" normalizeH="0" baseline="0" noProof="0" dirty="0">
                <a:ln>
                  <a:noFill/>
                </a:ln>
                <a:solidFill>
                  <a:prstClr val="black"/>
                </a:solidFill>
                <a:effectLst/>
                <a:uLnTx/>
                <a:uFillTx/>
                <a:latin typeface="Helvetica Neue Light"/>
                <a:cs typeface="Helvetica Neue Light"/>
              </a:endParaRPr>
            </a:p>
          </p:txBody>
        </p:sp>
        <p:sp>
          <p:nvSpPr>
            <p:cNvPr id="92" name="Rectangle 8"/>
            <p:cNvSpPr>
              <a:spLocks noChangeArrowheads="1"/>
            </p:cNvSpPr>
            <p:nvPr/>
          </p:nvSpPr>
          <p:spPr bwMode="auto">
            <a:xfrm>
              <a:off x="679450" y="2311400"/>
              <a:ext cx="1938338" cy="581025"/>
            </a:xfrm>
            <a:prstGeom prst="rect">
              <a:avLst/>
            </a:prstGeom>
            <a:noFill/>
            <a:ln w="12700">
              <a:noFill/>
              <a:miter lim="800000"/>
              <a:headEnd/>
              <a:tailEnd/>
            </a:ln>
          </p:spPr>
          <p:txBody>
            <a:bodyPr wrap="none" lIns="90000" tIns="49167" rIns="90000" bIns="49167" anchor="ctr"/>
            <a:lstStyle/>
            <a:p>
              <a:pPr lvl="0" defTabSz="814388">
                <a:defRPr/>
              </a:pPr>
              <a:r>
                <a:rPr lang="de-DE" sz="900" kern="0" spc="400" dirty="0">
                  <a:solidFill>
                    <a:srgbClr val="FFFFFF"/>
                  </a:solidFill>
                  <a:latin typeface="Helvetica Neue Light"/>
                  <a:cs typeface="Helvetica Neue Light"/>
                </a:rPr>
                <a:t>1. </a:t>
              </a:r>
              <a:r>
                <a:rPr kumimoji="0" lang="de-DE" sz="900" b="0" i="0" u="none" strike="noStrike" kern="0" cap="none" spc="100" normalizeH="0" baseline="0" noProof="0" dirty="0">
                  <a:ln>
                    <a:noFill/>
                  </a:ln>
                  <a:solidFill>
                    <a:srgbClr val="FFFFFF"/>
                  </a:solidFill>
                  <a:effectLst/>
                  <a:uLnTx/>
                  <a:uFillTx/>
                  <a:latin typeface="Helvetica Neue Light"/>
                  <a:cs typeface="Helvetica Neue Light"/>
                </a:rPr>
                <a:t>VERMARKTUNGSPROZESS</a:t>
              </a:r>
            </a:p>
          </p:txBody>
        </p:sp>
        <p:sp>
          <p:nvSpPr>
            <p:cNvPr id="93" name="Rectangle 10"/>
            <p:cNvSpPr>
              <a:spLocks noChangeArrowheads="1"/>
            </p:cNvSpPr>
            <p:nvPr/>
          </p:nvSpPr>
          <p:spPr bwMode="auto">
            <a:xfrm>
              <a:off x="2822840" y="2311400"/>
              <a:ext cx="99060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Marketing</a:t>
              </a:r>
            </a:p>
          </p:txBody>
        </p:sp>
        <p:sp>
          <p:nvSpPr>
            <p:cNvPr id="94" name="Rectangle 11"/>
            <p:cNvSpPr>
              <a:spLocks noChangeArrowheads="1"/>
            </p:cNvSpPr>
            <p:nvPr/>
          </p:nvSpPr>
          <p:spPr bwMode="auto">
            <a:xfrm>
              <a:off x="3849953" y="2311400"/>
              <a:ext cx="98425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Fördertechnik </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Lager</a:t>
              </a:r>
            </a:p>
          </p:txBody>
        </p:sp>
        <p:sp>
          <p:nvSpPr>
            <p:cNvPr id="95" name="Rectangle 12"/>
            <p:cNvSpPr>
              <a:spLocks noChangeArrowheads="1"/>
            </p:cNvSpPr>
            <p:nvPr/>
          </p:nvSpPr>
          <p:spPr bwMode="auto">
            <a:xfrm>
              <a:off x="4872303" y="2311400"/>
              <a:ext cx="98425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Fördertechnik</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Parken</a:t>
              </a:r>
            </a:p>
          </p:txBody>
        </p:sp>
        <p:sp>
          <p:nvSpPr>
            <p:cNvPr id="96" name="Rectangle 32"/>
            <p:cNvSpPr>
              <a:spLocks noChangeArrowheads="1"/>
            </p:cNvSpPr>
            <p:nvPr/>
          </p:nvSpPr>
          <p:spPr bwMode="auto">
            <a:xfrm>
              <a:off x="5894652" y="2311400"/>
              <a:ext cx="978023"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Maschinen &amp;</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Stahlbau</a:t>
              </a:r>
            </a:p>
          </p:txBody>
        </p:sp>
        <p:sp>
          <p:nvSpPr>
            <p:cNvPr id="97" name="Rectangle 32"/>
            <p:cNvSpPr>
              <a:spLocks noChangeArrowheads="1"/>
            </p:cNvSpPr>
            <p:nvPr/>
          </p:nvSpPr>
          <p:spPr bwMode="auto">
            <a:xfrm>
              <a:off x="6905751" y="2311400"/>
              <a:ext cx="985712"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err="1">
                  <a:ln>
                    <a:noFill/>
                  </a:ln>
                  <a:solidFill>
                    <a:prstClr val="black"/>
                  </a:solidFill>
                  <a:effectLst/>
                  <a:uLnTx/>
                  <a:uFillTx/>
                  <a:latin typeface="Helvetica Neue"/>
                  <a:ea typeface=""/>
                  <a:cs typeface="Helvetica Neue"/>
                </a:rPr>
                <a:t>Retrofit</a:t>
              </a:r>
              <a:endParaRPr kumimoji="0" lang="de-DE" sz="900" b="0" i="0" u="none" strike="noStrike" kern="0" cap="none" spc="0" normalizeH="0" baseline="0" noProof="0" dirty="0">
                <a:ln>
                  <a:noFill/>
                </a:ln>
                <a:solidFill>
                  <a:prstClr val="black"/>
                </a:solidFill>
                <a:effectLst/>
                <a:uLnTx/>
                <a:uFillTx/>
                <a:latin typeface="Helvetica Neue"/>
                <a:ea typeface=""/>
                <a:cs typeface="Helvetica Neue"/>
              </a:endParaRPr>
            </a:p>
          </p:txBody>
        </p:sp>
        <p:sp>
          <p:nvSpPr>
            <p:cNvPr id="98" name="AutoShape 4"/>
            <p:cNvSpPr>
              <a:spLocks noChangeArrowheads="1"/>
            </p:cNvSpPr>
            <p:nvPr/>
          </p:nvSpPr>
          <p:spPr bwMode="auto">
            <a:xfrm>
              <a:off x="669925" y="4641850"/>
              <a:ext cx="7831138" cy="647700"/>
            </a:xfrm>
            <a:prstGeom prst="homePlate">
              <a:avLst>
                <a:gd name="adj" fmla="val 36435"/>
              </a:avLst>
            </a:prstGeom>
            <a:solidFill>
              <a:sysClr val="window" lastClr="FFFFFF">
                <a:lumMod val="50000"/>
              </a:sysClr>
            </a:solidFill>
            <a:ln w="9525">
              <a:noFill/>
              <a:miter lim="800000"/>
              <a:headEnd/>
              <a:tailEnd/>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FFFFFF"/>
                </a:solidFill>
                <a:effectLst/>
                <a:uLnTx/>
                <a:uFillTx/>
                <a:latin typeface="HelveticaNeueLT Com 45 Lt"/>
              </a:endParaRPr>
            </a:p>
          </p:txBody>
        </p:sp>
        <p:sp>
          <p:nvSpPr>
            <p:cNvPr id="99" name="Rectangle 8"/>
            <p:cNvSpPr>
              <a:spLocks noChangeArrowheads="1"/>
            </p:cNvSpPr>
            <p:nvPr/>
          </p:nvSpPr>
          <p:spPr bwMode="auto">
            <a:xfrm>
              <a:off x="679450" y="4673600"/>
              <a:ext cx="1938338" cy="582613"/>
            </a:xfrm>
            <a:prstGeom prst="rect">
              <a:avLst/>
            </a:prstGeom>
            <a:noFill/>
            <a:ln w="12700">
              <a:noFill/>
              <a:miter lim="800000"/>
              <a:headEnd/>
              <a:tailEnd/>
            </a:ln>
          </p:spPr>
          <p:txBody>
            <a:bodyPr wrap="none" lIns="90000" tIns="49167" rIns="90000" bIns="49167" anchor="ctr"/>
            <a:lstStyle/>
            <a:p>
              <a:pPr lvl="0" defTabSz="814388">
                <a:defRPr/>
              </a:pPr>
              <a:r>
                <a:rPr kumimoji="0" lang="de-DE" sz="900" b="0" i="0" u="none" strike="noStrike" kern="0" cap="none" spc="400" normalizeH="0" baseline="0" noProof="0" dirty="0">
                  <a:ln>
                    <a:noFill/>
                  </a:ln>
                  <a:solidFill>
                    <a:srgbClr val="FFFFFF"/>
                  </a:solidFill>
                  <a:effectLst/>
                  <a:uLnTx/>
                  <a:uFillTx/>
                  <a:latin typeface="Helvetica Neue Light"/>
                  <a:cs typeface="Helvetica Neue Light"/>
                </a:rPr>
                <a:t>4. </a:t>
              </a:r>
              <a:r>
                <a:rPr kumimoji="0" lang="de-DE" sz="900" b="0" i="0" u="none" strike="noStrike" kern="0" cap="none" spc="100" normalizeH="0" baseline="0" noProof="0" dirty="0">
                  <a:ln>
                    <a:noFill/>
                  </a:ln>
                  <a:solidFill>
                    <a:srgbClr val="FFFFFF"/>
                  </a:solidFill>
                  <a:effectLst/>
                  <a:uLnTx/>
                  <a:uFillTx/>
                  <a:latin typeface="Helvetica Neue Light"/>
                  <a:cs typeface="Helvetica Neue Light"/>
                </a:rPr>
                <a:t>PROZESS</a:t>
              </a:r>
              <a:r>
                <a:rPr lang="de-DE" sz="900" kern="0" spc="400" dirty="0">
                  <a:solidFill>
                    <a:srgbClr val="FFFFFF"/>
                  </a:solidFill>
                  <a:latin typeface="Helvetica Neue Light"/>
                  <a:cs typeface="Helvetica Neue Light"/>
                </a:rPr>
                <a:t> </a:t>
              </a:r>
              <a:r>
                <a:rPr lang="de-DE" sz="900" kern="0" spc="100" noProof="0" dirty="0">
                  <a:solidFill>
                    <a:srgbClr val="FFFFFF"/>
                  </a:solidFill>
                  <a:latin typeface="Helvetica Neue Light"/>
                  <a:cs typeface="Helvetica Neue Light"/>
                </a:rPr>
                <a:t>SERVICES</a:t>
              </a:r>
              <a:endParaRPr kumimoji="0" lang="de-DE" sz="900" b="0" i="0" u="none" strike="noStrike" kern="0" cap="none" spc="400" normalizeH="0" baseline="0" noProof="0" dirty="0">
                <a:ln>
                  <a:noFill/>
                </a:ln>
                <a:solidFill>
                  <a:srgbClr val="FFFFFF"/>
                </a:solidFill>
                <a:effectLst/>
                <a:uLnTx/>
                <a:uFillTx/>
                <a:latin typeface="Helvetica Neue Light"/>
                <a:cs typeface="Helvetica Neue Light"/>
              </a:endParaRPr>
            </a:p>
          </p:txBody>
        </p:sp>
        <p:sp>
          <p:nvSpPr>
            <p:cNvPr id="100" name="Rectangle 10"/>
            <p:cNvSpPr>
              <a:spLocks noChangeArrowheads="1"/>
            </p:cNvSpPr>
            <p:nvPr/>
          </p:nvSpPr>
          <p:spPr bwMode="auto">
            <a:xfrm>
              <a:off x="2816225" y="4673600"/>
              <a:ext cx="3027363" cy="582613"/>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Projektleitung; Projektmanagement; Montage Extern;</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Inbetriebnahme</a:t>
              </a:r>
            </a:p>
          </p:txBody>
        </p:sp>
        <p:sp>
          <p:nvSpPr>
            <p:cNvPr id="101" name="Rectangle 32"/>
            <p:cNvSpPr>
              <a:spLocks noChangeArrowheads="1"/>
            </p:cNvSpPr>
            <p:nvPr/>
          </p:nvSpPr>
          <p:spPr bwMode="auto">
            <a:xfrm>
              <a:off x="5888038" y="4673600"/>
              <a:ext cx="2324100" cy="582613"/>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Kundenservice</a:t>
              </a:r>
            </a:p>
          </p:txBody>
        </p:sp>
        <p:sp>
          <p:nvSpPr>
            <p:cNvPr id="102" name="Sechseck 101"/>
            <p:cNvSpPr/>
            <p:nvPr/>
          </p:nvSpPr>
          <p:spPr bwMode="auto">
            <a:xfrm>
              <a:off x="642938" y="5849938"/>
              <a:ext cx="900112" cy="288925"/>
            </a:xfrm>
            <a:prstGeom prst="hexagon">
              <a:avLst/>
            </a:prstGeom>
            <a:solidFill>
              <a:srgbClr val="ACC7DC"/>
            </a:solidFill>
            <a:ln w="9525" cap="flat" cmpd="sng" algn="ctr">
              <a:noFill/>
              <a:prstDash val="solid"/>
            </a:ln>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KC EK</a:t>
              </a:r>
            </a:p>
          </p:txBody>
        </p:sp>
        <p:sp>
          <p:nvSpPr>
            <p:cNvPr id="103" name="Sechseck 102"/>
            <p:cNvSpPr/>
            <p:nvPr/>
          </p:nvSpPr>
          <p:spPr bwMode="auto">
            <a:xfrm>
              <a:off x="2027238" y="5849938"/>
              <a:ext cx="900112" cy="288925"/>
            </a:xfrm>
            <a:prstGeom prst="hexagon">
              <a:avLst/>
            </a:prstGeom>
            <a:solidFill>
              <a:srgbClr val="ACC7DC"/>
            </a:solidFill>
            <a:ln w="9525" cap="flat" cmpd="sng" algn="ctr">
              <a:noFill/>
              <a:prstDash val="solid"/>
            </a:ln>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KC IT</a:t>
              </a:r>
            </a:p>
          </p:txBody>
        </p:sp>
        <p:sp>
          <p:nvSpPr>
            <p:cNvPr id="104" name="Sechseck 103"/>
            <p:cNvSpPr/>
            <p:nvPr/>
          </p:nvSpPr>
          <p:spPr bwMode="auto">
            <a:xfrm>
              <a:off x="3409950" y="5849938"/>
              <a:ext cx="900113" cy="288925"/>
            </a:xfrm>
            <a:prstGeom prst="hexagon">
              <a:avLst/>
            </a:prstGeom>
            <a:solidFill>
              <a:srgbClr val="ACC7DC"/>
            </a:solidFill>
            <a:ln w="9525" cap="flat" cmpd="sng" algn="ctr">
              <a:noFill/>
              <a:prstDash val="solid"/>
            </a:ln>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KC QM / AS</a:t>
              </a:r>
            </a:p>
          </p:txBody>
        </p:sp>
        <p:sp>
          <p:nvSpPr>
            <p:cNvPr id="105" name="Sechseck 104"/>
            <p:cNvSpPr/>
            <p:nvPr/>
          </p:nvSpPr>
          <p:spPr bwMode="auto">
            <a:xfrm>
              <a:off x="4794250" y="5849938"/>
              <a:ext cx="900113" cy="288925"/>
            </a:xfrm>
            <a:prstGeom prst="hexagon">
              <a:avLst/>
            </a:prstGeom>
            <a:solidFill>
              <a:srgbClr val="ACC7DC"/>
            </a:solidFill>
            <a:ln w="9525" cap="flat" cmpd="sng" algn="ctr">
              <a:noFill/>
              <a:prstDash val="solid"/>
            </a:ln>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KC TD</a:t>
              </a:r>
            </a:p>
          </p:txBody>
        </p:sp>
        <p:sp>
          <p:nvSpPr>
            <p:cNvPr id="106" name="Sechseck 105"/>
            <p:cNvSpPr/>
            <p:nvPr/>
          </p:nvSpPr>
          <p:spPr bwMode="auto">
            <a:xfrm>
              <a:off x="6176963" y="5849938"/>
              <a:ext cx="900112" cy="288925"/>
            </a:xfrm>
            <a:prstGeom prst="hexagon">
              <a:avLst/>
            </a:prstGeom>
            <a:solidFill>
              <a:srgbClr val="ACC7DC"/>
            </a:solidFill>
            <a:ln w="9525" cap="flat" cmpd="sng" algn="ctr">
              <a:noFill/>
              <a:prstDash val="solid"/>
            </a:ln>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KC EZ</a:t>
              </a:r>
            </a:p>
          </p:txBody>
        </p:sp>
        <p:sp>
          <p:nvSpPr>
            <p:cNvPr id="107" name="Sechseck 106"/>
            <p:cNvSpPr/>
            <p:nvPr/>
          </p:nvSpPr>
          <p:spPr bwMode="auto">
            <a:xfrm>
              <a:off x="4794250" y="5383213"/>
              <a:ext cx="900113" cy="288925"/>
            </a:xfrm>
            <a:prstGeom prst="hexagon">
              <a:avLst/>
            </a:prstGeom>
            <a:solidFill>
              <a:srgbClr val="ACC7DC"/>
            </a:solidFill>
            <a:ln w="9525" cap="flat" cmpd="sng" algn="ctr">
              <a:noFill/>
              <a:prstDash val="solid"/>
            </a:ln>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KC A</a:t>
              </a:r>
            </a:p>
          </p:txBody>
        </p:sp>
        <p:sp>
          <p:nvSpPr>
            <p:cNvPr id="108" name="AutoShape 24"/>
            <p:cNvSpPr>
              <a:spLocks noChangeArrowheads="1"/>
            </p:cNvSpPr>
            <p:nvPr/>
          </p:nvSpPr>
          <p:spPr bwMode="auto">
            <a:xfrm rot="10800000">
              <a:off x="4395701" y="5289023"/>
              <a:ext cx="266278" cy="869729"/>
            </a:xfrm>
            <a:prstGeom prst="downArrow">
              <a:avLst>
                <a:gd name="adj1" fmla="val 62639"/>
                <a:gd name="adj2" fmla="val 55889"/>
              </a:avLst>
            </a:prstGeom>
            <a:solidFill>
              <a:srgbClr val="0072B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200" b="0" i="0" u="none" strike="noStrike" kern="0" cap="none" spc="0" normalizeH="0" baseline="0" noProof="0">
                <a:ln>
                  <a:noFill/>
                </a:ln>
                <a:solidFill>
                  <a:prstClr val="black"/>
                </a:solidFill>
                <a:effectLst/>
                <a:uLnTx/>
                <a:uFillTx/>
                <a:latin typeface="Georgia" panose="02040502050405020303" pitchFamily="18" charset="0"/>
              </a:endParaRPr>
            </a:p>
          </p:txBody>
        </p:sp>
        <p:sp>
          <p:nvSpPr>
            <p:cNvPr id="109" name="Sechseck 108"/>
            <p:cNvSpPr/>
            <p:nvPr/>
          </p:nvSpPr>
          <p:spPr bwMode="auto">
            <a:xfrm>
              <a:off x="3409950" y="5383213"/>
              <a:ext cx="900113" cy="288925"/>
            </a:xfrm>
            <a:prstGeom prst="hexagon">
              <a:avLst/>
            </a:prstGeom>
            <a:solidFill>
              <a:srgbClr val="ACC7DC"/>
            </a:solidFill>
            <a:ln w="9525" cap="flat" cmpd="sng" algn="ctr">
              <a:noFill/>
              <a:prstDash val="solid"/>
            </a:ln>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KC FP</a:t>
              </a:r>
            </a:p>
          </p:txBody>
        </p:sp>
        <p:sp>
          <p:nvSpPr>
            <p:cNvPr id="110" name="Rectangle 6"/>
            <p:cNvSpPr>
              <a:spLocks noChangeArrowheads="1"/>
            </p:cNvSpPr>
            <p:nvPr/>
          </p:nvSpPr>
          <p:spPr bwMode="auto">
            <a:xfrm>
              <a:off x="3508375" y="1214438"/>
              <a:ext cx="1941513" cy="373062"/>
            </a:xfrm>
            <a:prstGeom prst="rect">
              <a:avLst/>
            </a:prstGeom>
            <a:solidFill>
              <a:srgbClr val="0072B6"/>
            </a:solidFill>
            <a:ln w="12700">
              <a:noFill/>
              <a:miter lim="800000"/>
              <a:headEnd/>
              <a:tailEnd/>
            </a:ln>
          </p:spPr>
          <p:txBody>
            <a:bodyPr wrap="none" lIns="90000" tIns="49167" rIns="90000" bIns="49167" anchor="ctr"/>
            <a:lstStyle/>
            <a:p>
              <a:pPr marL="0" marR="0" lvl="0" indent="0" algn="ctr" defTabSz="814388" eaLnBrk="0" fontAlgn="auto" latinLnBrk="0" hangingPunct="0">
                <a:lnSpc>
                  <a:spcPct val="120000"/>
                </a:lnSpc>
                <a:spcBef>
                  <a:spcPts val="0"/>
                </a:spcBef>
                <a:spcAft>
                  <a:spcPts val="0"/>
                </a:spcAft>
                <a:buClrTx/>
                <a:buSzTx/>
                <a:buFontTx/>
                <a:buNone/>
                <a:tabLst/>
                <a:defRPr/>
              </a:pPr>
              <a:r>
                <a:rPr kumimoji="0" lang="de-DE" sz="900" b="1" i="0" u="none" strike="noStrike" kern="0" cap="none" spc="0" normalizeH="0" baseline="0" noProof="0" dirty="0">
                  <a:ln>
                    <a:noFill/>
                  </a:ln>
                  <a:solidFill>
                    <a:prstClr val="white"/>
                  </a:solidFill>
                  <a:effectLst/>
                  <a:uLnTx/>
                  <a:uFillTx/>
                  <a:latin typeface="HelveticaNeueLT Com 55 Roman"/>
                </a:rPr>
                <a:t>Geschäftsleitung</a:t>
              </a:r>
            </a:p>
            <a:p>
              <a:pPr marL="0" marR="0" lvl="0" indent="0" algn="ctr" defTabSz="814388" eaLnBrk="0" fontAlgn="auto" latinLnBrk="0" hangingPunct="0">
                <a:lnSpc>
                  <a:spcPct val="120000"/>
                </a:lnSpc>
                <a:spcBef>
                  <a:spcPts val="0"/>
                </a:spcBef>
                <a:spcAft>
                  <a:spcPts val="0"/>
                </a:spcAft>
                <a:buClrTx/>
                <a:buSzTx/>
                <a:buFontTx/>
                <a:buNone/>
                <a:tabLst/>
                <a:defRPr/>
              </a:pPr>
              <a:r>
                <a:rPr kumimoji="0" lang="de-DE" sz="700" b="0" i="0" u="none" strike="noStrike" kern="0" cap="none" spc="0" normalizeH="0" baseline="0" noProof="0" dirty="0">
                  <a:ln>
                    <a:noFill/>
                  </a:ln>
                  <a:solidFill>
                    <a:prstClr val="white"/>
                  </a:solidFill>
                  <a:effectLst/>
                  <a:uLnTx/>
                  <a:uFillTx/>
                  <a:latin typeface="HelveticaNeueLT Com 55 Roman"/>
                </a:rPr>
                <a:t>HR. MÖRTL UND HR. BÖRSIG</a:t>
              </a:r>
            </a:p>
          </p:txBody>
        </p:sp>
        <p:sp>
          <p:nvSpPr>
            <p:cNvPr id="111" name="AutoShape 24"/>
            <p:cNvSpPr>
              <a:spLocks noChangeArrowheads="1"/>
            </p:cNvSpPr>
            <p:nvPr/>
          </p:nvSpPr>
          <p:spPr bwMode="auto">
            <a:xfrm>
              <a:off x="4329847" y="1583379"/>
              <a:ext cx="266280" cy="133766"/>
            </a:xfrm>
            <a:prstGeom prst="downArrow">
              <a:avLst>
                <a:gd name="adj1" fmla="val 62639"/>
                <a:gd name="adj2" fmla="val 55884"/>
              </a:avLst>
            </a:prstGeom>
            <a:solidFill>
              <a:srgbClr val="0072B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200" b="0" i="0" u="none" strike="noStrike" kern="0" cap="none" spc="0" normalizeH="0" baseline="0" noProof="0">
                <a:ln>
                  <a:noFill/>
                </a:ln>
                <a:solidFill>
                  <a:prstClr val="black"/>
                </a:solidFill>
                <a:effectLst/>
                <a:uLnTx/>
                <a:uFillTx/>
                <a:latin typeface="Georgia" panose="02040502050405020303" pitchFamily="18" charset="0"/>
              </a:endParaRPr>
            </a:p>
          </p:txBody>
        </p:sp>
        <p:sp>
          <p:nvSpPr>
            <p:cNvPr id="112" name="Rectangle 6"/>
            <p:cNvSpPr>
              <a:spLocks noChangeArrowheads="1"/>
            </p:cNvSpPr>
            <p:nvPr/>
          </p:nvSpPr>
          <p:spPr bwMode="auto">
            <a:xfrm>
              <a:off x="677863" y="1717675"/>
              <a:ext cx="7628045" cy="400050"/>
            </a:xfrm>
            <a:prstGeom prst="rect">
              <a:avLst/>
            </a:prstGeom>
            <a:solidFill>
              <a:srgbClr val="0072B6"/>
            </a:solidFill>
            <a:ln w="12700">
              <a:noFill/>
              <a:miter lim="800000"/>
              <a:headEnd/>
              <a:tailEnd/>
            </a:ln>
          </p:spPr>
          <p:txBody>
            <a:bodyPr wrap="none" lIns="90000" tIns="49167" rIns="90000" bIns="49167" anchor="ctr"/>
            <a:lstStyle/>
            <a:p>
              <a:pPr marL="0" marR="0" lvl="0" indent="0" algn="ctr" defTabSz="814388" eaLnBrk="0" fontAlgn="auto" latinLnBrk="0" hangingPunct="0">
                <a:lnSpc>
                  <a:spcPct val="100000"/>
                </a:lnSpc>
                <a:spcBef>
                  <a:spcPts val="0"/>
                </a:spcBef>
                <a:spcAft>
                  <a:spcPts val="0"/>
                </a:spcAft>
                <a:buClrTx/>
                <a:buSzTx/>
                <a:buFontTx/>
                <a:buNone/>
                <a:tabLst/>
                <a:defRPr/>
              </a:pPr>
              <a:r>
                <a:rPr kumimoji="0" lang="de-DE" sz="900" b="1" i="0" u="none" strike="noStrike" kern="0" cap="none" spc="0" normalizeH="0" baseline="0" noProof="0" dirty="0">
                  <a:ln>
                    <a:noFill/>
                  </a:ln>
                  <a:solidFill>
                    <a:prstClr val="white"/>
                  </a:solidFill>
                  <a:effectLst/>
                  <a:uLnTx/>
                  <a:uFillTx/>
                  <a:latin typeface="HelveticaNeueLT Com 55 Roman"/>
                </a:rPr>
                <a:t>SFT – Strategisches Führungsteam </a:t>
              </a:r>
            </a:p>
          </p:txBody>
        </p:sp>
        <p:sp>
          <p:nvSpPr>
            <p:cNvPr id="113" name="AutoShape 24"/>
            <p:cNvSpPr>
              <a:spLocks noChangeArrowheads="1"/>
            </p:cNvSpPr>
            <p:nvPr/>
          </p:nvSpPr>
          <p:spPr bwMode="auto">
            <a:xfrm>
              <a:off x="4327023" y="2112549"/>
              <a:ext cx="266284" cy="160751"/>
            </a:xfrm>
            <a:prstGeom prst="downArrow">
              <a:avLst>
                <a:gd name="adj1" fmla="val 62639"/>
                <a:gd name="adj2" fmla="val 55884"/>
              </a:avLst>
            </a:prstGeom>
            <a:solidFill>
              <a:srgbClr val="0072B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200" b="0" i="0" u="none" strike="noStrike" kern="0" cap="none" spc="0" normalizeH="0" baseline="0" noProof="0">
                <a:ln>
                  <a:noFill/>
                </a:ln>
                <a:solidFill>
                  <a:prstClr val="black"/>
                </a:solidFill>
                <a:effectLst/>
                <a:uLnTx/>
                <a:uFillTx/>
                <a:latin typeface="Georgia" panose="02040502050405020303" pitchFamily="18" charset="0"/>
              </a:endParaRPr>
            </a:p>
          </p:txBody>
        </p:sp>
        <p:sp>
          <p:nvSpPr>
            <p:cNvPr id="114" name="Rechteck 113"/>
            <p:cNvSpPr/>
            <p:nvPr/>
          </p:nvSpPr>
          <p:spPr bwMode="auto">
            <a:xfrm rot="16200000">
              <a:off x="-2035969" y="3607595"/>
              <a:ext cx="5000625" cy="214312"/>
            </a:xfrm>
            <a:prstGeom prst="rect">
              <a:avLst/>
            </a:prstGeom>
            <a:solidFill>
              <a:sysClr val="windowText" lastClr="000000"/>
            </a:solidFill>
            <a:ln w="190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100" normalizeH="0" baseline="0" noProof="0" dirty="0">
                  <a:ln>
                    <a:noFill/>
                  </a:ln>
                  <a:solidFill>
                    <a:srgbClr val="FFFFFF"/>
                  </a:solidFill>
                  <a:effectLst/>
                  <a:uLnTx/>
                  <a:uFillTx/>
                  <a:latin typeface="Helvetica Neue Light"/>
                  <a:ea typeface=""/>
                  <a:cs typeface="Helvetica Neue Light"/>
                </a:rPr>
                <a:t>KUNDE</a:t>
              </a:r>
            </a:p>
          </p:txBody>
        </p:sp>
        <p:sp>
          <p:nvSpPr>
            <p:cNvPr id="115" name="Rechteck 114"/>
            <p:cNvSpPr/>
            <p:nvPr/>
          </p:nvSpPr>
          <p:spPr bwMode="auto">
            <a:xfrm rot="16200000">
              <a:off x="6179344" y="3607594"/>
              <a:ext cx="5000625" cy="214313"/>
            </a:xfrm>
            <a:prstGeom prst="rect">
              <a:avLst/>
            </a:prstGeom>
            <a:solidFill>
              <a:sysClr val="windowText" lastClr="000000"/>
            </a:solidFill>
            <a:ln w="1905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100" normalizeH="0" baseline="0" noProof="0" dirty="0">
                  <a:ln>
                    <a:noFill/>
                  </a:ln>
                  <a:solidFill>
                    <a:srgbClr val="FFFFFF"/>
                  </a:solidFill>
                  <a:effectLst/>
                  <a:uLnTx/>
                  <a:uFillTx/>
                  <a:latin typeface="Helvetica Neue Light"/>
                  <a:ea typeface=""/>
                  <a:cs typeface="Helvetica Neue Light"/>
                </a:rPr>
                <a:t>KUNDE</a:t>
              </a:r>
            </a:p>
          </p:txBody>
        </p:sp>
        <p:sp>
          <p:nvSpPr>
            <p:cNvPr id="116" name="AutoShape 4"/>
            <p:cNvSpPr>
              <a:spLocks noChangeArrowheads="1"/>
            </p:cNvSpPr>
            <p:nvPr/>
          </p:nvSpPr>
          <p:spPr bwMode="auto">
            <a:xfrm>
              <a:off x="669925" y="3065463"/>
              <a:ext cx="7831138" cy="646112"/>
            </a:xfrm>
            <a:prstGeom prst="homePlate">
              <a:avLst>
                <a:gd name="adj" fmla="val 36435"/>
              </a:avLst>
            </a:prstGeom>
            <a:solidFill>
              <a:sysClr val="window" lastClr="FFFFFF">
                <a:lumMod val="50000"/>
              </a:sysClr>
            </a:solidFill>
            <a:ln w="9525">
              <a:noFill/>
              <a:miter lim="800000"/>
              <a:headEnd/>
              <a:tailEnd/>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FFFFFF"/>
                </a:solidFill>
                <a:effectLst/>
                <a:uLnTx/>
                <a:uFillTx/>
                <a:latin typeface="HelveticaNeueLT Com 45 Lt"/>
              </a:endParaRPr>
            </a:p>
          </p:txBody>
        </p:sp>
        <p:sp>
          <p:nvSpPr>
            <p:cNvPr id="117" name="Rectangle 8"/>
            <p:cNvSpPr>
              <a:spLocks noChangeArrowheads="1"/>
            </p:cNvSpPr>
            <p:nvPr/>
          </p:nvSpPr>
          <p:spPr bwMode="auto">
            <a:xfrm>
              <a:off x="679450" y="3097213"/>
              <a:ext cx="1938338" cy="581025"/>
            </a:xfrm>
            <a:prstGeom prst="rect">
              <a:avLst/>
            </a:prstGeom>
            <a:noFill/>
            <a:ln w="12700">
              <a:noFill/>
              <a:miter lim="800000"/>
              <a:headEnd/>
              <a:tailEnd/>
            </a:ln>
          </p:spPr>
          <p:txBody>
            <a:bodyPr wrap="none" lIns="90000" tIns="49167" rIns="90000" bIns="49167" anchor="ctr"/>
            <a:lstStyle/>
            <a:p>
              <a:pPr marL="0" marR="0" lvl="0" indent="0"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400" normalizeH="0" baseline="0" noProof="0" dirty="0">
                  <a:ln>
                    <a:noFill/>
                  </a:ln>
                  <a:solidFill>
                    <a:srgbClr val="FFFFFF"/>
                  </a:solidFill>
                  <a:effectLst/>
                  <a:uLnTx/>
                  <a:uFillTx/>
                  <a:latin typeface="Helvetica Neue Light"/>
                  <a:cs typeface="Helvetica Neue Light"/>
                </a:rPr>
                <a:t>2. </a:t>
              </a:r>
              <a:r>
                <a:rPr kumimoji="0" lang="de-DE" sz="900" b="0" i="0" u="none" strike="noStrike" kern="0" cap="none" spc="100" normalizeH="0" baseline="0" noProof="0" dirty="0">
                  <a:ln>
                    <a:noFill/>
                  </a:ln>
                  <a:solidFill>
                    <a:srgbClr val="FFFFFF"/>
                  </a:solidFill>
                  <a:effectLst/>
                  <a:uLnTx/>
                  <a:uFillTx/>
                  <a:latin typeface="Helvetica Neue Light"/>
                  <a:cs typeface="Helvetica Neue Light"/>
                </a:rPr>
                <a:t>KONSTRUKTIONSPROZESS</a:t>
              </a:r>
            </a:p>
          </p:txBody>
        </p:sp>
        <p:sp>
          <p:nvSpPr>
            <p:cNvPr id="118" name="Rectangle 10"/>
            <p:cNvSpPr>
              <a:spLocks noChangeArrowheads="1"/>
            </p:cNvSpPr>
            <p:nvPr/>
          </p:nvSpPr>
          <p:spPr bwMode="auto">
            <a:xfrm>
              <a:off x="2816225" y="3097213"/>
              <a:ext cx="99060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Innovation</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Entwicklung</a:t>
              </a:r>
            </a:p>
          </p:txBody>
        </p:sp>
        <p:sp>
          <p:nvSpPr>
            <p:cNvPr id="119" name="Rectangle 11"/>
            <p:cNvSpPr>
              <a:spLocks noChangeArrowheads="1"/>
            </p:cNvSpPr>
            <p:nvPr/>
          </p:nvSpPr>
          <p:spPr bwMode="auto">
            <a:xfrm>
              <a:off x="3843338" y="3097213"/>
              <a:ext cx="98425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Auftrags- </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Konstruktion </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Mechanik</a:t>
              </a:r>
            </a:p>
          </p:txBody>
        </p:sp>
        <p:sp>
          <p:nvSpPr>
            <p:cNvPr id="120" name="Rectangle 12"/>
            <p:cNvSpPr>
              <a:spLocks noChangeArrowheads="1"/>
            </p:cNvSpPr>
            <p:nvPr/>
          </p:nvSpPr>
          <p:spPr bwMode="auto">
            <a:xfrm>
              <a:off x="4865688" y="3097213"/>
              <a:ext cx="98425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err="1">
                  <a:ln>
                    <a:noFill/>
                  </a:ln>
                  <a:solidFill>
                    <a:prstClr val="black"/>
                  </a:solidFill>
                  <a:effectLst/>
                  <a:uLnTx/>
                  <a:uFillTx/>
                  <a:latin typeface="Helvetica Neue"/>
                  <a:ea typeface=""/>
                  <a:cs typeface="Helvetica Neue"/>
                </a:rPr>
                <a:t>Elektro</a:t>
              </a:r>
              <a:endParaRPr kumimoji="0" lang="de-DE" sz="900" b="0" i="0" u="none" strike="noStrike" kern="0" cap="none" spc="0" normalizeH="0" baseline="0" noProof="0" dirty="0">
                <a:ln>
                  <a:noFill/>
                </a:ln>
                <a:solidFill>
                  <a:prstClr val="black"/>
                </a:solidFill>
                <a:effectLst/>
                <a:uLnTx/>
                <a:uFillTx/>
                <a:latin typeface="Helvetica Neue"/>
                <a:ea typeface=""/>
                <a:cs typeface="Helvetica Neue"/>
              </a:endParaRP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Konstruktion</a:t>
              </a:r>
            </a:p>
          </p:txBody>
        </p:sp>
        <p:sp>
          <p:nvSpPr>
            <p:cNvPr id="121" name="Rectangle 32"/>
            <p:cNvSpPr>
              <a:spLocks noChangeArrowheads="1"/>
            </p:cNvSpPr>
            <p:nvPr/>
          </p:nvSpPr>
          <p:spPr bwMode="auto">
            <a:xfrm>
              <a:off x="5888038" y="3097213"/>
              <a:ext cx="98425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Technische</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Redaktion</a:t>
              </a:r>
            </a:p>
          </p:txBody>
        </p:sp>
        <p:sp>
          <p:nvSpPr>
            <p:cNvPr id="122" name="Rectangle 32"/>
            <p:cNvSpPr>
              <a:spLocks noChangeArrowheads="1"/>
            </p:cNvSpPr>
            <p:nvPr/>
          </p:nvSpPr>
          <p:spPr bwMode="auto">
            <a:xfrm>
              <a:off x="6907213" y="3101975"/>
              <a:ext cx="98425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Automatisierung</a:t>
              </a:r>
            </a:p>
          </p:txBody>
        </p:sp>
        <p:sp>
          <p:nvSpPr>
            <p:cNvPr id="123" name="AutoShape 4"/>
            <p:cNvSpPr>
              <a:spLocks noChangeArrowheads="1"/>
            </p:cNvSpPr>
            <p:nvPr/>
          </p:nvSpPr>
          <p:spPr bwMode="auto">
            <a:xfrm>
              <a:off x="666750" y="3849688"/>
              <a:ext cx="7831138" cy="647700"/>
            </a:xfrm>
            <a:prstGeom prst="homePlate">
              <a:avLst>
                <a:gd name="adj" fmla="val 36435"/>
              </a:avLst>
            </a:prstGeom>
            <a:solidFill>
              <a:sysClr val="window" lastClr="FFFFFF">
                <a:lumMod val="50000"/>
              </a:sysClr>
            </a:solidFill>
            <a:ln w="9525">
              <a:noFill/>
              <a:miter lim="800000"/>
              <a:headEnd/>
              <a:tailEnd/>
            </a:ln>
          </p:spPr>
          <p:txBody>
            <a:bodyPr wrap="none" lIns="90000" tIns="46800" rIns="90000" bIns="4680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200" b="0" i="0" u="none" strike="noStrike" kern="0" cap="none" spc="0" normalizeH="0" baseline="0" noProof="0">
                <a:ln>
                  <a:noFill/>
                </a:ln>
                <a:solidFill>
                  <a:srgbClr val="FFFFFF"/>
                </a:solidFill>
                <a:effectLst/>
                <a:uLnTx/>
                <a:uFillTx/>
                <a:latin typeface="HelveticaNeueLT Com 45 Lt"/>
              </a:endParaRPr>
            </a:p>
          </p:txBody>
        </p:sp>
        <p:sp>
          <p:nvSpPr>
            <p:cNvPr id="124" name="Rectangle 8"/>
            <p:cNvSpPr>
              <a:spLocks noChangeArrowheads="1"/>
            </p:cNvSpPr>
            <p:nvPr/>
          </p:nvSpPr>
          <p:spPr bwMode="auto">
            <a:xfrm>
              <a:off x="676275" y="3881438"/>
              <a:ext cx="1938338" cy="581025"/>
            </a:xfrm>
            <a:prstGeom prst="rect">
              <a:avLst/>
            </a:prstGeom>
            <a:noFill/>
            <a:ln w="12700">
              <a:noFill/>
              <a:miter lim="800000"/>
              <a:headEnd/>
              <a:tailEnd/>
            </a:ln>
          </p:spPr>
          <p:txBody>
            <a:bodyPr wrap="none" lIns="90000" tIns="49167" rIns="90000" bIns="49167" anchor="ctr"/>
            <a:lstStyle/>
            <a:p>
              <a:pPr marL="0" marR="0" lvl="0" indent="0"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400" normalizeH="0" baseline="0" noProof="0" dirty="0">
                  <a:ln>
                    <a:noFill/>
                  </a:ln>
                  <a:solidFill>
                    <a:srgbClr val="FFFFFF"/>
                  </a:solidFill>
                  <a:effectLst/>
                  <a:uLnTx/>
                  <a:uFillTx/>
                  <a:latin typeface="Helvetica Neue Light"/>
                  <a:cs typeface="Helvetica Neue Light"/>
                </a:rPr>
                <a:t>3. </a:t>
              </a:r>
              <a:r>
                <a:rPr kumimoji="0" lang="de-DE" sz="900" b="0" i="0" u="none" strike="noStrike" kern="0" cap="none" spc="100" normalizeH="0" baseline="0" noProof="0" dirty="0">
                  <a:ln>
                    <a:noFill/>
                  </a:ln>
                  <a:solidFill>
                    <a:srgbClr val="FFFFFF"/>
                  </a:solidFill>
                  <a:effectLst/>
                  <a:uLnTx/>
                  <a:uFillTx/>
                  <a:latin typeface="Helvetica Neue Light"/>
                  <a:cs typeface="Helvetica Neue Light"/>
                </a:rPr>
                <a:t>PRODUKTIONSPROZESS</a:t>
              </a:r>
            </a:p>
          </p:txBody>
        </p:sp>
        <p:sp>
          <p:nvSpPr>
            <p:cNvPr id="125" name="Rectangle 10"/>
            <p:cNvSpPr>
              <a:spLocks noChangeArrowheads="1"/>
            </p:cNvSpPr>
            <p:nvPr/>
          </p:nvSpPr>
          <p:spPr bwMode="auto">
            <a:xfrm>
              <a:off x="2813050" y="3881438"/>
              <a:ext cx="990600" cy="581025"/>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AC Stammdaten/</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Planung</a:t>
              </a:r>
            </a:p>
          </p:txBody>
        </p:sp>
        <p:sp>
          <p:nvSpPr>
            <p:cNvPr id="126" name="Rectangle 11"/>
            <p:cNvSpPr>
              <a:spLocks noChangeArrowheads="1"/>
            </p:cNvSpPr>
            <p:nvPr/>
          </p:nvSpPr>
          <p:spPr bwMode="auto">
            <a:xfrm>
              <a:off x="3840163" y="4124325"/>
              <a:ext cx="647700" cy="342900"/>
            </a:xfrm>
            <a:prstGeom prst="rect">
              <a:avLst/>
            </a:prstGeom>
            <a:solidFill>
              <a:sysClr val="window" lastClr="FFFFFF">
                <a:lumMod val="95000"/>
              </a:sysClr>
            </a:solidFill>
            <a:ln w="9525" cap="flat" cmpd="sng" algn="ctr">
              <a:noFill/>
              <a:prstDash val="solid"/>
              <a:headEnd/>
              <a:tailEnd/>
            </a:ln>
            <a:effectLst/>
          </p:spPr>
          <p:txBody>
            <a:bodyPr wrap="none" lIns="90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700" b="0" i="0" u="none" strike="noStrike" kern="0" cap="none" spc="0" normalizeH="0" baseline="0" noProof="0" dirty="0">
                  <a:ln>
                    <a:noFill/>
                  </a:ln>
                  <a:solidFill>
                    <a:prstClr val="black"/>
                  </a:solidFill>
                  <a:effectLst/>
                  <a:uLnTx/>
                  <a:uFillTx/>
                  <a:latin typeface="HelveticaNeueLT Com 55 Roman"/>
                  <a:ea typeface=""/>
                  <a:cs typeface=""/>
                </a:rPr>
                <a:t>Vorfertigung</a:t>
              </a:r>
            </a:p>
          </p:txBody>
        </p:sp>
        <p:sp>
          <p:nvSpPr>
            <p:cNvPr id="127" name="Rectangle 12"/>
            <p:cNvSpPr>
              <a:spLocks noChangeArrowheads="1"/>
            </p:cNvSpPr>
            <p:nvPr/>
          </p:nvSpPr>
          <p:spPr bwMode="auto">
            <a:xfrm>
              <a:off x="4511675" y="4124325"/>
              <a:ext cx="647700" cy="342900"/>
            </a:xfrm>
            <a:prstGeom prst="rect">
              <a:avLst/>
            </a:prstGeom>
            <a:solidFill>
              <a:sysClr val="window" lastClr="FFFFFF">
                <a:lumMod val="95000"/>
              </a:sysClr>
            </a:solidFill>
            <a:ln w="9525" cap="flat" cmpd="sng" algn="ctr">
              <a:noFill/>
              <a:prstDash val="solid"/>
              <a:headEnd/>
              <a:tailEnd/>
            </a:ln>
            <a:effectLst/>
          </p:spPr>
          <p:txBody>
            <a:bodyPr wrap="none" lIns="90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700" b="0" i="0" u="none" strike="noStrike" kern="0" cap="none" spc="0" normalizeH="0" baseline="0" noProof="0" dirty="0">
                  <a:ln>
                    <a:noFill/>
                  </a:ln>
                  <a:solidFill>
                    <a:prstClr val="black"/>
                  </a:solidFill>
                  <a:effectLst/>
                  <a:uLnTx/>
                  <a:uFillTx/>
                  <a:latin typeface="HelveticaNeueLT Com 55 Roman"/>
                  <a:ea typeface=""/>
                  <a:cs typeface=""/>
                </a:rPr>
                <a:t>Schweißerei</a:t>
              </a:r>
            </a:p>
          </p:txBody>
        </p:sp>
        <p:sp>
          <p:nvSpPr>
            <p:cNvPr id="128" name="Rectangle 32"/>
            <p:cNvSpPr>
              <a:spLocks noChangeArrowheads="1"/>
            </p:cNvSpPr>
            <p:nvPr/>
          </p:nvSpPr>
          <p:spPr bwMode="auto">
            <a:xfrm>
              <a:off x="5181600" y="4124325"/>
              <a:ext cx="777875" cy="342900"/>
            </a:xfrm>
            <a:prstGeom prst="rect">
              <a:avLst/>
            </a:prstGeom>
            <a:solidFill>
              <a:sysClr val="window" lastClr="FFFFFF">
                <a:lumMod val="95000"/>
              </a:sysClr>
            </a:solidFill>
            <a:ln w="9525" cap="flat" cmpd="sng" algn="ctr">
              <a:noFill/>
              <a:prstDash val="solid"/>
              <a:headEnd/>
              <a:tailEnd/>
            </a:ln>
            <a:effectLst/>
          </p:spPr>
          <p:txBody>
            <a:bodyPr wrap="none" lIns="90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700" b="0" i="0" u="none" strike="noStrike" kern="0" cap="none" spc="0" normalizeH="0" baseline="0" noProof="0" dirty="0" err="1">
                  <a:ln>
                    <a:noFill/>
                  </a:ln>
                  <a:solidFill>
                    <a:prstClr val="black"/>
                  </a:solidFill>
                  <a:effectLst/>
                  <a:uLnTx/>
                  <a:uFillTx/>
                  <a:latin typeface="HelveticaNeueLT Com 55 Roman"/>
                  <a:ea typeface=""/>
                  <a:cs typeface=""/>
                </a:rPr>
                <a:t>Mech</a:t>
              </a:r>
              <a:r>
                <a:rPr kumimoji="0" lang="de-DE" sz="700" b="0" i="0" u="none" strike="noStrike" kern="0" cap="none" spc="0" normalizeH="0" baseline="0" noProof="0" dirty="0">
                  <a:ln>
                    <a:noFill/>
                  </a:ln>
                  <a:solidFill>
                    <a:prstClr val="black"/>
                  </a:solidFill>
                  <a:effectLst/>
                  <a:uLnTx/>
                  <a:uFillTx/>
                  <a:latin typeface="HelveticaNeueLT Com 55 Roman"/>
                  <a:ea typeface=""/>
                  <a:cs typeface=""/>
                </a:rPr>
                <a:t>. Fertigung</a:t>
              </a:r>
            </a:p>
          </p:txBody>
        </p:sp>
        <p:sp>
          <p:nvSpPr>
            <p:cNvPr id="129" name="Rectangle 32"/>
            <p:cNvSpPr>
              <a:spLocks noChangeArrowheads="1"/>
            </p:cNvSpPr>
            <p:nvPr/>
          </p:nvSpPr>
          <p:spPr bwMode="auto">
            <a:xfrm>
              <a:off x="5981700" y="4124325"/>
              <a:ext cx="555625" cy="342900"/>
            </a:xfrm>
            <a:prstGeom prst="rect">
              <a:avLst/>
            </a:prstGeom>
            <a:solidFill>
              <a:sysClr val="window" lastClr="FFFFFF">
                <a:lumMod val="95000"/>
              </a:sysClr>
            </a:solidFill>
            <a:ln w="9525" cap="flat" cmpd="sng" algn="ctr">
              <a:noFill/>
              <a:prstDash val="solid"/>
              <a:headEnd/>
              <a:tailEnd/>
            </a:ln>
            <a:effectLst/>
          </p:spPr>
          <p:txBody>
            <a:bodyPr wrap="none" lIns="90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700" b="0" i="0" u="none" strike="noStrike" kern="0" cap="none" spc="0" normalizeH="0" baseline="0" noProof="0" dirty="0">
                  <a:ln>
                    <a:noFill/>
                  </a:ln>
                  <a:solidFill>
                    <a:prstClr val="black"/>
                  </a:solidFill>
                  <a:effectLst/>
                  <a:uLnTx/>
                  <a:uFillTx/>
                  <a:latin typeface="HelveticaNeueLT Com 55 Roman"/>
                  <a:ea typeface=""/>
                  <a:cs typeface=""/>
                </a:rPr>
                <a:t>Lackiererei</a:t>
              </a:r>
            </a:p>
          </p:txBody>
        </p:sp>
        <p:sp>
          <p:nvSpPr>
            <p:cNvPr id="130" name="Rectangle 10"/>
            <p:cNvSpPr>
              <a:spLocks noChangeArrowheads="1"/>
            </p:cNvSpPr>
            <p:nvPr/>
          </p:nvSpPr>
          <p:spPr bwMode="auto">
            <a:xfrm>
              <a:off x="3835400" y="3883025"/>
              <a:ext cx="4378325" cy="203200"/>
            </a:xfrm>
            <a:prstGeom prst="rect">
              <a:avLst/>
            </a:prstGeom>
            <a:solidFill>
              <a:sysClr val="window" lastClr="FFFFFF">
                <a:lumMod val="95000"/>
              </a:sysClr>
            </a:solidFill>
            <a:ln w="9525" cap="flat" cmpd="sng" algn="ctr">
              <a:noFill/>
              <a:prstDash val="solid"/>
              <a:headEnd/>
              <a:tailEnd/>
            </a:ln>
            <a:effectLst/>
          </p:spPr>
          <p:txBody>
            <a:bodyPr wrap="none" lIns="36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Fertigungs-Segmente</a:t>
              </a:r>
            </a:p>
          </p:txBody>
        </p:sp>
        <p:sp>
          <p:nvSpPr>
            <p:cNvPr id="131" name="Rectangle 32"/>
            <p:cNvSpPr>
              <a:spLocks noChangeArrowheads="1"/>
            </p:cNvSpPr>
            <p:nvPr/>
          </p:nvSpPr>
          <p:spPr bwMode="auto">
            <a:xfrm>
              <a:off x="6559550" y="4124325"/>
              <a:ext cx="777875" cy="342900"/>
            </a:xfrm>
            <a:prstGeom prst="rect">
              <a:avLst/>
            </a:prstGeom>
            <a:solidFill>
              <a:sysClr val="window" lastClr="FFFFFF">
                <a:lumMod val="95000"/>
              </a:sysClr>
            </a:solidFill>
            <a:ln w="9525" cap="flat" cmpd="sng" algn="ctr">
              <a:noFill/>
              <a:prstDash val="solid"/>
              <a:headEnd/>
              <a:tailEnd/>
            </a:ln>
            <a:effectLst/>
          </p:spPr>
          <p:txBody>
            <a:bodyPr wrap="none" lIns="90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700" b="0" i="0" u="none" strike="noStrike" kern="0" cap="none" spc="0" normalizeH="0" baseline="0" noProof="0" dirty="0">
                  <a:ln>
                    <a:noFill/>
                  </a:ln>
                  <a:solidFill>
                    <a:prstClr val="black"/>
                  </a:solidFill>
                  <a:effectLst/>
                  <a:uLnTx/>
                  <a:uFillTx/>
                  <a:latin typeface="HelveticaNeueLT Com 55 Roman"/>
                  <a:ea typeface=""/>
                  <a:cs typeface=""/>
                </a:rPr>
                <a:t>Montage Intern</a:t>
              </a:r>
            </a:p>
          </p:txBody>
        </p:sp>
        <p:sp>
          <p:nvSpPr>
            <p:cNvPr id="132" name="Rectangle 32"/>
            <p:cNvSpPr>
              <a:spLocks noChangeArrowheads="1"/>
            </p:cNvSpPr>
            <p:nvPr/>
          </p:nvSpPr>
          <p:spPr bwMode="auto">
            <a:xfrm>
              <a:off x="7359650" y="4124325"/>
              <a:ext cx="850900" cy="342900"/>
            </a:xfrm>
            <a:prstGeom prst="rect">
              <a:avLst/>
            </a:prstGeom>
            <a:solidFill>
              <a:sysClr val="window" lastClr="FFFFFF">
                <a:lumMod val="95000"/>
              </a:sysClr>
            </a:solidFill>
            <a:ln w="9525" cap="flat" cmpd="sng" algn="ctr">
              <a:noFill/>
              <a:prstDash val="solid"/>
              <a:headEnd/>
              <a:tailEnd/>
            </a:ln>
            <a:effectLst/>
          </p:spPr>
          <p:txBody>
            <a:bodyPr wrap="none" lIns="90000" tIns="49167" rIns="90000" bIns="49167" anchor="ctr"/>
            <a:lstStyle/>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700" b="0" i="0" u="none" strike="noStrike" kern="0" cap="none" spc="0" normalizeH="0" baseline="0" noProof="0" dirty="0">
                  <a:ln>
                    <a:noFill/>
                  </a:ln>
                  <a:solidFill>
                    <a:prstClr val="black"/>
                  </a:solidFill>
                  <a:effectLst/>
                  <a:uLnTx/>
                  <a:uFillTx/>
                  <a:latin typeface="HelveticaNeueLT Com 55 Roman"/>
                  <a:ea typeface=""/>
                  <a:cs typeface=""/>
                </a:rPr>
                <a:t>Logistik &amp;</a:t>
              </a:r>
            </a:p>
            <a:p>
              <a:pPr marL="0" marR="0" lvl="0" indent="0" algn="ctr" defTabSz="814388" eaLnBrk="1" fontAlgn="auto" latinLnBrk="0" hangingPunct="1">
                <a:lnSpc>
                  <a:spcPct val="100000"/>
                </a:lnSpc>
                <a:spcBef>
                  <a:spcPts val="0"/>
                </a:spcBef>
                <a:spcAft>
                  <a:spcPts val="0"/>
                </a:spcAft>
                <a:buClrTx/>
                <a:buSzTx/>
                <a:buFontTx/>
                <a:buNone/>
                <a:tabLst/>
                <a:defRPr/>
              </a:pPr>
              <a:r>
                <a:rPr kumimoji="0" lang="de-DE" sz="700" b="0" i="0" u="none" strike="noStrike" kern="0" cap="none" spc="0" normalizeH="0" baseline="0" noProof="0" dirty="0">
                  <a:ln>
                    <a:noFill/>
                  </a:ln>
                  <a:solidFill>
                    <a:prstClr val="black"/>
                  </a:solidFill>
                  <a:effectLst/>
                  <a:uLnTx/>
                  <a:uFillTx/>
                  <a:latin typeface="HelveticaNeueLT Com 55 Roman"/>
                  <a:ea typeface=""/>
                  <a:cs typeface=""/>
                </a:rPr>
                <a:t>Kommissionierung</a:t>
              </a:r>
            </a:p>
          </p:txBody>
        </p:sp>
        <p:sp>
          <p:nvSpPr>
            <p:cNvPr id="133" name="Sechseck 132"/>
            <p:cNvSpPr/>
            <p:nvPr/>
          </p:nvSpPr>
          <p:spPr bwMode="auto">
            <a:xfrm>
              <a:off x="7561263" y="5849938"/>
              <a:ext cx="900112" cy="288925"/>
            </a:xfrm>
            <a:prstGeom prst="hexagon">
              <a:avLst/>
            </a:prstGeom>
            <a:solidFill>
              <a:srgbClr val="ACC7DC"/>
            </a:solidFill>
            <a:ln w="9525" cap="flat" cmpd="sng" algn="ctr">
              <a:noFill/>
              <a:prstDash val="solid"/>
            </a:ln>
            <a:effectLst/>
          </p:spPr>
          <p:txBody>
            <a:bodyPr lIns="0" r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900" b="0" i="0" u="none" strike="noStrike" kern="0" cap="none" spc="0" normalizeH="0" baseline="0" noProof="0" dirty="0">
                  <a:ln>
                    <a:noFill/>
                  </a:ln>
                  <a:solidFill>
                    <a:prstClr val="black"/>
                  </a:solidFill>
                  <a:effectLst/>
                  <a:uLnTx/>
                  <a:uFillTx/>
                  <a:latin typeface="Helvetica Neue"/>
                  <a:ea typeface=""/>
                  <a:cs typeface="Helvetica Neue"/>
                </a:rPr>
                <a:t>KC RK</a:t>
              </a:r>
            </a:p>
          </p:txBody>
        </p:sp>
      </p:grpSp>
      <p:pic>
        <p:nvPicPr>
          <p:cNvPr id="68" name="Bild 67">
            <a:hlinkClick r:id="rId3" action="ppaction://hlinksldjump"/>
          </p:cNvPr>
          <p:cNvPicPr>
            <a:picLocks noChangeAspect="1"/>
          </p:cNvPicPr>
          <p:nvPr/>
        </p:nvPicPr>
        <p:blipFill>
          <a:blip r:embed="rId4"/>
          <a:stretch>
            <a:fillRect/>
          </a:stretch>
        </p:blipFill>
        <p:spPr>
          <a:xfrm>
            <a:off x="1305104" y="160776"/>
            <a:ext cx="311085" cy="311085"/>
          </a:xfrm>
          <a:prstGeom prst="rect">
            <a:avLst/>
          </a:prstGeom>
        </p:spPr>
      </p:pic>
      <p:pic>
        <p:nvPicPr>
          <p:cNvPr id="69" name="Bild 68">
            <a:hlinkClick r:id="" action="ppaction://hlinkshowjump?jump=nextslide"/>
          </p:cNvPr>
          <p:cNvPicPr>
            <a:picLocks noChangeAspect="1"/>
          </p:cNvPicPr>
          <p:nvPr/>
        </p:nvPicPr>
        <p:blipFill>
          <a:blip r:embed="rId5"/>
          <a:stretch>
            <a:fillRect/>
          </a:stretch>
        </p:blipFill>
        <p:spPr>
          <a:xfrm>
            <a:off x="856546" y="160776"/>
            <a:ext cx="311085" cy="311085"/>
          </a:xfrm>
          <a:prstGeom prst="rect">
            <a:avLst/>
          </a:prstGeom>
        </p:spPr>
      </p:pic>
      <p:pic>
        <p:nvPicPr>
          <p:cNvPr id="70" name="Bild 69">
            <a:hlinkClick r:id="" action="ppaction://hlinkshowjump?jump=previousslide"/>
          </p:cNvPr>
          <p:cNvPicPr>
            <a:picLocks noChangeAspect="1"/>
          </p:cNvPicPr>
          <p:nvPr/>
        </p:nvPicPr>
        <p:blipFill>
          <a:blip r:embed="rId5"/>
          <a:stretch>
            <a:fillRect/>
          </a:stretch>
        </p:blipFill>
        <p:spPr>
          <a:xfrm rot="10800000">
            <a:off x="407988" y="160776"/>
            <a:ext cx="311085" cy="311085"/>
          </a:xfrm>
          <a:prstGeom prst="rect">
            <a:avLst/>
          </a:prstGeom>
        </p:spPr>
      </p:pic>
      <p:pic>
        <p:nvPicPr>
          <p:cNvPr id="72" name="Bild 71">
            <a:hlinkClick r:id="rId6" action="ppaction://hlinksldjump"/>
          </p:cNvPr>
          <p:cNvPicPr>
            <a:picLocks noChangeAspect="1"/>
          </p:cNvPicPr>
          <p:nvPr/>
        </p:nvPicPr>
        <p:blipFill>
          <a:blip r:embed="rId7"/>
          <a:stretch>
            <a:fillRect/>
          </a:stretch>
        </p:blipFill>
        <p:spPr>
          <a:xfrm>
            <a:off x="11472928" y="160775"/>
            <a:ext cx="311085" cy="311085"/>
          </a:xfrm>
          <a:prstGeom prst="rect">
            <a:avLst/>
          </a:prstGeom>
        </p:spPr>
      </p:pic>
      <p:sp>
        <p:nvSpPr>
          <p:cNvPr id="73" name="Titel 1">
            <a:hlinkClick r:id="rId6"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74" name="Titel 1">
            <a:hlinkClick r:id="rId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75" name="Titel 1">
            <a:hlinkClick r:id="rId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76" name="Titel 1">
            <a:hlinkClick r:id="rId1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77" name="Titel 1">
            <a:hlinkClick r:id="rId1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2185624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NACHHALTIGKEIT</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ZUKUNFT</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grpSp>
        <p:nvGrpSpPr>
          <p:cNvPr id="2" name="Gruppierung 1"/>
          <p:cNvGrpSpPr/>
          <p:nvPr/>
        </p:nvGrpSpPr>
        <p:grpSpPr>
          <a:xfrm>
            <a:off x="3053200" y="1574950"/>
            <a:ext cx="5835868" cy="5094410"/>
            <a:chOff x="1857375" y="1285875"/>
            <a:chExt cx="5222875" cy="4559300"/>
          </a:xfrm>
        </p:grpSpPr>
        <p:pic>
          <p:nvPicPr>
            <p:cNvPr id="84"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gray">
            <a:xfrm>
              <a:off x="1857375" y="4648200"/>
              <a:ext cx="5222875" cy="48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 name="Picture 2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gray">
            <a:xfrm>
              <a:off x="2693988" y="4892675"/>
              <a:ext cx="3684587"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 name="Freeform 15"/>
            <p:cNvSpPr>
              <a:spLocks noChangeAspect="1"/>
            </p:cNvSpPr>
            <p:nvPr/>
          </p:nvSpPr>
          <p:spPr bwMode="gray">
            <a:xfrm>
              <a:off x="2740025" y="1673225"/>
              <a:ext cx="3638550" cy="3143250"/>
            </a:xfrm>
            <a:custGeom>
              <a:avLst/>
              <a:gdLst>
                <a:gd name="T0" fmla="*/ 2147483646 w 365"/>
                <a:gd name="T1" fmla="*/ 2147483646 h 316"/>
                <a:gd name="T2" fmla="*/ 2147483646 w 365"/>
                <a:gd name="T3" fmla="*/ 2147483646 h 316"/>
                <a:gd name="T4" fmla="*/ 2147483646 w 365"/>
                <a:gd name="T5" fmla="*/ 2147483646 h 316"/>
                <a:gd name="T6" fmla="*/ 2147483646 w 365"/>
                <a:gd name="T7" fmla="*/ 2147483646 h 316"/>
                <a:gd name="T8" fmla="*/ 2147483646 w 365"/>
                <a:gd name="T9" fmla="*/ 2147483646 h 316"/>
                <a:gd name="T10" fmla="*/ 2147483646 w 365"/>
                <a:gd name="T11" fmla="*/ 2147483646 h 316"/>
                <a:gd name="T12" fmla="*/ 2147483646 w 365"/>
                <a:gd name="T13" fmla="*/ 2147483646 h 316"/>
                <a:gd name="T14" fmla="*/ 0 60000 65536"/>
                <a:gd name="T15" fmla="*/ 0 60000 65536"/>
                <a:gd name="T16" fmla="*/ 0 60000 65536"/>
                <a:gd name="T17" fmla="*/ 0 60000 65536"/>
                <a:gd name="T18" fmla="*/ 0 60000 65536"/>
                <a:gd name="T19" fmla="*/ 0 60000 65536"/>
                <a:gd name="T20" fmla="*/ 0 60000 65536"/>
                <a:gd name="T21" fmla="*/ 0 w 365"/>
                <a:gd name="T22" fmla="*/ 0 h 316"/>
                <a:gd name="T23" fmla="*/ 365 w 365"/>
                <a:gd name="T24" fmla="*/ 316 h 3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5" h="316">
                  <a:moveTo>
                    <a:pt x="26" y="316"/>
                  </a:moveTo>
                  <a:cubicBezTo>
                    <a:pt x="7" y="316"/>
                    <a:pt x="0" y="303"/>
                    <a:pt x="9" y="287"/>
                  </a:cubicBezTo>
                  <a:cubicBezTo>
                    <a:pt x="165" y="16"/>
                    <a:pt x="165" y="16"/>
                    <a:pt x="165" y="16"/>
                  </a:cubicBezTo>
                  <a:cubicBezTo>
                    <a:pt x="175" y="0"/>
                    <a:pt x="190" y="0"/>
                    <a:pt x="200" y="16"/>
                  </a:cubicBezTo>
                  <a:cubicBezTo>
                    <a:pt x="356" y="287"/>
                    <a:pt x="356" y="287"/>
                    <a:pt x="356" y="287"/>
                  </a:cubicBezTo>
                  <a:cubicBezTo>
                    <a:pt x="365" y="303"/>
                    <a:pt x="358" y="316"/>
                    <a:pt x="339" y="316"/>
                  </a:cubicBezTo>
                  <a:lnTo>
                    <a:pt x="26" y="31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sp>
          <p:nvSpPr>
            <p:cNvPr id="87" name="Freeform 16"/>
            <p:cNvSpPr>
              <a:spLocks noChangeAspect="1"/>
            </p:cNvSpPr>
            <p:nvPr/>
          </p:nvSpPr>
          <p:spPr bwMode="gray">
            <a:xfrm>
              <a:off x="2740025" y="1673225"/>
              <a:ext cx="3638550" cy="3143250"/>
            </a:xfrm>
            <a:custGeom>
              <a:avLst/>
              <a:gdLst>
                <a:gd name="T0" fmla="*/ 2147483646 w 365"/>
                <a:gd name="T1" fmla="*/ 2147483646 h 316"/>
                <a:gd name="T2" fmla="*/ 2147483646 w 365"/>
                <a:gd name="T3" fmla="*/ 2147483646 h 316"/>
                <a:gd name="T4" fmla="*/ 2147483646 w 365"/>
                <a:gd name="T5" fmla="*/ 2147483646 h 316"/>
                <a:gd name="T6" fmla="*/ 2147483646 w 365"/>
                <a:gd name="T7" fmla="*/ 2147483646 h 316"/>
                <a:gd name="T8" fmla="*/ 2147483646 w 365"/>
                <a:gd name="T9" fmla="*/ 2147483646 h 316"/>
                <a:gd name="T10" fmla="*/ 2147483646 w 365"/>
                <a:gd name="T11" fmla="*/ 2147483646 h 316"/>
                <a:gd name="T12" fmla="*/ 2147483646 w 365"/>
                <a:gd name="T13" fmla="*/ 2147483646 h 316"/>
                <a:gd name="T14" fmla="*/ 0 60000 65536"/>
                <a:gd name="T15" fmla="*/ 0 60000 65536"/>
                <a:gd name="T16" fmla="*/ 0 60000 65536"/>
                <a:gd name="T17" fmla="*/ 0 60000 65536"/>
                <a:gd name="T18" fmla="*/ 0 60000 65536"/>
                <a:gd name="T19" fmla="*/ 0 60000 65536"/>
                <a:gd name="T20" fmla="*/ 0 60000 65536"/>
                <a:gd name="T21" fmla="*/ 0 w 365"/>
                <a:gd name="T22" fmla="*/ 0 h 316"/>
                <a:gd name="T23" fmla="*/ 365 w 365"/>
                <a:gd name="T24" fmla="*/ 316 h 3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5" h="316">
                  <a:moveTo>
                    <a:pt x="26" y="316"/>
                  </a:moveTo>
                  <a:cubicBezTo>
                    <a:pt x="7" y="316"/>
                    <a:pt x="0" y="303"/>
                    <a:pt x="9" y="287"/>
                  </a:cubicBezTo>
                  <a:cubicBezTo>
                    <a:pt x="165" y="16"/>
                    <a:pt x="165" y="16"/>
                    <a:pt x="165" y="16"/>
                  </a:cubicBezTo>
                  <a:cubicBezTo>
                    <a:pt x="175" y="0"/>
                    <a:pt x="190" y="0"/>
                    <a:pt x="200" y="16"/>
                  </a:cubicBezTo>
                  <a:cubicBezTo>
                    <a:pt x="356" y="287"/>
                    <a:pt x="356" y="287"/>
                    <a:pt x="356" y="287"/>
                  </a:cubicBezTo>
                  <a:cubicBezTo>
                    <a:pt x="365" y="303"/>
                    <a:pt x="358" y="316"/>
                    <a:pt x="339" y="316"/>
                  </a:cubicBezTo>
                  <a:lnTo>
                    <a:pt x="26" y="316"/>
                  </a:lnTo>
                  <a:close/>
                </a:path>
              </a:pathLst>
            </a:custGeom>
            <a:solidFill>
              <a:srgbClr val="0072B6"/>
            </a:solidFill>
            <a:ln w="19050">
              <a:solidFill>
                <a:srgbClr val="FFFFFF"/>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 name="Freeform 17"/>
            <p:cNvSpPr>
              <a:spLocks noChangeAspect="1"/>
            </p:cNvSpPr>
            <p:nvPr/>
          </p:nvSpPr>
          <p:spPr bwMode="gray">
            <a:xfrm>
              <a:off x="3136900" y="2098675"/>
              <a:ext cx="2840038" cy="2468563"/>
            </a:xfrm>
            <a:custGeom>
              <a:avLst/>
              <a:gdLst>
                <a:gd name="T0" fmla="*/ 2147483646 w 285"/>
                <a:gd name="T1" fmla="*/ 2147483646 h 248"/>
                <a:gd name="T2" fmla="*/ 2147483646 w 285"/>
                <a:gd name="T3" fmla="*/ 2147483646 h 248"/>
                <a:gd name="T4" fmla="*/ 2147483646 w 285"/>
                <a:gd name="T5" fmla="*/ 2147483646 h 248"/>
                <a:gd name="T6" fmla="*/ 2147483646 w 285"/>
                <a:gd name="T7" fmla="*/ 2147483646 h 248"/>
                <a:gd name="T8" fmla="*/ 2147483646 w 285"/>
                <a:gd name="T9" fmla="*/ 2147483646 h 248"/>
                <a:gd name="T10" fmla="*/ 2147483646 w 285"/>
                <a:gd name="T11" fmla="*/ 2147483646 h 248"/>
                <a:gd name="T12" fmla="*/ 2147483646 w 285"/>
                <a:gd name="T13" fmla="*/ 2147483646 h 248"/>
                <a:gd name="T14" fmla="*/ 0 60000 65536"/>
                <a:gd name="T15" fmla="*/ 0 60000 65536"/>
                <a:gd name="T16" fmla="*/ 0 60000 65536"/>
                <a:gd name="T17" fmla="*/ 0 60000 65536"/>
                <a:gd name="T18" fmla="*/ 0 60000 65536"/>
                <a:gd name="T19" fmla="*/ 0 60000 65536"/>
                <a:gd name="T20" fmla="*/ 0 60000 65536"/>
                <a:gd name="T21" fmla="*/ 0 w 285"/>
                <a:gd name="T22" fmla="*/ 0 h 248"/>
                <a:gd name="T23" fmla="*/ 285 w 285"/>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248">
                  <a:moveTo>
                    <a:pt x="8" y="248"/>
                  </a:moveTo>
                  <a:cubicBezTo>
                    <a:pt x="2" y="248"/>
                    <a:pt x="0" y="243"/>
                    <a:pt x="3" y="238"/>
                  </a:cubicBezTo>
                  <a:cubicBezTo>
                    <a:pt x="137" y="5"/>
                    <a:pt x="137" y="5"/>
                    <a:pt x="137" y="5"/>
                  </a:cubicBezTo>
                  <a:cubicBezTo>
                    <a:pt x="140" y="0"/>
                    <a:pt x="145" y="0"/>
                    <a:pt x="148" y="5"/>
                  </a:cubicBezTo>
                  <a:cubicBezTo>
                    <a:pt x="282" y="238"/>
                    <a:pt x="282" y="238"/>
                    <a:pt x="282" y="238"/>
                  </a:cubicBezTo>
                  <a:cubicBezTo>
                    <a:pt x="285" y="243"/>
                    <a:pt x="283" y="248"/>
                    <a:pt x="277" y="248"/>
                  </a:cubicBezTo>
                  <a:lnTo>
                    <a:pt x="8" y="24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sp>
          <p:nvSpPr>
            <p:cNvPr id="89" name="Freeform 18"/>
            <p:cNvSpPr>
              <a:spLocks noChangeAspect="1"/>
            </p:cNvSpPr>
            <p:nvPr/>
          </p:nvSpPr>
          <p:spPr bwMode="gray">
            <a:xfrm>
              <a:off x="3136900" y="2101850"/>
              <a:ext cx="2840038" cy="2468563"/>
            </a:xfrm>
            <a:custGeom>
              <a:avLst/>
              <a:gdLst>
                <a:gd name="T0" fmla="*/ 8 w 285"/>
                <a:gd name="T1" fmla="*/ 248 h 248"/>
                <a:gd name="T2" fmla="*/ 3 w 285"/>
                <a:gd name="T3" fmla="*/ 238 h 248"/>
                <a:gd name="T4" fmla="*/ 137 w 285"/>
                <a:gd name="T5" fmla="*/ 5 h 248"/>
                <a:gd name="T6" fmla="*/ 148 w 285"/>
                <a:gd name="T7" fmla="*/ 5 h 248"/>
                <a:gd name="T8" fmla="*/ 282 w 285"/>
                <a:gd name="T9" fmla="*/ 238 h 248"/>
                <a:gd name="T10" fmla="*/ 277 w 285"/>
                <a:gd name="T11" fmla="*/ 248 h 248"/>
                <a:gd name="T12" fmla="*/ 8 w 285"/>
                <a:gd name="T13" fmla="*/ 248 h 248"/>
                <a:gd name="T14" fmla="*/ 0 60000 65536"/>
                <a:gd name="T15" fmla="*/ 0 60000 65536"/>
                <a:gd name="T16" fmla="*/ 0 60000 65536"/>
                <a:gd name="T17" fmla="*/ 0 60000 65536"/>
                <a:gd name="T18" fmla="*/ 0 60000 65536"/>
                <a:gd name="T19" fmla="*/ 0 60000 65536"/>
                <a:gd name="T20" fmla="*/ 0 60000 65536"/>
                <a:gd name="T21" fmla="*/ 0 w 285"/>
                <a:gd name="T22" fmla="*/ 0 h 248"/>
                <a:gd name="T23" fmla="*/ 285 w 285"/>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248">
                  <a:moveTo>
                    <a:pt x="8" y="248"/>
                  </a:moveTo>
                  <a:cubicBezTo>
                    <a:pt x="2" y="248"/>
                    <a:pt x="0" y="243"/>
                    <a:pt x="3" y="238"/>
                  </a:cubicBezTo>
                  <a:cubicBezTo>
                    <a:pt x="137" y="5"/>
                    <a:pt x="137" y="5"/>
                    <a:pt x="137" y="5"/>
                  </a:cubicBezTo>
                  <a:cubicBezTo>
                    <a:pt x="140" y="0"/>
                    <a:pt x="145" y="0"/>
                    <a:pt x="148" y="5"/>
                  </a:cubicBezTo>
                  <a:cubicBezTo>
                    <a:pt x="282" y="238"/>
                    <a:pt x="282" y="238"/>
                    <a:pt x="282" y="238"/>
                  </a:cubicBezTo>
                  <a:cubicBezTo>
                    <a:pt x="285" y="243"/>
                    <a:pt x="283" y="248"/>
                    <a:pt x="277" y="248"/>
                  </a:cubicBezTo>
                  <a:lnTo>
                    <a:pt x="8" y="248"/>
                  </a:lnTo>
                  <a:close/>
                </a:path>
              </a:pathLst>
            </a:custGeom>
            <a:gradFill rotWithShape="1">
              <a:gsLst>
                <a:gs pos="0">
                  <a:srgbClr val="C4C4C4"/>
                </a:gs>
                <a:gs pos="50000">
                  <a:sysClr val="window" lastClr="FFFFFF"/>
                </a:gs>
                <a:gs pos="100000">
                  <a:srgbClr val="C4C4C4"/>
                </a:gs>
              </a:gsLst>
              <a:lin ang="5400000" scaled="1"/>
            </a:gradFill>
            <a:ln w="9525">
              <a:solidFill>
                <a:srgbClr val="C0C0C0"/>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 name="Freeform 19"/>
            <p:cNvSpPr>
              <a:spLocks noChangeAspect="1"/>
            </p:cNvSpPr>
            <p:nvPr/>
          </p:nvSpPr>
          <p:spPr bwMode="gray">
            <a:xfrm>
              <a:off x="4371975" y="2570163"/>
              <a:ext cx="371475" cy="1244600"/>
            </a:xfrm>
            <a:custGeom>
              <a:avLst/>
              <a:gdLst>
                <a:gd name="T0" fmla="*/ 2147483646 w 720"/>
                <a:gd name="T1" fmla="*/ 0 h 2437"/>
                <a:gd name="T2" fmla="*/ 2147483646 w 720"/>
                <a:gd name="T3" fmla="*/ 2147483646 h 2437"/>
                <a:gd name="T4" fmla="*/ 2147483646 w 720"/>
                <a:gd name="T5" fmla="*/ 2147483646 h 2437"/>
                <a:gd name="T6" fmla="*/ 2147483646 w 720"/>
                <a:gd name="T7" fmla="*/ 2147483646 h 2437"/>
                <a:gd name="T8" fmla="*/ 2147483646 w 720"/>
                <a:gd name="T9" fmla="*/ 2147483646 h 2437"/>
                <a:gd name="T10" fmla="*/ 2147483646 w 720"/>
                <a:gd name="T11" fmla="*/ 2147483646 h 2437"/>
                <a:gd name="T12" fmla="*/ 2147483646 w 720"/>
                <a:gd name="T13" fmla="*/ 2147483646 h 2437"/>
                <a:gd name="T14" fmla="*/ 0 w 720"/>
                <a:gd name="T15" fmla="*/ 2147483646 h 2437"/>
                <a:gd name="T16" fmla="*/ 2147483646 w 720"/>
                <a:gd name="T17" fmla="*/ 2147483646 h 2437"/>
                <a:gd name="T18" fmla="*/ 2147483646 w 720"/>
                <a:gd name="T19" fmla="*/ 0 h 24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20"/>
                <a:gd name="T31" fmla="*/ 0 h 2437"/>
                <a:gd name="T32" fmla="*/ 720 w 720"/>
                <a:gd name="T33" fmla="*/ 2437 h 24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20" h="2437">
                  <a:moveTo>
                    <a:pt x="339" y="0"/>
                  </a:moveTo>
                  <a:cubicBezTo>
                    <a:pt x="445" y="0"/>
                    <a:pt x="551" y="42"/>
                    <a:pt x="614" y="106"/>
                  </a:cubicBezTo>
                  <a:cubicBezTo>
                    <a:pt x="678" y="191"/>
                    <a:pt x="720" y="297"/>
                    <a:pt x="720" y="424"/>
                  </a:cubicBezTo>
                  <a:cubicBezTo>
                    <a:pt x="710" y="795"/>
                    <a:pt x="607" y="1996"/>
                    <a:pt x="551" y="2331"/>
                  </a:cubicBezTo>
                  <a:cubicBezTo>
                    <a:pt x="508" y="2416"/>
                    <a:pt x="445" y="2437"/>
                    <a:pt x="381" y="2437"/>
                  </a:cubicBezTo>
                  <a:cubicBezTo>
                    <a:pt x="339" y="2437"/>
                    <a:pt x="339" y="2437"/>
                    <a:pt x="339" y="2437"/>
                  </a:cubicBezTo>
                  <a:cubicBezTo>
                    <a:pt x="254" y="2437"/>
                    <a:pt x="212" y="2418"/>
                    <a:pt x="169" y="2331"/>
                  </a:cubicBezTo>
                  <a:cubicBezTo>
                    <a:pt x="113" y="1996"/>
                    <a:pt x="10" y="795"/>
                    <a:pt x="0" y="424"/>
                  </a:cubicBezTo>
                  <a:cubicBezTo>
                    <a:pt x="0" y="297"/>
                    <a:pt x="42" y="191"/>
                    <a:pt x="106" y="106"/>
                  </a:cubicBezTo>
                  <a:cubicBezTo>
                    <a:pt x="169" y="42"/>
                    <a:pt x="254" y="0"/>
                    <a:pt x="360" y="0"/>
                  </a:cubicBezTo>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pic>
          <p:nvPicPr>
            <p:cNvPr id="91" name="Picture 2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gray">
            <a:xfrm>
              <a:off x="3275013" y="1724025"/>
              <a:ext cx="2060575" cy="211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76">
                  <a:solidFill>
                    <a:srgbClr val="000000"/>
                  </a:solidFill>
                  <a:miter lim="800000"/>
                  <a:headEnd/>
                  <a:tailEnd/>
                </a14:hiddenLine>
              </a:ext>
            </a:extLst>
          </p:spPr>
        </p:pic>
        <p:sp>
          <p:nvSpPr>
            <p:cNvPr id="92" name="Oval 21"/>
            <p:cNvSpPr>
              <a:spLocks noChangeAspect="1" noChangeArrowheads="1"/>
            </p:cNvSpPr>
            <p:nvPr/>
          </p:nvSpPr>
          <p:spPr bwMode="gray">
            <a:xfrm>
              <a:off x="4408488" y="4011613"/>
              <a:ext cx="301625" cy="301625"/>
            </a:xfrm>
            <a:prstGeom prst="ellipse">
              <a:avLst/>
            </a:prstGeom>
            <a:solidFill>
              <a:sysClr val="windowText" lastClr="000000"/>
            </a:solidFill>
            <a:ln w="11176">
              <a:solidFill>
                <a:srgbClr val="161316"/>
              </a:solidFill>
              <a:round/>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de-DE" sz="1800" b="0"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93" name="Freeform 18"/>
            <p:cNvSpPr>
              <a:spLocks noChangeAspect="1"/>
            </p:cNvSpPr>
            <p:nvPr/>
          </p:nvSpPr>
          <p:spPr bwMode="gray">
            <a:xfrm>
              <a:off x="3136900" y="2101850"/>
              <a:ext cx="2840038" cy="2468563"/>
            </a:xfrm>
            <a:custGeom>
              <a:avLst/>
              <a:gdLst>
                <a:gd name="T0" fmla="*/ 8 w 285"/>
                <a:gd name="T1" fmla="*/ 248 h 248"/>
                <a:gd name="T2" fmla="*/ 3 w 285"/>
                <a:gd name="T3" fmla="*/ 238 h 248"/>
                <a:gd name="T4" fmla="*/ 137 w 285"/>
                <a:gd name="T5" fmla="*/ 5 h 248"/>
                <a:gd name="T6" fmla="*/ 148 w 285"/>
                <a:gd name="T7" fmla="*/ 5 h 248"/>
                <a:gd name="T8" fmla="*/ 282 w 285"/>
                <a:gd name="T9" fmla="*/ 238 h 248"/>
                <a:gd name="T10" fmla="*/ 277 w 285"/>
                <a:gd name="T11" fmla="*/ 248 h 248"/>
                <a:gd name="T12" fmla="*/ 8 w 285"/>
                <a:gd name="T13" fmla="*/ 248 h 248"/>
                <a:gd name="T14" fmla="*/ 0 60000 65536"/>
                <a:gd name="T15" fmla="*/ 0 60000 65536"/>
                <a:gd name="T16" fmla="*/ 0 60000 65536"/>
                <a:gd name="T17" fmla="*/ 0 60000 65536"/>
                <a:gd name="T18" fmla="*/ 0 60000 65536"/>
                <a:gd name="T19" fmla="*/ 0 60000 65536"/>
                <a:gd name="T20" fmla="*/ 0 60000 65536"/>
                <a:gd name="T21" fmla="*/ 0 w 285"/>
                <a:gd name="T22" fmla="*/ 0 h 248"/>
                <a:gd name="T23" fmla="*/ 285 w 285"/>
                <a:gd name="T24" fmla="*/ 248 h 2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5" h="248">
                  <a:moveTo>
                    <a:pt x="8" y="248"/>
                  </a:moveTo>
                  <a:cubicBezTo>
                    <a:pt x="2" y="248"/>
                    <a:pt x="0" y="243"/>
                    <a:pt x="3" y="238"/>
                  </a:cubicBezTo>
                  <a:cubicBezTo>
                    <a:pt x="137" y="5"/>
                    <a:pt x="137" y="5"/>
                    <a:pt x="137" y="5"/>
                  </a:cubicBezTo>
                  <a:cubicBezTo>
                    <a:pt x="140" y="0"/>
                    <a:pt x="145" y="0"/>
                    <a:pt x="148" y="5"/>
                  </a:cubicBezTo>
                  <a:cubicBezTo>
                    <a:pt x="282" y="238"/>
                    <a:pt x="282" y="238"/>
                    <a:pt x="282" y="238"/>
                  </a:cubicBezTo>
                  <a:cubicBezTo>
                    <a:pt x="285" y="243"/>
                    <a:pt x="283" y="248"/>
                    <a:pt x="277" y="248"/>
                  </a:cubicBezTo>
                  <a:lnTo>
                    <a:pt x="8" y="248"/>
                  </a:lnTo>
                  <a:close/>
                </a:path>
              </a:pathLst>
            </a:custGeom>
            <a:gradFill rotWithShape="1">
              <a:gsLst>
                <a:gs pos="0">
                  <a:srgbClr val="C4C4C4"/>
                </a:gs>
                <a:gs pos="50000">
                  <a:sysClr val="window" lastClr="FFFFFF"/>
                </a:gs>
                <a:gs pos="100000">
                  <a:srgbClr val="C4C4C4"/>
                </a:gs>
              </a:gsLst>
              <a:lin ang="5400000" scaled="1"/>
            </a:gradFill>
            <a:ln w="9525">
              <a:solidFill>
                <a:srgbClr val="C0C0C0"/>
              </a:solidFill>
              <a:miter lim="800000"/>
              <a:headEnd/>
              <a:tailEnd/>
            </a:ln>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 name="Line 17"/>
            <p:cNvSpPr>
              <a:spLocks noChangeShapeType="1"/>
            </p:cNvSpPr>
            <p:nvPr/>
          </p:nvSpPr>
          <p:spPr bwMode="gray">
            <a:xfrm flipH="1" flipV="1">
              <a:off x="3321050" y="3036888"/>
              <a:ext cx="827088" cy="477837"/>
            </a:xfrm>
            <a:prstGeom prst="line">
              <a:avLst/>
            </a:prstGeom>
            <a:noFill/>
            <a:ln w="38100">
              <a:solidFill>
                <a:srgbClr val="9F9F9F"/>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sp>
          <p:nvSpPr>
            <p:cNvPr id="95" name="Line 18"/>
            <p:cNvSpPr>
              <a:spLocks noChangeShapeType="1"/>
            </p:cNvSpPr>
            <p:nvPr/>
          </p:nvSpPr>
          <p:spPr bwMode="gray">
            <a:xfrm flipV="1">
              <a:off x="4989513" y="3036888"/>
              <a:ext cx="827087" cy="477837"/>
            </a:xfrm>
            <a:prstGeom prst="line">
              <a:avLst/>
            </a:prstGeom>
            <a:noFill/>
            <a:ln w="38100">
              <a:solidFill>
                <a:srgbClr val="9F9F9F"/>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sp>
          <p:nvSpPr>
            <p:cNvPr id="96" name="Line 19"/>
            <p:cNvSpPr>
              <a:spLocks noChangeShapeType="1"/>
            </p:cNvSpPr>
            <p:nvPr/>
          </p:nvSpPr>
          <p:spPr bwMode="gray">
            <a:xfrm>
              <a:off x="4567238" y="4176713"/>
              <a:ext cx="0" cy="960437"/>
            </a:xfrm>
            <a:prstGeom prst="line">
              <a:avLst/>
            </a:prstGeom>
            <a:noFill/>
            <a:ln w="38100">
              <a:solidFill>
                <a:srgbClr val="9F9F9F"/>
              </a:solidFill>
              <a:round/>
              <a:headEnd/>
              <a:tailEnd type="triangle" w="lg"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grpSp>
          <p:nvGrpSpPr>
            <p:cNvPr id="97" name="Group 21"/>
            <p:cNvGrpSpPr>
              <a:grpSpLocks/>
            </p:cNvGrpSpPr>
            <p:nvPr/>
          </p:nvGrpSpPr>
          <p:grpSpPr bwMode="auto">
            <a:xfrm>
              <a:off x="2859088" y="1285875"/>
              <a:ext cx="3289300" cy="4206875"/>
              <a:chOff x="1801" y="927"/>
              <a:chExt cx="2072" cy="2650"/>
            </a:xfrm>
          </p:grpSpPr>
          <p:sp>
            <p:nvSpPr>
              <p:cNvPr id="98" name="Rectangle 23"/>
              <p:cNvSpPr>
                <a:spLocks noChangeArrowheads="1"/>
              </p:cNvSpPr>
              <p:nvPr/>
            </p:nvSpPr>
            <p:spPr bwMode="gray">
              <a:xfrm rot="-3600000">
                <a:off x="856" y="1911"/>
                <a:ext cx="2066" cy="221"/>
              </a:xfrm>
              <a:prstGeom prst="rect">
                <a:avLst/>
              </a:prstGeom>
              <a:noFill/>
              <a:ln w="9525">
                <a:noFill/>
                <a:miter lim="800000"/>
                <a:headEnd/>
                <a:tailEnd/>
              </a:ln>
            </p:spPr>
            <p:txBody>
              <a:bodyPr lIns="0" tIns="0" rIns="0" bIns="0" anchor="ctr"/>
              <a:lstStyle/>
              <a:p>
                <a:pPr algn="ctr" defTabSz="801688" eaLnBrk="0" fontAlgn="base" hangingPunct="0">
                  <a:spcBef>
                    <a:spcPct val="0"/>
                  </a:spcBef>
                  <a:spcAft>
                    <a:spcPct val="0"/>
                  </a:spcAft>
                  <a:defRPr/>
                </a:pPr>
                <a:r>
                  <a:rPr lang="de-DE" b="1" noProof="1">
                    <a:solidFill>
                      <a:srgbClr val="666666"/>
                    </a:solidFill>
                    <a:latin typeface="HelveticaNeueLT Com 45 Lt"/>
                    <a:cs typeface="Arial" pitchFamily="34" charset="0"/>
                  </a:rPr>
                  <a:t>Gesellschaftliche Verantwortung</a:t>
                </a:r>
              </a:p>
            </p:txBody>
          </p:sp>
          <p:sp>
            <p:nvSpPr>
              <p:cNvPr id="99" name="Rectangle 24"/>
              <p:cNvSpPr>
                <a:spLocks noChangeArrowheads="1"/>
              </p:cNvSpPr>
              <p:nvPr/>
            </p:nvSpPr>
            <p:spPr bwMode="gray">
              <a:xfrm rot="3600000" flipH="1">
                <a:off x="2729" y="1849"/>
                <a:ext cx="2066" cy="222"/>
              </a:xfrm>
              <a:prstGeom prst="rect">
                <a:avLst/>
              </a:prstGeom>
              <a:noFill/>
              <a:ln w="9525">
                <a:noFill/>
                <a:miter lim="800000"/>
                <a:headEnd/>
                <a:tailEnd/>
              </a:ln>
            </p:spPr>
            <p:txBody>
              <a:bodyPr lIns="0" tIns="0" rIns="0" bIns="0" anchor="ctr"/>
              <a:lstStyle/>
              <a:p>
                <a:pPr algn="ctr" defTabSz="801688" eaLnBrk="0" fontAlgn="base" hangingPunct="0">
                  <a:spcBef>
                    <a:spcPct val="0"/>
                  </a:spcBef>
                  <a:spcAft>
                    <a:spcPct val="0"/>
                  </a:spcAft>
                  <a:defRPr/>
                </a:pPr>
                <a:r>
                  <a:rPr lang="de-DE" b="1" noProof="1">
                    <a:solidFill>
                      <a:srgbClr val="666666"/>
                    </a:solidFill>
                    <a:latin typeface="HelveticaNeueLT Com 45 Lt"/>
                    <a:cs typeface="Arial" pitchFamily="34" charset="0"/>
                  </a:rPr>
                  <a:t>Ökonomische Verantwortung</a:t>
                </a:r>
              </a:p>
            </p:txBody>
          </p:sp>
          <p:sp>
            <p:nvSpPr>
              <p:cNvPr id="100" name="Rectangle 25"/>
              <p:cNvSpPr>
                <a:spLocks noChangeArrowheads="1"/>
              </p:cNvSpPr>
              <p:nvPr/>
            </p:nvSpPr>
            <p:spPr bwMode="gray">
              <a:xfrm flipH="1">
                <a:off x="1801" y="3355"/>
                <a:ext cx="2066" cy="222"/>
              </a:xfrm>
              <a:prstGeom prst="rect">
                <a:avLst/>
              </a:prstGeom>
              <a:noFill/>
              <a:ln w="9525">
                <a:noFill/>
                <a:miter lim="800000"/>
                <a:headEnd/>
                <a:tailEnd/>
              </a:ln>
            </p:spPr>
            <p:txBody>
              <a:bodyPr lIns="0" tIns="0" rIns="0" bIns="0" anchor="ctr"/>
              <a:lstStyle/>
              <a:p>
                <a:pPr algn="ctr" defTabSz="801688" eaLnBrk="0" fontAlgn="base" hangingPunct="0">
                  <a:spcBef>
                    <a:spcPct val="0"/>
                  </a:spcBef>
                  <a:spcAft>
                    <a:spcPct val="0"/>
                  </a:spcAft>
                  <a:defRPr/>
                </a:pPr>
                <a:r>
                  <a:rPr lang="de-DE" b="1" noProof="1">
                    <a:solidFill>
                      <a:srgbClr val="666666"/>
                    </a:solidFill>
                    <a:latin typeface="HelveticaNeueLT Com 45 Lt"/>
                    <a:cs typeface="Arial" pitchFamily="34" charset="0"/>
                  </a:rPr>
                  <a:t>Ökologische Verantwortung</a:t>
                </a:r>
              </a:p>
            </p:txBody>
          </p:sp>
        </p:grpSp>
        <p:pic>
          <p:nvPicPr>
            <p:cNvPr id="101" name="Inhaltsplatzhalter 25" descr="STOPA-Logo.png"/>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09741" y="3573463"/>
              <a:ext cx="1287463" cy="42703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6" name="Bild 35">
            <a:hlinkClick r:id="rId9" action="ppaction://hlinksldjump"/>
          </p:cNvPr>
          <p:cNvPicPr>
            <a:picLocks noChangeAspect="1"/>
          </p:cNvPicPr>
          <p:nvPr/>
        </p:nvPicPr>
        <p:blipFill>
          <a:blip r:embed="rId10"/>
          <a:stretch>
            <a:fillRect/>
          </a:stretch>
        </p:blipFill>
        <p:spPr>
          <a:xfrm>
            <a:off x="1305104" y="160776"/>
            <a:ext cx="311085" cy="311085"/>
          </a:xfrm>
          <a:prstGeom prst="rect">
            <a:avLst/>
          </a:prstGeom>
        </p:spPr>
      </p:pic>
      <p:pic>
        <p:nvPicPr>
          <p:cNvPr id="37" name="Bild 36">
            <a:hlinkClick r:id="" action="ppaction://hlinkshowjump?jump=nextslide"/>
          </p:cNvPr>
          <p:cNvPicPr>
            <a:picLocks noChangeAspect="1"/>
          </p:cNvPicPr>
          <p:nvPr/>
        </p:nvPicPr>
        <p:blipFill>
          <a:blip r:embed="rId11"/>
          <a:stretch>
            <a:fillRect/>
          </a:stretch>
        </p:blipFill>
        <p:spPr>
          <a:xfrm>
            <a:off x="856546" y="160776"/>
            <a:ext cx="311085" cy="311085"/>
          </a:xfrm>
          <a:prstGeom prst="rect">
            <a:avLst/>
          </a:prstGeom>
        </p:spPr>
      </p:pic>
      <p:pic>
        <p:nvPicPr>
          <p:cNvPr id="38" name="Bild 37">
            <a:hlinkClick r:id="" action="ppaction://hlinkshowjump?jump=previousslide"/>
          </p:cNvPr>
          <p:cNvPicPr>
            <a:picLocks noChangeAspect="1"/>
          </p:cNvPicPr>
          <p:nvPr/>
        </p:nvPicPr>
        <p:blipFill>
          <a:blip r:embed="rId11"/>
          <a:stretch>
            <a:fillRect/>
          </a:stretch>
        </p:blipFill>
        <p:spPr>
          <a:xfrm rot="10800000">
            <a:off x="407988" y="160776"/>
            <a:ext cx="311085" cy="311085"/>
          </a:xfrm>
          <a:prstGeom prst="rect">
            <a:avLst/>
          </a:prstGeom>
        </p:spPr>
      </p:pic>
      <p:sp>
        <p:nvSpPr>
          <p:cNvPr id="39"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0"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1"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2"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3" name="Titel 1">
            <a:hlinkClick r:id="rId2"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6917332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NACHHALTIGKEIT</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a:latin typeface="Helvetica" charset="0"/>
                <a:ea typeface="Helvetica" charset="0"/>
                <a:cs typeface="Helvetica" charset="0"/>
              </a:rPr>
              <a:t>GESELLSCHAFTLICHE VERANTWORTUNG</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16" name="Textfeld 15"/>
          <p:cNvSpPr txBox="1"/>
          <p:nvPr/>
        </p:nvSpPr>
        <p:spPr>
          <a:xfrm>
            <a:off x="407990" y="2511282"/>
            <a:ext cx="7272186" cy="2308324"/>
          </a:xfrm>
          <a:prstGeom prst="rect">
            <a:avLst/>
          </a:prstGeom>
          <a:noFill/>
        </p:spPr>
        <p:txBody>
          <a:bodyPr wrap="square" lIns="0" tIns="0" rIns="0" bIns="0" numCol="1" spcCol="144000" rtlCol="0">
            <a:spAutoFit/>
          </a:bodyPr>
          <a:lstStyle/>
          <a:p>
            <a:pPr>
              <a:lnSpc>
                <a:spcPct val="120000"/>
              </a:lnSpc>
              <a:buClr>
                <a:srgbClr val="1E6CA7"/>
              </a:buClr>
            </a:pPr>
            <a:r>
              <a:rPr lang="de-DE" sz="2500" dirty="0">
                <a:solidFill>
                  <a:srgbClr val="1E6CA7"/>
                </a:solidFill>
                <a:latin typeface="Helvetica" charset="0"/>
                <a:ea typeface="Helvetica" charset="0"/>
                <a:cs typeface="Helvetica" charset="0"/>
              </a:rPr>
              <a:t>„ </a:t>
            </a:r>
            <a:r>
              <a:rPr lang="de-DE" sz="2500" dirty="0">
                <a:latin typeface="Helvetica" charset="0"/>
                <a:ea typeface="Helvetica" charset="0"/>
                <a:cs typeface="Helvetica" charset="0"/>
              </a:rPr>
              <a:t>Als mittelständisches Unternehmen tragen wir die Verantwortung gegenüber unseren Mitarbeitern und Mitmenschen. Deshalb engagieren wir uns durch Sponsoring und Spenden am sozialen Leben in unserer Region. </a:t>
            </a:r>
            <a:r>
              <a:rPr lang="de-DE" sz="2500" dirty="0">
                <a:solidFill>
                  <a:srgbClr val="1E6CA7"/>
                </a:solidFill>
                <a:latin typeface="Helvetica" charset="0"/>
                <a:ea typeface="Helvetica" charset="0"/>
                <a:cs typeface="Helvetica" charset="0"/>
              </a:rPr>
              <a:t>“</a:t>
            </a:r>
          </a:p>
        </p:txBody>
      </p:sp>
      <p:pic>
        <p:nvPicPr>
          <p:cNvPr id="17" name="Bild 16">
            <a:hlinkClick r:id="rId3" action="ppaction://hlinksldjump"/>
          </p:cNvPr>
          <p:cNvPicPr>
            <a:picLocks noChangeAspect="1"/>
          </p:cNvPicPr>
          <p:nvPr/>
        </p:nvPicPr>
        <p:blipFill>
          <a:blip r:embed="rId4"/>
          <a:stretch>
            <a:fillRect/>
          </a:stretch>
        </p:blipFill>
        <p:spPr>
          <a:xfrm>
            <a:off x="1305104" y="160776"/>
            <a:ext cx="311085" cy="311085"/>
          </a:xfrm>
          <a:prstGeom prst="rect">
            <a:avLst/>
          </a:prstGeom>
        </p:spPr>
      </p:pic>
      <p:pic>
        <p:nvPicPr>
          <p:cNvPr id="23" name="Bild 22">
            <a:hlinkClick r:id="" action="ppaction://hlinkshowjump?jump=nextslide"/>
          </p:cNvPr>
          <p:cNvPicPr>
            <a:picLocks noChangeAspect="1"/>
          </p:cNvPicPr>
          <p:nvPr/>
        </p:nvPicPr>
        <p:blipFill>
          <a:blip r:embed="rId5"/>
          <a:stretch>
            <a:fillRect/>
          </a:stretch>
        </p:blipFill>
        <p:spPr>
          <a:xfrm>
            <a:off x="856546" y="160776"/>
            <a:ext cx="311085" cy="311085"/>
          </a:xfrm>
          <a:prstGeom prst="rect">
            <a:avLst/>
          </a:prstGeom>
        </p:spPr>
      </p:pic>
      <p:pic>
        <p:nvPicPr>
          <p:cNvPr id="27" name="Bild 26">
            <a:hlinkClick r:id="" action="ppaction://hlinkshowjump?jump=previousslide"/>
          </p:cNvPr>
          <p:cNvPicPr>
            <a:picLocks noChangeAspect="1"/>
          </p:cNvPicPr>
          <p:nvPr/>
        </p:nvPicPr>
        <p:blipFill>
          <a:blip r:embed="rId5"/>
          <a:stretch>
            <a:fillRect/>
          </a:stretch>
        </p:blipFill>
        <p:spPr>
          <a:xfrm rot="10800000">
            <a:off x="407988" y="160776"/>
            <a:ext cx="311085" cy="311085"/>
          </a:xfrm>
          <a:prstGeom prst="rect">
            <a:avLst/>
          </a:prstGeom>
        </p:spPr>
      </p:pic>
      <p:pic>
        <p:nvPicPr>
          <p:cNvPr id="28" name="Bild 27">
            <a:hlinkClick r:id="rId6" action="ppaction://hlinksldjump"/>
          </p:cNvPr>
          <p:cNvPicPr>
            <a:picLocks noChangeAspect="1"/>
          </p:cNvPicPr>
          <p:nvPr/>
        </p:nvPicPr>
        <p:blipFill>
          <a:blip r:embed="rId7"/>
          <a:stretch>
            <a:fillRect/>
          </a:stretch>
        </p:blipFill>
        <p:spPr>
          <a:xfrm>
            <a:off x="11472928" y="160775"/>
            <a:ext cx="311085" cy="311085"/>
          </a:xfrm>
          <a:prstGeom prst="rect">
            <a:avLst/>
          </a:prstGeom>
        </p:spPr>
      </p:pic>
      <p:sp>
        <p:nvSpPr>
          <p:cNvPr id="29" name="Titel 1">
            <a:hlinkClick r:id="rId8"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0" name="Titel 1">
            <a:hlinkClick r:id="rId9"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1" name="Titel 1">
            <a:hlinkClick r:id="rId10"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4" name="Titel 1">
            <a:hlinkClick r:id="rId11"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6" name="Titel 1">
            <a:hlinkClick r:id="rId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21295214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NACHHALTIGKEIT</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ÖKONOMISCHE VERANTWORTUNG</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16" name="Textfeld 15"/>
          <p:cNvSpPr txBox="1"/>
          <p:nvPr/>
        </p:nvSpPr>
        <p:spPr>
          <a:xfrm>
            <a:off x="407990" y="2511282"/>
            <a:ext cx="7272186" cy="2769989"/>
          </a:xfrm>
          <a:prstGeom prst="rect">
            <a:avLst/>
          </a:prstGeom>
          <a:noFill/>
        </p:spPr>
        <p:txBody>
          <a:bodyPr wrap="square" lIns="0" tIns="0" rIns="0" bIns="0" numCol="1" spcCol="144000" rtlCol="0">
            <a:spAutoFit/>
          </a:bodyPr>
          <a:lstStyle/>
          <a:p>
            <a:pPr>
              <a:lnSpc>
                <a:spcPct val="120000"/>
              </a:lnSpc>
              <a:buClr>
                <a:srgbClr val="1E6CA7"/>
              </a:buClr>
            </a:pPr>
            <a:r>
              <a:rPr lang="de-DE" sz="2500" dirty="0">
                <a:solidFill>
                  <a:srgbClr val="1E6CA7"/>
                </a:solidFill>
                <a:latin typeface="Helvetica" charset="0"/>
                <a:ea typeface="Helvetica" charset="0"/>
                <a:cs typeface="Helvetica" charset="0"/>
              </a:rPr>
              <a:t>„ </a:t>
            </a:r>
            <a:r>
              <a:rPr lang="de-DE" sz="2500" dirty="0">
                <a:latin typeface="Helvetica" charset="0"/>
                <a:ea typeface="Helvetica" charset="0"/>
                <a:cs typeface="Helvetica" charset="0"/>
              </a:rPr>
              <a:t>Wirtschaftliches und überlegtes Handeln sind wichtige Voraussetzungen für ein nachhaltiges Wachstum eines Unternehmens. Dessen sind wir uns bei STOPA bewusst. </a:t>
            </a:r>
          </a:p>
          <a:p>
            <a:pPr>
              <a:lnSpc>
                <a:spcPct val="120000"/>
              </a:lnSpc>
              <a:buClr>
                <a:srgbClr val="1E6CA7"/>
              </a:buClr>
            </a:pPr>
            <a:r>
              <a:rPr lang="de-DE" sz="2500" dirty="0">
                <a:latin typeface="Helvetica" charset="0"/>
                <a:ea typeface="Helvetica" charset="0"/>
                <a:cs typeface="Helvetica" charset="0"/>
              </a:rPr>
              <a:t>Das kommt sowohl unseren Mitarbeitern, Kunden als auch dem ganzen STOPA-Umfeld zugute. </a:t>
            </a:r>
            <a:r>
              <a:rPr lang="de-DE" sz="2500" dirty="0">
                <a:solidFill>
                  <a:srgbClr val="1E6CA7"/>
                </a:solidFill>
                <a:latin typeface="Helvetica" charset="0"/>
                <a:ea typeface="Helvetica" charset="0"/>
                <a:cs typeface="Helvetica" charset="0"/>
              </a:rPr>
              <a:t>“</a:t>
            </a:r>
          </a:p>
        </p:txBody>
      </p:sp>
      <p:pic>
        <p:nvPicPr>
          <p:cNvPr id="17" name="Bild 16">
            <a:hlinkClick r:id="rId3" action="ppaction://hlinksldjump"/>
          </p:cNvPr>
          <p:cNvPicPr>
            <a:picLocks noChangeAspect="1"/>
          </p:cNvPicPr>
          <p:nvPr/>
        </p:nvPicPr>
        <p:blipFill>
          <a:blip r:embed="rId4"/>
          <a:stretch>
            <a:fillRect/>
          </a:stretch>
        </p:blipFill>
        <p:spPr>
          <a:xfrm>
            <a:off x="1305104" y="160776"/>
            <a:ext cx="311085" cy="311085"/>
          </a:xfrm>
          <a:prstGeom prst="rect">
            <a:avLst/>
          </a:prstGeom>
        </p:spPr>
      </p:pic>
      <p:pic>
        <p:nvPicPr>
          <p:cNvPr id="23" name="Bild 22">
            <a:hlinkClick r:id="" action="ppaction://hlinkshowjump?jump=nextslide"/>
          </p:cNvPr>
          <p:cNvPicPr>
            <a:picLocks noChangeAspect="1"/>
          </p:cNvPicPr>
          <p:nvPr/>
        </p:nvPicPr>
        <p:blipFill>
          <a:blip r:embed="rId5"/>
          <a:stretch>
            <a:fillRect/>
          </a:stretch>
        </p:blipFill>
        <p:spPr>
          <a:xfrm>
            <a:off x="856546" y="160776"/>
            <a:ext cx="311085" cy="311085"/>
          </a:xfrm>
          <a:prstGeom prst="rect">
            <a:avLst/>
          </a:prstGeom>
        </p:spPr>
      </p:pic>
      <p:pic>
        <p:nvPicPr>
          <p:cNvPr id="27" name="Bild 26">
            <a:hlinkClick r:id="" action="ppaction://hlinkshowjump?jump=previousslide"/>
          </p:cNvPr>
          <p:cNvPicPr>
            <a:picLocks noChangeAspect="1"/>
          </p:cNvPicPr>
          <p:nvPr/>
        </p:nvPicPr>
        <p:blipFill>
          <a:blip r:embed="rId5"/>
          <a:stretch>
            <a:fillRect/>
          </a:stretch>
        </p:blipFill>
        <p:spPr>
          <a:xfrm rot="10800000">
            <a:off x="407988" y="160776"/>
            <a:ext cx="311085" cy="311085"/>
          </a:xfrm>
          <a:prstGeom prst="rect">
            <a:avLst/>
          </a:prstGeom>
        </p:spPr>
      </p:pic>
      <p:pic>
        <p:nvPicPr>
          <p:cNvPr id="28" name="Bild 27">
            <a:hlinkClick r:id="rId6" action="ppaction://hlinksldjump"/>
          </p:cNvPr>
          <p:cNvPicPr>
            <a:picLocks noChangeAspect="1"/>
          </p:cNvPicPr>
          <p:nvPr/>
        </p:nvPicPr>
        <p:blipFill>
          <a:blip r:embed="rId7"/>
          <a:stretch>
            <a:fillRect/>
          </a:stretch>
        </p:blipFill>
        <p:spPr>
          <a:xfrm>
            <a:off x="11472928" y="160775"/>
            <a:ext cx="311085" cy="311085"/>
          </a:xfrm>
          <a:prstGeom prst="rect">
            <a:avLst/>
          </a:prstGeom>
        </p:spPr>
      </p:pic>
      <p:sp>
        <p:nvSpPr>
          <p:cNvPr id="29" name="Titel 1">
            <a:hlinkClick r:id="rId8"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0" name="Titel 1">
            <a:hlinkClick r:id="rId9"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1" name="Titel 1">
            <a:hlinkClick r:id="rId10"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4" name="Titel 1">
            <a:hlinkClick r:id="rId11"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6" name="Titel 1">
            <a:hlinkClick r:id="rId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267332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NACHHALTIGKEIT</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ÖKOLOGISCHE VERANTWORTUNG</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16" name="Textfeld 15"/>
          <p:cNvSpPr txBox="1"/>
          <p:nvPr/>
        </p:nvSpPr>
        <p:spPr>
          <a:xfrm>
            <a:off x="407990" y="2511282"/>
            <a:ext cx="7272186" cy="3231654"/>
          </a:xfrm>
          <a:prstGeom prst="rect">
            <a:avLst/>
          </a:prstGeom>
          <a:noFill/>
        </p:spPr>
        <p:txBody>
          <a:bodyPr wrap="square" lIns="0" tIns="0" rIns="0" bIns="0" numCol="1" spcCol="144000" rtlCol="0">
            <a:spAutoFit/>
          </a:bodyPr>
          <a:lstStyle/>
          <a:p>
            <a:pPr>
              <a:lnSpc>
                <a:spcPct val="120000"/>
              </a:lnSpc>
              <a:buClr>
                <a:srgbClr val="1E6CA7"/>
              </a:buClr>
            </a:pPr>
            <a:r>
              <a:rPr lang="de-DE" sz="2500" dirty="0">
                <a:solidFill>
                  <a:srgbClr val="1E6CA7"/>
                </a:solidFill>
                <a:latin typeface="Helvetica" charset="0"/>
                <a:ea typeface="Helvetica" charset="0"/>
                <a:cs typeface="Helvetica" charset="0"/>
              </a:rPr>
              <a:t>„ </a:t>
            </a:r>
            <a:r>
              <a:rPr lang="de-DE" sz="2500" dirty="0">
                <a:latin typeface="Helvetica" charset="0"/>
                <a:ea typeface="Helvetica" charset="0"/>
                <a:cs typeface="Helvetica" charset="0"/>
              </a:rPr>
              <a:t>Der Klimaschutz und eine saubere Umwelt stehen im Mittelpunkt unseres täglichen Handelns. Dies gilt sowohl bei unseren Produkten als auch in unserer eigenen Produktion, bei der wir Strom aus Wasserkraft als auch von unserer Photovoltaikanlage auf der neuen Schweißhalle beziehen und wasserlösliche Lacke verwenden. </a:t>
            </a:r>
            <a:r>
              <a:rPr lang="de-DE" sz="2500" dirty="0">
                <a:solidFill>
                  <a:srgbClr val="1E6CA7"/>
                </a:solidFill>
                <a:latin typeface="Helvetica" charset="0"/>
                <a:ea typeface="Helvetica" charset="0"/>
                <a:cs typeface="Helvetica" charset="0"/>
              </a:rPr>
              <a:t>“</a:t>
            </a:r>
          </a:p>
        </p:txBody>
      </p:sp>
      <p:pic>
        <p:nvPicPr>
          <p:cNvPr id="17" name="Bild 16">
            <a:hlinkClick r:id="rId3" action="ppaction://hlinksldjump"/>
          </p:cNvPr>
          <p:cNvPicPr>
            <a:picLocks noChangeAspect="1"/>
          </p:cNvPicPr>
          <p:nvPr/>
        </p:nvPicPr>
        <p:blipFill>
          <a:blip r:embed="rId4"/>
          <a:stretch>
            <a:fillRect/>
          </a:stretch>
        </p:blipFill>
        <p:spPr>
          <a:xfrm>
            <a:off x="1305104" y="160776"/>
            <a:ext cx="311085" cy="311085"/>
          </a:xfrm>
          <a:prstGeom prst="rect">
            <a:avLst/>
          </a:prstGeom>
        </p:spPr>
      </p:pic>
      <p:pic>
        <p:nvPicPr>
          <p:cNvPr id="23" name="Bild 22">
            <a:hlinkClick r:id="" action="ppaction://hlinkshowjump?jump=nextslide"/>
          </p:cNvPr>
          <p:cNvPicPr>
            <a:picLocks noChangeAspect="1"/>
          </p:cNvPicPr>
          <p:nvPr/>
        </p:nvPicPr>
        <p:blipFill>
          <a:blip r:embed="rId5"/>
          <a:stretch>
            <a:fillRect/>
          </a:stretch>
        </p:blipFill>
        <p:spPr>
          <a:xfrm>
            <a:off x="856546" y="160776"/>
            <a:ext cx="311085" cy="311085"/>
          </a:xfrm>
          <a:prstGeom prst="rect">
            <a:avLst/>
          </a:prstGeom>
        </p:spPr>
      </p:pic>
      <p:pic>
        <p:nvPicPr>
          <p:cNvPr id="27" name="Bild 26">
            <a:hlinkClick r:id="" action="ppaction://hlinkshowjump?jump=previousslide"/>
          </p:cNvPr>
          <p:cNvPicPr>
            <a:picLocks noChangeAspect="1"/>
          </p:cNvPicPr>
          <p:nvPr/>
        </p:nvPicPr>
        <p:blipFill>
          <a:blip r:embed="rId5"/>
          <a:stretch>
            <a:fillRect/>
          </a:stretch>
        </p:blipFill>
        <p:spPr>
          <a:xfrm rot="10800000">
            <a:off x="407988" y="160776"/>
            <a:ext cx="311085" cy="311085"/>
          </a:xfrm>
          <a:prstGeom prst="rect">
            <a:avLst/>
          </a:prstGeom>
        </p:spPr>
      </p:pic>
      <p:pic>
        <p:nvPicPr>
          <p:cNvPr id="28" name="Bild 27">
            <a:hlinkClick r:id="rId6" action="ppaction://hlinksldjump"/>
          </p:cNvPr>
          <p:cNvPicPr>
            <a:picLocks noChangeAspect="1"/>
          </p:cNvPicPr>
          <p:nvPr/>
        </p:nvPicPr>
        <p:blipFill>
          <a:blip r:embed="rId7"/>
          <a:stretch>
            <a:fillRect/>
          </a:stretch>
        </p:blipFill>
        <p:spPr>
          <a:xfrm>
            <a:off x="11472928" y="160775"/>
            <a:ext cx="311085" cy="311085"/>
          </a:xfrm>
          <a:prstGeom prst="rect">
            <a:avLst/>
          </a:prstGeom>
        </p:spPr>
      </p:pic>
      <p:sp>
        <p:nvSpPr>
          <p:cNvPr id="37" name="Titel 1">
            <a:hlinkClick r:id="rId8"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9"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0"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1"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5189969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Bild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00155" y="372680"/>
            <a:ext cx="1583858" cy="539751"/>
          </a:xfrm>
          <a:prstGeom prst="rect">
            <a:avLst/>
          </a:prstGeom>
        </p:spPr>
      </p:pic>
      <p:pic>
        <p:nvPicPr>
          <p:cNvPr id="13" name="Bild 12" descr="Stopa_16A6271_BIG_opt.ti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420938"/>
            <a:ext cx="12192000" cy="4779835"/>
          </a:xfrm>
          <a:prstGeom prst="rect">
            <a:avLst/>
          </a:prstGeom>
          <a:effectLst>
            <a:outerShdw dist="25400" sx="1000" sy="1000" algn="ctr" rotWithShape="0">
              <a:srgbClr val="000000"/>
            </a:outerShdw>
          </a:effectLst>
        </p:spPr>
      </p:pic>
      <p:cxnSp>
        <p:nvCxnSpPr>
          <p:cNvPr id="11" name="Gerade Verbindung 1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5" name="Bild 4"/>
          <p:cNvPicPr>
            <a:picLocks noChangeAspect="1"/>
          </p:cNvPicPr>
          <p:nvPr/>
        </p:nvPicPr>
        <p:blipFill>
          <a:blip r:embed="rId4"/>
          <a:stretch>
            <a:fillRect/>
          </a:stretch>
        </p:blipFill>
        <p:spPr>
          <a:xfrm>
            <a:off x="410949" y="451074"/>
            <a:ext cx="2106290" cy="382962"/>
          </a:xfrm>
          <a:prstGeom prst="rect">
            <a:avLst/>
          </a:prstGeom>
        </p:spPr>
      </p:pic>
      <p:sp>
        <p:nvSpPr>
          <p:cNvPr id="15" name="Textfeld 14"/>
          <p:cNvSpPr txBox="1"/>
          <p:nvPr/>
        </p:nvSpPr>
        <p:spPr>
          <a:xfrm>
            <a:off x="397268" y="1289157"/>
            <a:ext cx="7082376" cy="384721"/>
          </a:xfrm>
          <a:prstGeom prst="rect">
            <a:avLst/>
          </a:prstGeom>
          <a:noFill/>
        </p:spPr>
        <p:txBody>
          <a:bodyPr wrap="square" lIns="0" tIns="0" rIns="0" bIns="0" rtlCol="0">
            <a:spAutoFit/>
          </a:bodyPr>
          <a:lstStyle/>
          <a:p>
            <a:r>
              <a:rPr lang="de-DE" sz="2500" b="1" dirty="0">
                <a:latin typeface="Helvetica" charset="0"/>
                <a:ea typeface="Helvetica" charset="0"/>
                <a:cs typeface="Helvetica" charset="0"/>
              </a:rPr>
              <a:t>DIE FIRMA STOPA</a:t>
            </a:r>
          </a:p>
        </p:txBody>
      </p:sp>
      <p:sp>
        <p:nvSpPr>
          <p:cNvPr id="10" name="Textfeld 9"/>
          <p:cNvSpPr txBox="1"/>
          <p:nvPr/>
        </p:nvSpPr>
        <p:spPr>
          <a:xfrm>
            <a:off x="407987" y="5013176"/>
            <a:ext cx="8895145" cy="1231106"/>
          </a:xfrm>
          <a:prstGeom prst="rect">
            <a:avLst/>
          </a:prstGeom>
          <a:noFill/>
          <a:effectLst>
            <a:outerShdw blurRad="152400" dir="2700000" algn="ctr" rotWithShape="0">
              <a:srgbClr val="000000">
                <a:alpha val="91000"/>
              </a:srgbClr>
            </a:outerShdw>
          </a:effectLst>
        </p:spPr>
        <p:txBody>
          <a:bodyPr wrap="square" lIns="0" tIns="0" rIns="0" bIns="0" rtlCol="0">
            <a:spAutoFit/>
          </a:bodyPr>
          <a:lstStyle/>
          <a:p>
            <a:r>
              <a:rPr lang="de-DE" sz="4000" b="1">
                <a:solidFill>
                  <a:schemeClr val="bg1"/>
                </a:solidFill>
                <a:latin typeface="Helvetica" charset="0"/>
                <a:ea typeface="Helvetica" charset="0"/>
                <a:cs typeface="Helvetica" charset="0"/>
              </a:rPr>
              <a:t>SAGT DANKE FÜR IHRE AUFMERKSAMKEIT!</a:t>
            </a:r>
            <a:endParaRPr lang="de-DE" sz="4000" b="1"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410836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LEITSÄTZE</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pic>
        <p:nvPicPr>
          <p:cNvPr id="17" name="Picture 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22173" y="1893660"/>
            <a:ext cx="6380223" cy="4571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Bild 22">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27" name="Bild 26">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28" name="Bild 27">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sp>
        <p:nvSpPr>
          <p:cNvPr id="29" name="Titel 1">
            <a:hlinkClick r:id="rId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0" name="Titel 1">
            <a:hlinkClick r:id="rId9"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1" name="Titel 1">
            <a:hlinkClick r:id="rId10"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4" name="Titel 1">
            <a:hlinkClick r:id="rId11"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6" name="Titel 1">
            <a:hlinkClick r:id="rId12"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740381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28" name="Textfeld 27">
            <a:hlinkClick r:id="rId4" action="ppaction://hlinksldjump"/>
          </p:cNvPr>
          <p:cNvSpPr txBox="1"/>
          <p:nvPr/>
        </p:nvSpPr>
        <p:spPr>
          <a:xfrm>
            <a:off x="618657" y="2161489"/>
            <a:ext cx="3097418" cy="402814"/>
          </a:xfrm>
          <a:prstGeom prst="rect">
            <a:avLst/>
          </a:prstGeom>
          <a:noFill/>
        </p:spPr>
        <p:txBody>
          <a:bodyPr wrap="square" lIns="0" tIns="0" rIns="0" bIns="0" rtlCol="0" anchor="ctr" anchorCtr="0">
            <a:noAutofit/>
          </a:bodyPr>
          <a:lstStyle/>
          <a:p>
            <a:r>
              <a:rPr lang="de-DE" sz="1500" b="1" dirty="0">
                <a:solidFill>
                  <a:srgbClr val="1E6CA7"/>
                </a:solidFill>
                <a:latin typeface="Helvetica" charset="0"/>
                <a:ea typeface="Helvetica" charset="0"/>
                <a:cs typeface="Helvetica" charset="0"/>
              </a:rPr>
              <a:t>LAGERSYSTEME</a:t>
            </a:r>
          </a:p>
        </p:txBody>
      </p:sp>
      <p:sp>
        <p:nvSpPr>
          <p:cNvPr id="45" name="Textfeld 44">
            <a:hlinkClick r:id="rId5" action="ppaction://hlinksldjump"/>
          </p:cNvPr>
          <p:cNvSpPr txBox="1"/>
          <p:nvPr/>
        </p:nvSpPr>
        <p:spPr>
          <a:xfrm>
            <a:off x="618657" y="3009212"/>
            <a:ext cx="3097418" cy="417733"/>
          </a:xfrm>
          <a:prstGeom prst="rect">
            <a:avLst/>
          </a:prstGeom>
          <a:noFill/>
        </p:spPr>
        <p:txBody>
          <a:bodyPr wrap="square" lIns="0" tIns="0" rIns="0" bIns="0" rtlCol="0" anchor="ctr" anchorCtr="0">
            <a:noAutofit/>
          </a:bodyPr>
          <a:lstStyle/>
          <a:p>
            <a:r>
              <a:rPr lang="de-DE" sz="1500" b="1" dirty="0">
                <a:solidFill>
                  <a:srgbClr val="1E6CA7"/>
                </a:solidFill>
                <a:latin typeface="Helvetica" charset="0"/>
                <a:ea typeface="Helvetica" charset="0"/>
                <a:cs typeface="Helvetica" charset="0"/>
              </a:rPr>
              <a:t>MASCHINEN- UND STAHLBAU</a:t>
            </a:r>
          </a:p>
        </p:txBody>
      </p:sp>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a:solidFill>
                  <a:srgbClr val="1E6CA7"/>
                </a:solidFill>
                <a:latin typeface="Helvetica Light" charset="0"/>
                <a:ea typeface="Helvetica Light" charset="0"/>
                <a:cs typeface="Helvetica Light" charset="0"/>
              </a:rPr>
              <a:t>2. </a:t>
            </a:r>
            <a:r>
              <a:rPr lang="de-DE" sz="1500" dirty="0">
                <a:solidFill>
                  <a:srgbClr val="1E6CA7"/>
                </a:solidFill>
                <a:latin typeface="Helvetica Light" charset="0"/>
                <a:ea typeface="Helvetica Light" charset="0"/>
                <a:cs typeface="Helvetica Light" charset="0"/>
              </a:rPr>
              <a:t>KAPITEL</a:t>
            </a:r>
          </a:p>
        </p:txBody>
      </p:sp>
      <p:cxnSp>
        <p:nvCxnSpPr>
          <p:cNvPr id="27" name="Gerade Verbindung 26"/>
          <p:cNvCxnSpPr/>
          <p:nvPr/>
        </p:nvCxnSpPr>
        <p:spPr>
          <a:xfrm>
            <a:off x="400479" y="2564904"/>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397268" y="2996952"/>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00479" y="3429000"/>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41" name="Textfeld 40"/>
          <p:cNvSpPr txBox="1"/>
          <p:nvPr/>
        </p:nvSpPr>
        <p:spPr>
          <a:xfrm>
            <a:off x="397268" y="1201143"/>
            <a:ext cx="7082376" cy="563652"/>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GESCHÄFTSBEREICHE</a:t>
            </a:r>
          </a:p>
        </p:txBody>
      </p:sp>
      <p:cxnSp>
        <p:nvCxnSpPr>
          <p:cNvPr id="44" name="Gerade Verbindung 43"/>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Bild 3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48" name="Textfeld 47">
            <a:hlinkClick r:id="rId7" action="ppaction://hlinksldjump"/>
          </p:cNvPr>
          <p:cNvSpPr txBox="1"/>
          <p:nvPr/>
        </p:nvSpPr>
        <p:spPr>
          <a:xfrm>
            <a:off x="618657" y="2567970"/>
            <a:ext cx="3097418" cy="432047"/>
          </a:xfrm>
          <a:prstGeom prst="rect">
            <a:avLst/>
          </a:prstGeom>
          <a:noFill/>
        </p:spPr>
        <p:txBody>
          <a:bodyPr wrap="square" lIns="0" tIns="0" rIns="0" bIns="0" rtlCol="0" anchor="ctr" anchorCtr="0">
            <a:noAutofit/>
          </a:bodyPr>
          <a:lstStyle/>
          <a:p>
            <a:r>
              <a:rPr lang="de-DE" sz="1500" b="1" dirty="0">
                <a:solidFill>
                  <a:srgbClr val="1E6CA7"/>
                </a:solidFill>
                <a:latin typeface="Helvetica" charset="0"/>
                <a:ea typeface="Helvetica" charset="0"/>
                <a:cs typeface="Helvetica" charset="0"/>
              </a:rPr>
              <a:t>PARKHAUSSYSTEME</a:t>
            </a:r>
          </a:p>
        </p:txBody>
      </p:sp>
      <p:sp>
        <p:nvSpPr>
          <p:cNvPr id="36" name="Textfeld 35">
            <a:hlinkClick r:id="rId8" action="ppaction://hlinksldjump"/>
          </p:cNvPr>
          <p:cNvSpPr txBox="1"/>
          <p:nvPr/>
        </p:nvSpPr>
        <p:spPr>
          <a:xfrm>
            <a:off x="618657" y="3436140"/>
            <a:ext cx="3097418" cy="417733"/>
          </a:xfrm>
          <a:prstGeom prst="rect">
            <a:avLst/>
          </a:prstGeom>
          <a:noFill/>
        </p:spPr>
        <p:txBody>
          <a:bodyPr wrap="square" lIns="0" tIns="0" rIns="0" bIns="0" rtlCol="0" anchor="ctr" anchorCtr="0">
            <a:noAutofit/>
          </a:bodyPr>
          <a:lstStyle/>
          <a:p>
            <a:r>
              <a:rPr lang="de-DE" sz="1500" b="1" dirty="0">
                <a:solidFill>
                  <a:srgbClr val="1E6CA7"/>
                </a:solidFill>
                <a:latin typeface="Helvetica" charset="0"/>
                <a:ea typeface="Helvetica" charset="0"/>
                <a:cs typeface="Helvetica" charset="0"/>
              </a:rPr>
              <a:t>RETROFIT</a:t>
            </a:r>
          </a:p>
        </p:txBody>
      </p:sp>
      <p:cxnSp>
        <p:nvCxnSpPr>
          <p:cNvPr id="37" name="Gerade Verbindung 36"/>
          <p:cNvCxnSpPr/>
          <p:nvPr/>
        </p:nvCxnSpPr>
        <p:spPr>
          <a:xfrm>
            <a:off x="400479" y="3855928"/>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sp>
        <p:nvSpPr>
          <p:cNvPr id="46" name="Textfeld 45">
            <a:hlinkClick r:id="rId9" action="ppaction://hlinksldjump"/>
          </p:cNvPr>
          <p:cNvSpPr txBox="1"/>
          <p:nvPr/>
        </p:nvSpPr>
        <p:spPr>
          <a:xfrm>
            <a:off x="618657" y="3863067"/>
            <a:ext cx="3097418" cy="417733"/>
          </a:xfrm>
          <a:prstGeom prst="rect">
            <a:avLst/>
          </a:prstGeom>
          <a:noFill/>
        </p:spPr>
        <p:txBody>
          <a:bodyPr wrap="square" lIns="0" tIns="0" rIns="0" bIns="0" rtlCol="0" anchor="ctr" anchorCtr="0">
            <a:noAutofit/>
          </a:bodyPr>
          <a:lstStyle/>
          <a:p>
            <a:r>
              <a:rPr lang="de-DE" sz="1500" b="1">
                <a:solidFill>
                  <a:srgbClr val="1E6CA7"/>
                </a:solidFill>
                <a:latin typeface="Helvetica" charset="0"/>
                <a:ea typeface="Helvetica" charset="0"/>
                <a:cs typeface="Helvetica" charset="0"/>
              </a:rPr>
              <a:t>SERVICE</a:t>
            </a:r>
            <a:endParaRPr lang="de-DE" sz="1500" b="1" dirty="0">
              <a:solidFill>
                <a:srgbClr val="1E6CA7"/>
              </a:solidFill>
              <a:latin typeface="Helvetica" charset="0"/>
              <a:ea typeface="Helvetica" charset="0"/>
              <a:cs typeface="Helvetica" charset="0"/>
            </a:endParaRPr>
          </a:p>
        </p:txBody>
      </p:sp>
      <p:cxnSp>
        <p:nvCxnSpPr>
          <p:cNvPr id="47" name="Gerade Verbindung 46"/>
          <p:cNvCxnSpPr/>
          <p:nvPr/>
        </p:nvCxnSpPr>
        <p:spPr>
          <a:xfrm>
            <a:off x="400479" y="4282855"/>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35" name="Bild 3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63952" y="2333437"/>
            <a:ext cx="6528048" cy="4524563"/>
          </a:xfrm>
          <a:prstGeom prst="rect">
            <a:avLst/>
          </a:prstGeom>
        </p:spPr>
      </p:pic>
      <p:pic>
        <p:nvPicPr>
          <p:cNvPr id="42" name="Bild 41">
            <a:hlinkClick r:id="rId2" action="ppaction://hlinksldjump"/>
          </p:cNvPr>
          <p:cNvPicPr>
            <a:picLocks noChangeAspect="1"/>
          </p:cNvPicPr>
          <p:nvPr/>
        </p:nvPicPr>
        <p:blipFill>
          <a:blip r:embed="rId11"/>
          <a:stretch>
            <a:fillRect/>
          </a:stretch>
        </p:blipFill>
        <p:spPr>
          <a:xfrm>
            <a:off x="1305104" y="160776"/>
            <a:ext cx="311085" cy="311085"/>
          </a:xfrm>
          <a:prstGeom prst="rect">
            <a:avLst/>
          </a:prstGeom>
        </p:spPr>
      </p:pic>
      <p:pic>
        <p:nvPicPr>
          <p:cNvPr id="51" name="Bild 50">
            <a:hlinkClick r:id="" action="ppaction://hlinkshowjump?jump=nextslide"/>
          </p:cNvPr>
          <p:cNvPicPr>
            <a:picLocks noChangeAspect="1"/>
          </p:cNvPicPr>
          <p:nvPr/>
        </p:nvPicPr>
        <p:blipFill>
          <a:blip r:embed="rId12"/>
          <a:stretch>
            <a:fillRect/>
          </a:stretch>
        </p:blipFill>
        <p:spPr>
          <a:xfrm>
            <a:off x="856546" y="160776"/>
            <a:ext cx="311085" cy="311085"/>
          </a:xfrm>
          <a:prstGeom prst="rect">
            <a:avLst/>
          </a:prstGeom>
        </p:spPr>
      </p:pic>
      <p:pic>
        <p:nvPicPr>
          <p:cNvPr id="52" name="Bild 51">
            <a:hlinkClick r:id="" action="ppaction://hlinkshowjump?jump=previousslide"/>
          </p:cNvPr>
          <p:cNvPicPr>
            <a:picLocks noChangeAspect="1"/>
          </p:cNvPicPr>
          <p:nvPr/>
        </p:nvPicPr>
        <p:blipFill>
          <a:blip r:embed="rId12"/>
          <a:stretch>
            <a:fillRect/>
          </a:stretch>
        </p:blipFill>
        <p:spPr>
          <a:xfrm rot="10800000">
            <a:off x="407988" y="160776"/>
            <a:ext cx="311085" cy="311085"/>
          </a:xfrm>
          <a:prstGeom prst="rect">
            <a:avLst/>
          </a:prstGeom>
        </p:spPr>
      </p:pic>
      <p:sp>
        <p:nvSpPr>
          <p:cNvPr id="53" name="Titel 1">
            <a:hlinkClick r:id="rId13"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54" name="Titel 1">
            <a:hlinkClick r:id="rId14"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55" name="Titel 1">
            <a:hlinkClick r:id="rId15"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56" name="Titel 1">
            <a:hlinkClick r:id="rId16"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57" name="Titel 1">
            <a:hlinkClick r:id="rId17"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999890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26463" y="3738213"/>
            <a:ext cx="1974473" cy="1110641"/>
          </a:xfrm>
          <a:prstGeom prst="rect">
            <a:avLst/>
          </a:prstGeom>
        </p:spPr>
      </p:pic>
      <p:pic>
        <p:nvPicPr>
          <p:cNvPr id="4" name="Bild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6500" y="3451283"/>
            <a:ext cx="2051120" cy="1489885"/>
          </a:xfrm>
          <a:prstGeom prst="rect">
            <a:avLst/>
          </a:prstGeom>
        </p:spPr>
      </p:pic>
      <p:pic>
        <p:nvPicPr>
          <p:cNvPr id="34" name="Bild 3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511" y="3145156"/>
            <a:ext cx="2311482" cy="1796012"/>
          </a:xfrm>
          <a:prstGeom prst="rect">
            <a:avLst/>
          </a:prstGeom>
        </p:spPr>
      </p:pic>
      <p:pic>
        <p:nvPicPr>
          <p:cNvPr id="25" name="Bild 24"/>
          <p:cNvPicPr>
            <a:picLocks noChangeAspect="1"/>
          </p:cNvPicPr>
          <p:nvPr/>
        </p:nvPicPr>
        <p:blipFill rotWithShape="1">
          <a:blip r:embed="rId5" cstate="screen">
            <a:extLst>
              <a:ext uri="{28A0092B-C50C-407E-A947-70E740481C1C}">
                <a14:useLocalDpi xmlns:a14="http://schemas.microsoft.com/office/drawing/2010/main"/>
              </a:ext>
            </a:extLst>
          </a:blip>
          <a:srcRect t="-6589"/>
          <a:stretch/>
        </p:blipFill>
        <p:spPr>
          <a:xfrm>
            <a:off x="7251322" y="3530548"/>
            <a:ext cx="2157429" cy="1318306"/>
          </a:xfrm>
          <a:prstGeom prst="rect">
            <a:avLst/>
          </a:prstGeom>
          <a:ln w="3175">
            <a:noFill/>
          </a:ln>
        </p:spPr>
      </p:pic>
      <p:sp>
        <p:nvSpPr>
          <p:cNvPr id="12" name="Textfeld 11"/>
          <p:cNvSpPr txBox="1"/>
          <p:nvPr/>
        </p:nvSpPr>
        <p:spPr>
          <a:xfrm>
            <a:off x="397268" y="1198918"/>
            <a:ext cx="7082376" cy="564835"/>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LAGERSYSTEME</a:t>
            </a:r>
          </a:p>
        </p:txBody>
      </p:sp>
      <p:sp>
        <p:nvSpPr>
          <p:cNvPr id="6" name="Textfeld 5"/>
          <p:cNvSpPr txBox="1"/>
          <p:nvPr/>
        </p:nvSpPr>
        <p:spPr>
          <a:xfrm>
            <a:off x="407988" y="836712"/>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GESCHÄFTSBEREICHE</a:t>
            </a:r>
          </a:p>
        </p:txBody>
      </p:sp>
      <p:pic>
        <p:nvPicPr>
          <p:cNvPr id="8" name="Bild 7">
            <a:hlinkClick r:id="rId6" action="ppaction://hlinksldjump"/>
          </p:cNvPr>
          <p:cNvPicPr>
            <a:picLocks noChangeAspect="1"/>
          </p:cNvPicPr>
          <p:nvPr/>
        </p:nvPicPr>
        <p:blipFill>
          <a:blip r:embed="rId7"/>
          <a:stretch>
            <a:fillRect/>
          </a:stretch>
        </p:blipFill>
        <p:spPr>
          <a:xfrm>
            <a:off x="11472928" y="160775"/>
            <a:ext cx="311085" cy="311085"/>
          </a:xfrm>
          <a:prstGeom prst="rect">
            <a:avLst/>
          </a:prstGeom>
        </p:spPr>
      </p:pic>
      <p:cxnSp>
        <p:nvCxnSpPr>
          <p:cNvPr id="24" name="Gerade Verbindung 23"/>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54" name="Rechteck 53">
            <a:hlinkClick r:id="rId8" action="ppaction://hlinksldjump"/>
          </p:cNvPr>
          <p:cNvSpPr/>
          <p:nvPr/>
        </p:nvSpPr>
        <p:spPr>
          <a:xfrm>
            <a:off x="7324680" y="2881813"/>
            <a:ext cx="2155870"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hlinkClick r:id="rId9" action="ppaction://hlinksldjump"/>
          </p:cNvPr>
          <p:cNvSpPr/>
          <p:nvPr/>
        </p:nvSpPr>
        <p:spPr>
          <a:xfrm>
            <a:off x="5019691" y="2881813"/>
            <a:ext cx="2155809"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56" name="Rechteck 55">
            <a:hlinkClick r:id="rId10" action="ppaction://hlinksldjump"/>
          </p:cNvPr>
          <p:cNvSpPr/>
          <p:nvPr/>
        </p:nvSpPr>
        <p:spPr>
          <a:xfrm>
            <a:off x="2714641" y="2881813"/>
            <a:ext cx="2157397"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hlinkClick r:id="rId11" action="ppaction://hlinksldjump"/>
          </p:cNvPr>
          <p:cNvSpPr/>
          <p:nvPr/>
        </p:nvSpPr>
        <p:spPr>
          <a:xfrm>
            <a:off x="401454" y="2881813"/>
            <a:ext cx="2165534"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397268" y="2204864"/>
            <a:ext cx="2169720"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Rechteck 58"/>
          <p:cNvSpPr/>
          <p:nvPr/>
        </p:nvSpPr>
        <p:spPr>
          <a:xfrm>
            <a:off x="2711450" y="2204864"/>
            <a:ext cx="2160588"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Rechteck 59"/>
          <p:cNvSpPr/>
          <p:nvPr/>
        </p:nvSpPr>
        <p:spPr>
          <a:xfrm>
            <a:off x="5016500" y="2204864"/>
            <a:ext cx="2159000"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Rechteck 60"/>
          <p:cNvSpPr/>
          <p:nvPr/>
        </p:nvSpPr>
        <p:spPr>
          <a:xfrm>
            <a:off x="7322050" y="2204864"/>
            <a:ext cx="2158500"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Textfeld 61"/>
          <p:cNvSpPr txBox="1"/>
          <p:nvPr/>
        </p:nvSpPr>
        <p:spPr>
          <a:xfrm>
            <a:off x="539236" y="2339077"/>
            <a:ext cx="2364489" cy="461665"/>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1. TURMLAGER </a:t>
            </a:r>
          </a:p>
          <a:p>
            <a:r>
              <a:rPr lang="de-DE" sz="1500" b="1" dirty="0">
                <a:solidFill>
                  <a:schemeClr val="bg1"/>
                </a:solidFill>
                <a:latin typeface="Helvetica" charset="0"/>
                <a:ea typeface="Helvetica" charset="0"/>
                <a:cs typeface="Helvetica" charset="0"/>
              </a:rPr>
              <a:t>    FÜR BLECHE </a:t>
            </a:r>
          </a:p>
        </p:txBody>
      </p:sp>
      <p:sp>
        <p:nvSpPr>
          <p:cNvPr id="63" name="Textfeld 62"/>
          <p:cNvSpPr txBox="1"/>
          <p:nvPr/>
        </p:nvSpPr>
        <p:spPr>
          <a:xfrm>
            <a:off x="5155599" y="2339077"/>
            <a:ext cx="2156148"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3. LANGGUTLAGER</a:t>
            </a:r>
          </a:p>
        </p:txBody>
      </p:sp>
      <p:sp>
        <p:nvSpPr>
          <p:cNvPr id="64" name="Textfeld 63"/>
          <p:cNvSpPr txBox="1"/>
          <p:nvPr/>
        </p:nvSpPr>
        <p:spPr>
          <a:xfrm>
            <a:off x="2853464" y="2339077"/>
            <a:ext cx="1862754" cy="461665"/>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2. GROSSLAGER </a:t>
            </a:r>
          </a:p>
          <a:p>
            <a:r>
              <a:rPr lang="de-DE" sz="1500" b="1" dirty="0">
                <a:solidFill>
                  <a:schemeClr val="bg1"/>
                </a:solidFill>
                <a:latin typeface="Helvetica" charset="0"/>
                <a:ea typeface="Helvetica" charset="0"/>
                <a:cs typeface="Helvetica" charset="0"/>
              </a:rPr>
              <a:t>    FÜR BLECHE</a:t>
            </a:r>
          </a:p>
        </p:txBody>
      </p:sp>
      <p:sp>
        <p:nvSpPr>
          <p:cNvPr id="65" name="Textfeld 64"/>
          <p:cNvSpPr txBox="1"/>
          <p:nvPr/>
        </p:nvSpPr>
        <p:spPr>
          <a:xfrm>
            <a:off x="7481337" y="2339077"/>
            <a:ext cx="1927824"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4. EQUIPMENT</a:t>
            </a:r>
          </a:p>
        </p:txBody>
      </p:sp>
      <p:cxnSp>
        <p:nvCxnSpPr>
          <p:cNvPr id="37" name="Gerade Verbindung 36"/>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Bild 3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48" name="Titel 1">
            <a:hlinkClick r:id="rId13"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9" name="Titel 1">
            <a:hlinkClick r:id="rId14"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0" name="Titel 1">
            <a:hlinkClick r:id="rId15"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2" name="Rechteck 51"/>
          <p:cNvSpPr/>
          <p:nvPr/>
        </p:nvSpPr>
        <p:spPr>
          <a:xfrm>
            <a:off x="9628143" y="2881813"/>
            <a:ext cx="2155870"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9625513" y="2204864"/>
            <a:ext cx="2158500"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p:cNvSpPr txBox="1"/>
          <p:nvPr/>
        </p:nvSpPr>
        <p:spPr>
          <a:xfrm>
            <a:off x="9784800" y="2339077"/>
            <a:ext cx="1927824"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5. REFERENZEN</a:t>
            </a:r>
          </a:p>
        </p:txBody>
      </p:sp>
      <p:pic>
        <p:nvPicPr>
          <p:cNvPr id="38" name="Bild 37">
            <a:hlinkClick r:id="rId16" action="ppaction://hlinksldjump"/>
          </p:cNvPr>
          <p:cNvPicPr>
            <a:picLocks noChangeAspect="1"/>
          </p:cNvPicPr>
          <p:nvPr/>
        </p:nvPicPr>
        <p:blipFill rotWithShape="1">
          <a:blip r:embed="rId17" cstate="screen">
            <a:extLst>
              <a:ext uri="{28A0092B-C50C-407E-A947-70E740481C1C}">
                <a14:useLocalDpi xmlns:a14="http://schemas.microsoft.com/office/drawing/2010/main"/>
              </a:ext>
            </a:extLst>
          </a:blip>
          <a:srcRect b="-2"/>
          <a:stretch/>
        </p:blipFill>
        <p:spPr>
          <a:xfrm>
            <a:off x="9625513" y="2909232"/>
            <a:ext cx="2148674" cy="2223509"/>
          </a:xfrm>
          <a:prstGeom prst="rect">
            <a:avLst/>
          </a:prstGeom>
        </p:spPr>
      </p:pic>
      <p:pic>
        <p:nvPicPr>
          <p:cNvPr id="40" name="Bild 39">
            <a:hlinkClick r:id="rId18" action="ppaction://hlinksldjump"/>
          </p:cNvPr>
          <p:cNvPicPr>
            <a:picLocks noChangeAspect="1"/>
          </p:cNvPicPr>
          <p:nvPr/>
        </p:nvPicPr>
        <p:blipFill>
          <a:blip r:embed="rId19"/>
          <a:stretch>
            <a:fillRect/>
          </a:stretch>
        </p:blipFill>
        <p:spPr>
          <a:xfrm>
            <a:off x="1305104" y="160776"/>
            <a:ext cx="311085" cy="311085"/>
          </a:xfrm>
          <a:prstGeom prst="rect">
            <a:avLst/>
          </a:prstGeom>
        </p:spPr>
      </p:pic>
      <p:pic>
        <p:nvPicPr>
          <p:cNvPr id="41" name="Bild 40">
            <a:hlinkClick r:id="" action="ppaction://hlinkshowjump?jump=nextslide"/>
          </p:cNvPr>
          <p:cNvPicPr>
            <a:picLocks noChangeAspect="1"/>
          </p:cNvPicPr>
          <p:nvPr/>
        </p:nvPicPr>
        <p:blipFill>
          <a:blip r:embed="rId20"/>
          <a:stretch>
            <a:fillRect/>
          </a:stretch>
        </p:blipFill>
        <p:spPr>
          <a:xfrm>
            <a:off x="856546" y="160776"/>
            <a:ext cx="311085" cy="311085"/>
          </a:xfrm>
          <a:prstGeom prst="rect">
            <a:avLst/>
          </a:prstGeom>
        </p:spPr>
      </p:pic>
      <p:pic>
        <p:nvPicPr>
          <p:cNvPr id="42" name="Bild 41">
            <a:hlinkClick r:id="" action="ppaction://hlinkshowjump?jump=previousslide"/>
          </p:cNvPr>
          <p:cNvPicPr>
            <a:picLocks noChangeAspect="1"/>
          </p:cNvPicPr>
          <p:nvPr/>
        </p:nvPicPr>
        <p:blipFill>
          <a:blip r:embed="rId20"/>
          <a:stretch>
            <a:fillRect/>
          </a:stretch>
        </p:blipFill>
        <p:spPr>
          <a:xfrm rot="10800000">
            <a:off x="407988" y="160776"/>
            <a:ext cx="311085" cy="311085"/>
          </a:xfrm>
          <a:prstGeom prst="rect">
            <a:avLst/>
          </a:prstGeom>
        </p:spPr>
      </p:pic>
      <p:sp>
        <p:nvSpPr>
          <p:cNvPr id="47" name="Titel 1">
            <a:hlinkClick r:id="rId2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Das Unternehmen</a:t>
            </a:r>
          </a:p>
        </p:txBody>
      </p:sp>
      <p:sp>
        <p:nvSpPr>
          <p:cNvPr id="51" name="Titel 1">
            <a:hlinkClick r:id="rId6"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68" name="Titel 1">
            <a:hlinkClick r:id="rId2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Branchen</a:t>
            </a:r>
          </a:p>
        </p:txBody>
      </p:sp>
      <p:sp>
        <p:nvSpPr>
          <p:cNvPr id="69" name="Titel 1">
            <a:hlinkClick r:id="rId2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70" name="Titel 1">
            <a:hlinkClick r:id="rId2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Nachhaltigkeit</a:t>
            </a:r>
          </a:p>
        </p:txBody>
      </p:sp>
      <p:sp>
        <p:nvSpPr>
          <p:cNvPr id="71" name="Titel 1">
            <a:hlinkClick r:id="rId25"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72" name="Titel 1">
            <a:hlinkClick r:id="rId26"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74998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21620" y="1201142"/>
            <a:ext cx="7082376" cy="564252"/>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TURMLAGER FÜR BLECHE</a:t>
            </a:r>
          </a:p>
        </p:txBody>
      </p:sp>
      <p:sp>
        <p:nvSpPr>
          <p:cNvPr id="6" name="Textfeld 5"/>
          <p:cNvSpPr txBox="1"/>
          <p:nvPr/>
        </p:nvSpPr>
        <p:spPr>
          <a:xfrm>
            <a:off x="407988" y="83596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a:t>
            </a:r>
          </a:p>
        </p:txBody>
      </p:sp>
      <p:pic>
        <p:nvPicPr>
          <p:cNvPr id="8" name="Bild 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pic>
        <p:nvPicPr>
          <p:cNvPr id="4" name="Bild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44272" y="2339164"/>
            <a:ext cx="2989022" cy="2947298"/>
          </a:xfrm>
          <a:prstGeom prst="rect">
            <a:avLst/>
          </a:prstGeom>
        </p:spPr>
      </p:pic>
      <p:pic>
        <p:nvPicPr>
          <p:cNvPr id="20" name="Bild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90809" y="2619033"/>
            <a:ext cx="3904969" cy="2592429"/>
          </a:xfrm>
          <a:prstGeom prst="rect">
            <a:avLst/>
          </a:prstGeom>
        </p:spPr>
      </p:pic>
      <p:pic>
        <p:nvPicPr>
          <p:cNvPr id="5" name="Bild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7013" y="2423112"/>
            <a:ext cx="3700573" cy="2875331"/>
          </a:xfrm>
          <a:prstGeom prst="rect">
            <a:avLst/>
          </a:prstGeom>
        </p:spPr>
      </p:pic>
      <p:sp>
        <p:nvSpPr>
          <p:cNvPr id="24" name="Textfeld 23">
            <a:hlinkClick r:id="rId7" action="ppaction://hlinksldjump"/>
          </p:cNvPr>
          <p:cNvSpPr txBox="1"/>
          <p:nvPr/>
        </p:nvSpPr>
        <p:spPr>
          <a:xfrm>
            <a:off x="614343" y="5589837"/>
            <a:ext cx="2413767" cy="230235"/>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STOPA TOWER ECO</a:t>
            </a:r>
          </a:p>
        </p:txBody>
      </p:sp>
      <p:sp>
        <p:nvSpPr>
          <p:cNvPr id="29" name="Textfeld 28">
            <a:hlinkClick r:id="rId8" action="ppaction://hlinksldjump"/>
          </p:cNvPr>
          <p:cNvSpPr txBox="1"/>
          <p:nvPr/>
        </p:nvSpPr>
        <p:spPr>
          <a:xfrm>
            <a:off x="4802577" y="5599873"/>
            <a:ext cx="2591472"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STOPA TOWER FLEX</a:t>
            </a:r>
          </a:p>
        </p:txBody>
      </p:sp>
      <p:sp>
        <p:nvSpPr>
          <p:cNvPr id="35" name="Textfeld 34">
            <a:hlinkClick r:id="rId9" action="ppaction://hlinksldjump"/>
          </p:cNvPr>
          <p:cNvSpPr txBox="1"/>
          <p:nvPr/>
        </p:nvSpPr>
        <p:spPr>
          <a:xfrm>
            <a:off x="8904312" y="5589240"/>
            <a:ext cx="2591472"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STOPA TOWER MONO</a:t>
            </a:r>
          </a:p>
        </p:txBody>
      </p:sp>
      <p:cxnSp>
        <p:nvCxnSpPr>
          <p:cNvPr id="26" name="Gerade Verbindung 25"/>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614343" y="5517232"/>
            <a:ext cx="2880000"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802577" y="5517232"/>
            <a:ext cx="2880000"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8904312" y="5517232"/>
            <a:ext cx="2880000"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7" name="Bild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pic>
        <p:nvPicPr>
          <p:cNvPr id="36" name="Bild 35">
            <a:hlinkClick r:id="rId11" action="ppaction://hlinksldjump"/>
          </p:cNvPr>
          <p:cNvPicPr>
            <a:picLocks noChangeAspect="1"/>
          </p:cNvPicPr>
          <p:nvPr/>
        </p:nvPicPr>
        <p:blipFill>
          <a:blip r:embed="rId12"/>
          <a:stretch>
            <a:fillRect/>
          </a:stretch>
        </p:blipFill>
        <p:spPr>
          <a:xfrm>
            <a:off x="1305104" y="160776"/>
            <a:ext cx="311085" cy="311085"/>
          </a:xfrm>
          <a:prstGeom prst="rect">
            <a:avLst/>
          </a:prstGeom>
        </p:spPr>
      </p:pic>
      <p:pic>
        <p:nvPicPr>
          <p:cNvPr id="42" name="Bild 41">
            <a:hlinkClick r:id="" action="ppaction://hlinkshowjump?jump=nextslide"/>
          </p:cNvPr>
          <p:cNvPicPr>
            <a:picLocks noChangeAspect="1"/>
          </p:cNvPicPr>
          <p:nvPr/>
        </p:nvPicPr>
        <p:blipFill>
          <a:blip r:embed="rId13"/>
          <a:stretch>
            <a:fillRect/>
          </a:stretch>
        </p:blipFill>
        <p:spPr>
          <a:xfrm>
            <a:off x="856546" y="160776"/>
            <a:ext cx="311085" cy="311085"/>
          </a:xfrm>
          <a:prstGeom prst="rect">
            <a:avLst/>
          </a:prstGeom>
        </p:spPr>
      </p:pic>
      <p:pic>
        <p:nvPicPr>
          <p:cNvPr id="43" name="Bild 42">
            <a:hlinkClick r:id="" action="ppaction://hlinkshowjump?jump=previousslide"/>
          </p:cNvPr>
          <p:cNvPicPr>
            <a:picLocks noChangeAspect="1"/>
          </p:cNvPicPr>
          <p:nvPr/>
        </p:nvPicPr>
        <p:blipFill>
          <a:blip r:embed="rId13"/>
          <a:stretch>
            <a:fillRect/>
          </a:stretch>
        </p:blipFill>
        <p:spPr>
          <a:xfrm rot="10800000">
            <a:off x="407988" y="160776"/>
            <a:ext cx="311085" cy="311085"/>
          </a:xfrm>
          <a:prstGeom prst="rect">
            <a:avLst/>
          </a:prstGeom>
        </p:spPr>
      </p:pic>
      <p:sp>
        <p:nvSpPr>
          <p:cNvPr id="44" name="Titel 1">
            <a:hlinkClick r:id="rId14"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5" name="Titel 1">
            <a:hlinkClick r:id="rId15"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7" name="Titel 1">
            <a:hlinkClick r:id="rId16"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8" name="Titel 1">
            <a:hlinkClick r:id="rId17"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9" name="Titel 1">
            <a:hlinkClick r:id="rId18"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50" name="Titel 1">
            <a:hlinkClick r:id="rId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1" name="Titel 1">
            <a:hlinkClick r:id="rId19"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2" name="Titel 1">
            <a:hlinkClick r:id="rId20"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3" name="Titel 1">
            <a:hlinkClick r:id="rId21"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4" name="Titel 1">
            <a:hlinkClick r:id="rId22"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915227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 3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4482957" y="1592263"/>
            <a:ext cx="6338932" cy="4925324"/>
          </a:xfrm>
          <a:prstGeom prst="rect">
            <a:avLst/>
          </a:prstGeom>
        </p:spPr>
      </p:pic>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TURMLAGER FÜR BLECHE</a:t>
            </a:r>
          </a:p>
        </p:txBody>
      </p:sp>
      <p:sp>
        <p:nvSpPr>
          <p:cNvPr id="12" name="Textfeld 11"/>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TOWER ECO</a:t>
            </a:r>
          </a:p>
        </p:txBody>
      </p:sp>
      <p:sp>
        <p:nvSpPr>
          <p:cNvPr id="14" name="Textfeld 13"/>
          <p:cNvSpPr txBox="1"/>
          <p:nvPr/>
        </p:nvSpPr>
        <p:spPr>
          <a:xfrm>
            <a:off x="407987" y="2428674"/>
            <a:ext cx="3959821" cy="1074590"/>
          </a:xfrm>
          <a:prstGeom prst="rect">
            <a:avLst/>
          </a:prstGeom>
          <a:noFill/>
        </p:spPr>
        <p:txBody>
          <a:bodyPr wrap="square" lIns="0" tIns="0" rIns="0" bIns="0" rtlCol="0">
            <a:spAutoFit/>
          </a:bodyPr>
          <a:lstStyle/>
          <a:p>
            <a:pPr>
              <a:lnSpc>
                <a:spcPct val="120000"/>
              </a:lnSpc>
            </a:pPr>
            <a:r>
              <a:rPr lang="de-DE" sz="2000" b="1" dirty="0">
                <a:solidFill>
                  <a:srgbClr val="1E6CA7"/>
                </a:solidFill>
                <a:latin typeface="Helvetica" charset="0"/>
                <a:ea typeface="Helvetica" charset="0"/>
                <a:cs typeface="Helvetica" charset="0"/>
              </a:rPr>
              <a:t>Ein preiswerter Einstieg in die automatisierte Bevorratung von Flachgutmaterialien.</a:t>
            </a:r>
          </a:p>
        </p:txBody>
      </p:sp>
      <p:cxnSp>
        <p:nvCxnSpPr>
          <p:cNvPr id="20" name="Gerade Verbindung 19"/>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23" name="Bild 22">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4" name="Bild 23">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5" name="Bild 24">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29" name="Bild 28">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0"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2"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3"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4"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5"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6"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7"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8"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39"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905772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5013" y="4434906"/>
            <a:ext cx="2158999" cy="1575190"/>
          </a:xfrm>
          <a:prstGeom prst="rect">
            <a:avLst/>
          </a:prstGeom>
          <a:effectLst>
            <a:outerShdw blurRad="165100" sx="92000" sy="92000" algn="ctr" rotWithShape="0">
              <a:srgbClr val="000000">
                <a:alpha val="32000"/>
              </a:srgbClr>
            </a:outerShdw>
          </a:effectLst>
        </p:spPr>
      </p:pic>
      <p:sp>
        <p:nvSpPr>
          <p:cNvPr id="40" name="Rechteck 39">
            <a:extLst>
              <a:ext uri="{FF2B5EF4-FFF2-40B4-BE49-F238E27FC236}">
                <a16:creationId xmlns:a16="http://schemas.microsoft.com/office/drawing/2014/main" id="{99102412-29C5-A549-89A0-03C24E0FAE40}"/>
              </a:ext>
            </a:extLst>
          </p:cNvPr>
          <p:cNvSpPr/>
          <p:nvPr/>
        </p:nvSpPr>
        <p:spPr>
          <a:xfrm>
            <a:off x="9625012" y="4434904"/>
            <a:ext cx="2174653" cy="1541788"/>
          </a:xfrm>
          <a:prstGeom prst="rect">
            <a:avLst/>
          </a:prstGeom>
          <a:blipFill>
            <a:blip r:embed="rId4"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
        <p:nvSpPr>
          <p:cNvPr id="20" name="Textfeld 19"/>
          <p:cNvSpPr txBox="1"/>
          <p:nvPr/>
        </p:nvSpPr>
        <p:spPr>
          <a:xfrm>
            <a:off x="9652657" y="4125004"/>
            <a:ext cx="1733801" cy="200055"/>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Technische Daten</a:t>
            </a:r>
          </a:p>
        </p:txBody>
      </p:sp>
      <p:sp>
        <p:nvSpPr>
          <p:cNvPr id="23" name="Textfeld 22"/>
          <p:cNvSpPr txBox="1"/>
          <p:nvPr/>
        </p:nvSpPr>
        <p:spPr>
          <a:xfrm>
            <a:off x="6186807" y="2382235"/>
            <a:ext cx="3298591" cy="1938992"/>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VORTEILE</a:t>
            </a:r>
          </a:p>
          <a:p>
            <a:pPr marL="285750" indent="-285750">
              <a:lnSpc>
                <a:spcPct val="120000"/>
              </a:lnSpc>
              <a:buClr>
                <a:srgbClr val="1E6CA7"/>
              </a:buClr>
              <a:buFont typeface="Wingdings" charset="2"/>
              <a:buChar char="§"/>
            </a:pPr>
            <a:r>
              <a:rPr lang="de-DE" sz="1500" dirty="0" err="1">
                <a:latin typeface="Helvetica" charset="0"/>
                <a:ea typeface="Helvetica" charset="0"/>
                <a:cs typeface="Helvetica" charset="0"/>
              </a:rPr>
              <a:t>Übersichtliche</a:t>
            </a:r>
            <a:r>
              <a:rPr lang="de-DE" sz="1500" dirty="0">
                <a:latin typeface="Helvetica" charset="0"/>
                <a:ea typeface="Helvetica" charset="0"/>
                <a:cs typeface="Helvetica" charset="0"/>
              </a:rPr>
              <a:t>, platzsparende Lagerung </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Weniger </a:t>
            </a:r>
            <a:r>
              <a:rPr lang="de-DE" sz="1500" dirty="0" err="1">
                <a:latin typeface="Helvetica" charset="0"/>
                <a:ea typeface="Helvetica" charset="0"/>
                <a:cs typeface="Helvetica" charset="0"/>
              </a:rPr>
              <a:t>Materialbeschädigungen</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Schneller Zugriff auf Rohbleche </a:t>
            </a:r>
          </a:p>
          <a:p>
            <a:pPr marL="285750" indent="-285750">
              <a:lnSpc>
                <a:spcPct val="120000"/>
              </a:lnSpc>
              <a:buClr>
                <a:srgbClr val="1E6CA7"/>
              </a:buClr>
              <a:buFont typeface="Wingdings" charset="2"/>
              <a:buChar char="§"/>
            </a:pPr>
            <a:r>
              <a:rPr lang="de-DE" sz="1500" dirty="0" err="1">
                <a:latin typeface="Helvetica" charset="0"/>
                <a:ea typeface="Helvetica" charset="0"/>
                <a:cs typeface="Helvetica" charset="0"/>
              </a:rPr>
              <a:t>Günstige</a:t>
            </a:r>
            <a:r>
              <a:rPr lang="de-DE" sz="1500" dirty="0">
                <a:latin typeface="Helvetica" charset="0"/>
                <a:ea typeface="Helvetica" charset="0"/>
                <a:cs typeface="Helvetica" charset="0"/>
              </a:rPr>
              <a:t> </a:t>
            </a:r>
            <a:r>
              <a:rPr lang="de-DE" sz="1500" dirty="0" err="1">
                <a:latin typeface="Helvetica" charset="0"/>
                <a:ea typeface="Helvetica" charset="0"/>
                <a:cs typeface="Helvetica" charset="0"/>
              </a:rPr>
              <a:t>Einstiegslösung</a:t>
            </a:r>
            <a:r>
              <a:rPr lang="de-DE" sz="1500" dirty="0">
                <a:latin typeface="Helvetica" charset="0"/>
                <a:ea typeface="Helvetica" charset="0"/>
                <a:cs typeface="Helvetica" charset="0"/>
              </a:rPr>
              <a:t> </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Schneller Return on Investment </a:t>
            </a:r>
          </a:p>
        </p:txBody>
      </p:sp>
      <p:sp>
        <p:nvSpPr>
          <p:cNvPr id="26" name="Textfeld 25"/>
          <p:cNvSpPr txBox="1"/>
          <p:nvPr/>
        </p:nvSpPr>
        <p:spPr>
          <a:xfrm>
            <a:off x="9646449" y="2417406"/>
            <a:ext cx="1801235" cy="207836"/>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Video</a:t>
            </a:r>
          </a:p>
        </p:txBody>
      </p:sp>
      <p:grpSp>
        <p:nvGrpSpPr>
          <p:cNvPr id="36" name="Gruppierung 35"/>
          <p:cNvGrpSpPr/>
          <p:nvPr/>
        </p:nvGrpSpPr>
        <p:grpSpPr>
          <a:xfrm>
            <a:off x="407988" y="5751563"/>
            <a:ext cx="2971955" cy="258532"/>
            <a:chOff x="7315858" y="5406445"/>
            <a:chExt cx="2971955" cy="258532"/>
          </a:xfrm>
        </p:grpSpPr>
        <p:pic>
          <p:nvPicPr>
            <p:cNvPr id="33" name="Bild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34" name="Textfeld 33">
              <a:hlinkClick r:id="rId6"/>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sp>
        <p:nvSpPr>
          <p:cNvPr id="35" name="Rechteck 34">
            <a:hlinkClick r:id="rId7"/>
          </p:cNvPr>
          <p:cNvSpPr/>
          <p:nvPr/>
        </p:nvSpPr>
        <p:spPr>
          <a:xfrm>
            <a:off x="319220" y="5301208"/>
            <a:ext cx="1760418" cy="327526"/>
          </a:xfrm>
          <a:prstGeom prst="rect">
            <a:avLst/>
          </a:prstGeom>
        </p:spPr>
        <p:txBody>
          <a:bodyPr wrap="none">
            <a:spAutoFit/>
          </a:bodyPr>
          <a:lstStyle/>
          <a:p>
            <a:pPr marL="285750" indent="-285750">
              <a:lnSpc>
                <a:spcPct val="120000"/>
              </a:lnSpc>
              <a:buBlip>
                <a:blip r:embed="rId8"/>
              </a:buBlip>
            </a:pPr>
            <a:r>
              <a:rPr lang="de-DE" sz="1400" b="1" dirty="0">
                <a:solidFill>
                  <a:srgbClr val="1E6CA7"/>
                </a:solidFill>
                <a:latin typeface="Helvetica" charset="0"/>
                <a:ea typeface="Helvetica" charset="0"/>
                <a:cs typeface="Helvetica" charset="0"/>
              </a:rPr>
              <a:t> ZUR WEBSITE</a:t>
            </a:r>
          </a:p>
        </p:txBody>
      </p:sp>
      <p:sp>
        <p:nvSpPr>
          <p:cNvPr id="38" name="Textfeld 37"/>
          <p:cNvSpPr txBox="1"/>
          <p:nvPr/>
        </p:nvSpPr>
        <p:spPr>
          <a:xfrm>
            <a:off x="407989" y="2389827"/>
            <a:ext cx="5611559" cy="1931400"/>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Einseitiges Lagersystem als Turm mit Ziehtechnik     </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Ladegutträger: Flachpalette mit Kunststoffgleitschienen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MF und GF in sieben verschiedenen Höhen lieferbar</a:t>
            </a:r>
          </a:p>
          <a:p>
            <a:pPr marL="285750" indent="-285750">
              <a:lnSpc>
                <a:spcPct val="120000"/>
              </a:lnSpc>
              <a:buClr>
                <a:srgbClr val="1E6CA7"/>
              </a:buClr>
              <a:buFont typeface="Wingdings" charset="2"/>
              <a:buChar char="§"/>
            </a:pPr>
            <a:r>
              <a:rPr lang="de-DE" sz="1500" dirty="0" err="1">
                <a:latin typeface="Helvetica" charset="0"/>
                <a:ea typeface="Helvetica" charset="0"/>
                <a:cs typeface="Helvetica" charset="0"/>
              </a:rPr>
              <a:t>Zustimmbetrieb</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Entnahme des Materials direkt von der Lasttraverse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Mithilfe beim Aufbau durch den Kunden möglich</a:t>
            </a:r>
          </a:p>
        </p:txBody>
      </p:sp>
      <p:cxnSp>
        <p:nvCxnSpPr>
          <p:cNvPr id="41" name="Gerade Verbindung 4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TURMLAGER FÜR BLECHE</a:t>
            </a:r>
          </a:p>
        </p:txBody>
      </p:sp>
      <p:sp>
        <p:nvSpPr>
          <p:cNvPr id="29" name="Textfeld 28"/>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TOWER ECO</a:t>
            </a:r>
          </a:p>
        </p:txBody>
      </p:sp>
      <p:grpSp>
        <p:nvGrpSpPr>
          <p:cNvPr id="18" name="Gruppierung 17"/>
          <p:cNvGrpSpPr/>
          <p:nvPr/>
        </p:nvGrpSpPr>
        <p:grpSpPr>
          <a:xfrm>
            <a:off x="10485170" y="4987896"/>
            <a:ext cx="477076" cy="477075"/>
            <a:chOff x="9778254" y="3094176"/>
            <a:chExt cx="477076" cy="477075"/>
          </a:xfrm>
        </p:grpSpPr>
        <p:sp>
          <p:nvSpPr>
            <p:cNvPr id="37" name="Oval 36"/>
            <p:cNvSpPr/>
            <p:nvPr/>
          </p:nvSpPr>
          <p:spPr>
            <a:xfrm rot="18900000">
              <a:off x="9778254" y="3094176"/>
              <a:ext cx="395222" cy="3952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p:cNvCxnSpPr/>
            <p:nvPr/>
          </p:nvCxnSpPr>
          <p:spPr>
            <a:xfrm>
              <a:off x="10115597" y="3431519"/>
              <a:ext cx="139733" cy="1397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Bild 14"/>
            <p:cNvPicPr>
              <a:picLocks noChangeAspect="1"/>
            </p:cNvPicPr>
            <p:nvPr/>
          </p:nvPicPr>
          <p:blipFill>
            <a:blip r:embed="rId9"/>
            <a:stretch>
              <a:fillRect/>
            </a:stretch>
          </p:blipFill>
          <p:spPr>
            <a:xfrm>
              <a:off x="9885865" y="3201787"/>
              <a:ext cx="180000" cy="180000"/>
            </a:xfrm>
            <a:prstGeom prst="rect">
              <a:avLst/>
            </a:prstGeom>
          </p:spPr>
        </p:pic>
      </p:grpSp>
      <p:pic>
        <p:nvPicPr>
          <p:cNvPr id="43" name="Bild 42">
            <a:hlinkClick r:id="" action="ppaction://noaction"/>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25012" y="2764222"/>
            <a:ext cx="2174652" cy="1223758"/>
          </a:xfrm>
          <a:prstGeom prst="rect">
            <a:avLst/>
          </a:prstGeom>
          <a:blipFill>
            <a:blip r:embed="rId11"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49" name="Dreieck 48"/>
          <p:cNvSpPr/>
          <p:nvPr/>
        </p:nvSpPr>
        <p:spPr>
          <a:xfrm rot="5400000">
            <a:off x="10634981" y="3313373"/>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Oval 49">
            <a:hlinkClick r:id="rId7"/>
          </p:cNvPr>
          <p:cNvSpPr/>
          <p:nvPr/>
        </p:nvSpPr>
        <p:spPr>
          <a:xfrm>
            <a:off x="10472303" y="3124837"/>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 name="Bild 50">
            <a:hlinkClick r:id="rId12" action="ppaction://hlinksldjump"/>
          </p:cNvPr>
          <p:cNvPicPr>
            <a:picLocks noChangeAspect="1"/>
          </p:cNvPicPr>
          <p:nvPr/>
        </p:nvPicPr>
        <p:blipFill>
          <a:blip r:embed="rId13"/>
          <a:stretch>
            <a:fillRect/>
          </a:stretch>
        </p:blipFill>
        <p:spPr>
          <a:xfrm>
            <a:off x="1305104" y="160776"/>
            <a:ext cx="311085" cy="311085"/>
          </a:xfrm>
          <a:prstGeom prst="rect">
            <a:avLst/>
          </a:prstGeom>
        </p:spPr>
      </p:pic>
      <p:pic>
        <p:nvPicPr>
          <p:cNvPr id="53" name="Bild 52">
            <a:hlinkClick r:id="" action="ppaction://hlinkshowjump?jump=nextslide"/>
          </p:cNvPr>
          <p:cNvPicPr>
            <a:picLocks noChangeAspect="1"/>
          </p:cNvPicPr>
          <p:nvPr/>
        </p:nvPicPr>
        <p:blipFill>
          <a:blip r:embed="rId14"/>
          <a:stretch>
            <a:fillRect/>
          </a:stretch>
        </p:blipFill>
        <p:spPr>
          <a:xfrm>
            <a:off x="856546" y="160776"/>
            <a:ext cx="311085" cy="311085"/>
          </a:xfrm>
          <a:prstGeom prst="rect">
            <a:avLst/>
          </a:prstGeom>
        </p:spPr>
      </p:pic>
      <p:pic>
        <p:nvPicPr>
          <p:cNvPr id="54" name="Bild 53">
            <a:hlinkClick r:id="" action="ppaction://hlinkshowjump?jump=previousslide"/>
          </p:cNvPr>
          <p:cNvPicPr>
            <a:picLocks noChangeAspect="1"/>
          </p:cNvPicPr>
          <p:nvPr/>
        </p:nvPicPr>
        <p:blipFill>
          <a:blip r:embed="rId14"/>
          <a:stretch>
            <a:fillRect/>
          </a:stretch>
        </p:blipFill>
        <p:spPr>
          <a:xfrm rot="10800000">
            <a:off x="407988" y="160776"/>
            <a:ext cx="311085" cy="311085"/>
          </a:xfrm>
          <a:prstGeom prst="rect">
            <a:avLst/>
          </a:prstGeom>
        </p:spPr>
      </p:pic>
      <p:pic>
        <p:nvPicPr>
          <p:cNvPr id="55" name="Bild 54">
            <a:hlinkClick r:id="rId15" action="ppaction://hlinksldjump"/>
          </p:cNvPr>
          <p:cNvPicPr>
            <a:picLocks noChangeAspect="1"/>
          </p:cNvPicPr>
          <p:nvPr/>
        </p:nvPicPr>
        <p:blipFill>
          <a:blip r:embed="rId16"/>
          <a:stretch>
            <a:fillRect/>
          </a:stretch>
        </p:blipFill>
        <p:spPr>
          <a:xfrm>
            <a:off x="11472928" y="160775"/>
            <a:ext cx="311085" cy="311085"/>
          </a:xfrm>
          <a:prstGeom prst="rect">
            <a:avLst/>
          </a:prstGeom>
        </p:spPr>
      </p:pic>
      <p:sp>
        <p:nvSpPr>
          <p:cNvPr id="56" name="Titel 1">
            <a:hlinkClick r:id="rId1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57" name="Titel 1">
            <a:hlinkClick r:id="rId1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58" name="Titel 1">
            <a:hlinkClick r:id="rId1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59" name="Titel 1">
            <a:hlinkClick r:id="rId2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0" name="Titel 1">
            <a:hlinkClick r:id="rId2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1" name="Titel 1">
            <a:hlinkClick r:id="rId2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2" name="Titel 1">
            <a:hlinkClick r:id="rId23"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3" name="Titel 1">
            <a:hlinkClick r:id="rId24"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4" name="Titel 1">
            <a:hlinkClick r:id="rId25"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5" name="Titel 1">
            <a:hlinkClick r:id="rId26"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39" name="Rechteck 38">
            <a:extLst>
              <a:ext uri="{FF2B5EF4-FFF2-40B4-BE49-F238E27FC236}">
                <a16:creationId xmlns:a16="http://schemas.microsoft.com/office/drawing/2014/main" id="{87604E27-0624-EC47-94EB-745079300ECD}"/>
              </a:ext>
            </a:extLst>
          </p:cNvPr>
          <p:cNvSpPr/>
          <p:nvPr/>
        </p:nvSpPr>
        <p:spPr>
          <a:xfrm>
            <a:off x="-3754" y="0"/>
            <a:ext cx="12192000" cy="6857999"/>
          </a:xfrm>
          <a:prstGeom prst="rect">
            <a:avLst/>
          </a:prstGeom>
          <a:blipFill dpi="0" rotWithShape="1">
            <a:blip r:embed="rId2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Tree>
    <p:extLst>
      <p:ext uri="{BB962C8B-B14F-4D97-AF65-F5344CB8AC3E}">
        <p14:creationId xmlns:p14="http://schemas.microsoft.com/office/powerpoint/2010/main" val="195856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9"/>
                    </p:tgtEl>
                  </p:cond>
                </p:stCondLst>
                <p:endSync evt="end" delay="0">
                  <p:rtn val="all"/>
                </p:endSync>
                <p:childTnLst>
                  <p:par>
                    <p:cTn id="10" fill="hold">
                      <p:stCondLst>
                        <p:cond delay="0"/>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39"/>
                                        </p:tgtEl>
                                        <p:attrNameLst>
                                          <p:attrName>ppt_w</p:attrName>
                                        </p:attrNameLst>
                                      </p:cBhvr>
                                      <p:tavLst>
                                        <p:tav tm="0">
                                          <p:val>
                                            <p:strVal val="ppt_w"/>
                                          </p:val>
                                        </p:tav>
                                        <p:tav tm="100000">
                                          <p:val>
                                            <p:fltVal val="0"/>
                                          </p:val>
                                        </p:tav>
                                      </p:tavLst>
                                    </p:anim>
                                    <p:anim calcmode="lin" valueType="num">
                                      <p:cBhvr>
                                        <p:cTn id="14" dur="500"/>
                                        <p:tgtEl>
                                          <p:spTgt spid="39"/>
                                        </p:tgtEl>
                                        <p:attrNameLst>
                                          <p:attrName>ppt_h</p:attrName>
                                        </p:attrNameLst>
                                      </p:cBhvr>
                                      <p:tavLst>
                                        <p:tav tm="0">
                                          <p:val>
                                            <p:strVal val="ppt_h"/>
                                          </p:val>
                                        </p:tav>
                                        <p:tav tm="100000">
                                          <p:val>
                                            <p:fltVal val="0"/>
                                          </p:val>
                                        </p:tav>
                                      </p:tavLst>
                                    </p:anim>
                                    <p:animEffect transition="out" filter="fade">
                                      <p:cBhvr>
                                        <p:cTn id="15" dur="500"/>
                                        <p:tgtEl>
                                          <p:spTgt spid="39"/>
                                        </p:tgtEl>
                                      </p:cBhvr>
                                    </p:animEffect>
                                    <p:set>
                                      <p:cBhvr>
                                        <p:cTn id="16"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39" grpId="0" animBg="1"/>
      <p:bldP spid="3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Bild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63753" y="1458444"/>
            <a:ext cx="7609176" cy="4778868"/>
          </a:xfrm>
          <a:prstGeom prst="rect">
            <a:avLst/>
          </a:prstGeom>
        </p:spPr>
      </p:pic>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TURMLAGER FÜR BLECHE</a:t>
            </a:r>
          </a:p>
        </p:txBody>
      </p:sp>
      <p:sp>
        <p:nvSpPr>
          <p:cNvPr id="12" name="Textfeld 11"/>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TOWER FLEX</a:t>
            </a:r>
          </a:p>
        </p:txBody>
      </p:sp>
      <p:sp>
        <p:nvSpPr>
          <p:cNvPr id="14" name="Textfeld 13"/>
          <p:cNvSpPr txBox="1"/>
          <p:nvPr/>
        </p:nvSpPr>
        <p:spPr>
          <a:xfrm>
            <a:off x="407987" y="2428674"/>
            <a:ext cx="4031829" cy="1107996"/>
          </a:xfrm>
          <a:prstGeom prst="rect">
            <a:avLst/>
          </a:prstGeom>
          <a:noFill/>
        </p:spPr>
        <p:txBody>
          <a:bodyPr wrap="square" lIns="0" tIns="0" rIns="0" bIns="0" rtlCol="0">
            <a:spAutoFit/>
          </a:bodyPr>
          <a:lstStyle/>
          <a:p>
            <a:pPr>
              <a:lnSpc>
                <a:spcPct val="120000"/>
              </a:lnSpc>
            </a:pPr>
            <a:r>
              <a:rPr lang="de-DE" sz="2000" b="1">
                <a:solidFill>
                  <a:srgbClr val="1E6CA7"/>
                </a:solidFill>
                <a:latin typeface="Helvetica" charset="0"/>
                <a:ea typeface="Helvetica" charset="0"/>
                <a:cs typeface="Helvetica" charset="0"/>
              </a:rPr>
              <a:t>Einstieg in die prozessoptimierte Fertigung mit vollautomatischer Maschinenanbindung.</a:t>
            </a:r>
            <a:endParaRPr lang="de-DE" sz="2000" b="1" dirty="0">
              <a:solidFill>
                <a:srgbClr val="1E6CA7"/>
              </a:solidFill>
              <a:latin typeface="Helvetica" charset="0"/>
              <a:ea typeface="Helvetica" charset="0"/>
              <a:cs typeface="Helvetica" charset="0"/>
            </a:endParaRPr>
          </a:p>
        </p:txBody>
      </p:sp>
      <p:cxnSp>
        <p:nvCxnSpPr>
          <p:cNvPr id="20" name="Gerade Verbindung 19"/>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24" name="Bild 23">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5" name="Bild 24">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9" name="Bild 28">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0" name="Bild 29">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1"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2"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3"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4"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5"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6"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7"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8"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39"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685872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5013" y="4434904"/>
            <a:ext cx="2158999" cy="946021"/>
          </a:xfrm>
          <a:prstGeom prst="rect">
            <a:avLst/>
          </a:prstGeom>
          <a:effectLst>
            <a:outerShdw blurRad="165100" sx="92000" sy="92000" algn="ctr" rotWithShape="0">
              <a:srgbClr val="000000">
                <a:alpha val="32000"/>
              </a:srgbClr>
            </a:outerShdw>
          </a:effectLst>
        </p:spPr>
      </p:pic>
      <p:sp>
        <p:nvSpPr>
          <p:cNvPr id="20" name="Textfeld 19"/>
          <p:cNvSpPr txBox="1"/>
          <p:nvPr/>
        </p:nvSpPr>
        <p:spPr>
          <a:xfrm>
            <a:off x="9652657" y="4125004"/>
            <a:ext cx="1733801" cy="200055"/>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Technische Daten</a:t>
            </a:r>
          </a:p>
        </p:txBody>
      </p:sp>
      <p:sp>
        <p:nvSpPr>
          <p:cNvPr id="23" name="Textfeld 22"/>
          <p:cNvSpPr txBox="1"/>
          <p:nvPr/>
        </p:nvSpPr>
        <p:spPr>
          <a:xfrm>
            <a:off x="4190503" y="2382235"/>
            <a:ext cx="5294896" cy="3877985"/>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VORTEILE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Enge Fachteilung garantiert höchste Lagerkapazität</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Sicher und langlebig durch bewährtes Kettenhubwerk mit Zweifachrollenkette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Wartungsarme Zieh-/ Schiebeeinrichtung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Längs- und stirnseitige Ein- und Auslagerstationen lieferbar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Lastunabhängiges Wegmesssystem für exakte Höhenpositionierung</a:t>
            </a:r>
          </a:p>
          <a:p>
            <a:pPr marL="285750" indent="-285750">
              <a:lnSpc>
                <a:spcPct val="120000"/>
              </a:lnSpc>
              <a:buClr>
                <a:srgbClr val="1E6CA7"/>
              </a:buClr>
              <a:buFont typeface="Wingdings" charset="2"/>
              <a:buChar char="§"/>
            </a:pPr>
            <a:r>
              <a:rPr lang="de-DE" sz="1500" dirty="0" err="1">
                <a:latin typeface="Helvetica" charset="0"/>
                <a:ea typeface="Helvetica" charset="0"/>
                <a:cs typeface="Helvetica" charset="0"/>
              </a:rPr>
              <a:t>Palettenpositionsgeber</a:t>
            </a:r>
            <a:r>
              <a:rPr lang="de-DE" sz="1500" dirty="0">
                <a:latin typeface="Helvetica" charset="0"/>
                <a:ea typeface="Helvetica" charset="0"/>
                <a:cs typeface="Helvetica" charset="0"/>
              </a:rPr>
              <a:t> auf dem Regalbediengerät für präzises Handling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Steuerungsanbindung zu den Schnittstellen entsprechend Ihrer Maschine(</a:t>
            </a:r>
            <a:r>
              <a:rPr lang="de-DE" sz="1500" dirty="0" err="1">
                <a:latin typeface="Helvetica" charset="0"/>
                <a:ea typeface="Helvetica" charset="0"/>
                <a:cs typeface="Helvetica" charset="0"/>
              </a:rPr>
              <a:t>n</a:t>
            </a:r>
            <a:r>
              <a:rPr lang="de-DE" sz="1500" dirty="0">
                <a:latin typeface="Helvetica" charset="0"/>
                <a:ea typeface="Helvetica" charset="0"/>
                <a:cs typeface="Helvetica" charset="0"/>
              </a:rPr>
              <a:t>)</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Permanente Lagerübersicht durch Anbindung an Lagerverwaltungsprogramm</a:t>
            </a:r>
          </a:p>
        </p:txBody>
      </p:sp>
      <p:sp>
        <p:nvSpPr>
          <p:cNvPr id="26" name="Textfeld 25"/>
          <p:cNvSpPr txBox="1"/>
          <p:nvPr/>
        </p:nvSpPr>
        <p:spPr>
          <a:xfrm>
            <a:off x="9646449" y="2417406"/>
            <a:ext cx="1801235" cy="207836"/>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Video</a:t>
            </a:r>
          </a:p>
        </p:txBody>
      </p:sp>
      <p:grpSp>
        <p:nvGrpSpPr>
          <p:cNvPr id="36" name="Gruppierung 35"/>
          <p:cNvGrpSpPr/>
          <p:nvPr/>
        </p:nvGrpSpPr>
        <p:grpSpPr>
          <a:xfrm>
            <a:off x="407988" y="5751563"/>
            <a:ext cx="2971955" cy="258532"/>
            <a:chOff x="7315858" y="5406445"/>
            <a:chExt cx="2971955" cy="258532"/>
          </a:xfrm>
        </p:grpSpPr>
        <p:pic>
          <p:nvPicPr>
            <p:cNvPr id="33" name="Bild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34" name="Textfeld 33">
              <a:hlinkClick r:id="rId5"/>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sp>
        <p:nvSpPr>
          <p:cNvPr id="35" name="Rechteck 34">
            <a:hlinkClick r:id="rId6"/>
          </p:cNvPr>
          <p:cNvSpPr/>
          <p:nvPr/>
        </p:nvSpPr>
        <p:spPr>
          <a:xfrm>
            <a:off x="319220" y="5301208"/>
            <a:ext cx="1760418" cy="327526"/>
          </a:xfrm>
          <a:prstGeom prst="rect">
            <a:avLst/>
          </a:prstGeom>
        </p:spPr>
        <p:txBody>
          <a:bodyPr wrap="none">
            <a:spAutoFit/>
          </a:bodyPr>
          <a:lstStyle/>
          <a:p>
            <a:pPr marL="285750" indent="-285750">
              <a:lnSpc>
                <a:spcPct val="120000"/>
              </a:lnSpc>
              <a:buBlip>
                <a:blip r:embed="rId7"/>
              </a:buBlip>
            </a:pPr>
            <a:r>
              <a:rPr lang="de-DE" sz="1400" b="1" dirty="0">
                <a:solidFill>
                  <a:srgbClr val="1E6CA7"/>
                </a:solidFill>
                <a:latin typeface="Helvetica" charset="0"/>
                <a:ea typeface="Helvetica" charset="0"/>
                <a:cs typeface="Helvetica" charset="0"/>
              </a:rPr>
              <a:t> ZUR WEBSITE</a:t>
            </a:r>
          </a:p>
        </p:txBody>
      </p:sp>
      <p:sp>
        <p:nvSpPr>
          <p:cNvPr id="38" name="Textfeld 37"/>
          <p:cNvSpPr txBox="1"/>
          <p:nvPr/>
        </p:nvSpPr>
        <p:spPr>
          <a:xfrm>
            <a:off x="407989" y="2389827"/>
            <a:ext cx="3671787" cy="2769989"/>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 bzw. doppelseitiges Lagersystem als Turm mit Ziehtechnik</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Ladegutträger: Palette oder Kassette mit Rollen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Nutzlast: 3.000 kg oder 5.000 kg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Maschinenanbindung</a:t>
            </a:r>
          </a:p>
          <a:p>
            <a:pPr marL="285750" indent="-285750">
              <a:lnSpc>
                <a:spcPct val="120000"/>
              </a:lnSpc>
              <a:buClr>
                <a:srgbClr val="1E6CA7"/>
              </a:buClr>
              <a:buFont typeface="Wingdings" charset="2"/>
              <a:buChar char="§"/>
            </a:pPr>
            <a:endParaRPr lang="de-DE" sz="1500" dirty="0">
              <a:latin typeface="Helvetica" charset="0"/>
              <a:ea typeface="Helvetica" charset="0"/>
              <a:cs typeface="Helvetica" charset="0"/>
            </a:endParaRPr>
          </a:p>
        </p:txBody>
      </p:sp>
      <p:cxnSp>
        <p:nvCxnSpPr>
          <p:cNvPr id="41" name="Gerade Verbindung 4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TURMLAGER FÜR BLECHE</a:t>
            </a:r>
          </a:p>
        </p:txBody>
      </p:sp>
      <p:sp>
        <p:nvSpPr>
          <p:cNvPr id="29" name="Textfeld 28"/>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TOWER FLEX</a:t>
            </a:r>
          </a:p>
        </p:txBody>
      </p:sp>
      <p:pic>
        <p:nvPicPr>
          <p:cNvPr id="56" name="Bild 55">
            <a:hlinkClick r:id="" action="ppaction://noaction"/>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5012" y="2764222"/>
            <a:ext cx="2174652" cy="1223758"/>
          </a:xfrm>
          <a:prstGeom prst="rect">
            <a:avLst/>
          </a:prstGeom>
          <a:blipFill>
            <a:blip r:embed="rId9"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58" name="Dreieck 57"/>
          <p:cNvSpPr/>
          <p:nvPr/>
        </p:nvSpPr>
        <p:spPr>
          <a:xfrm rot="5400000">
            <a:off x="10634981" y="3313373"/>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Oval 58">
            <a:hlinkClick r:id="rId6"/>
          </p:cNvPr>
          <p:cNvSpPr/>
          <p:nvPr/>
        </p:nvSpPr>
        <p:spPr>
          <a:xfrm>
            <a:off x="10472303" y="3124837"/>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99102412-29C5-A549-89A0-03C24E0FAE40}"/>
              </a:ext>
            </a:extLst>
          </p:cNvPr>
          <p:cNvSpPr/>
          <p:nvPr/>
        </p:nvSpPr>
        <p:spPr>
          <a:xfrm>
            <a:off x="9625012" y="4434904"/>
            <a:ext cx="2174653" cy="946021"/>
          </a:xfrm>
          <a:prstGeom prst="rect">
            <a:avLst/>
          </a:prstGeom>
          <a:blipFill>
            <a:blip r:embed="rId10"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grpSp>
        <p:nvGrpSpPr>
          <p:cNvPr id="40" name="Gruppierung 39"/>
          <p:cNvGrpSpPr/>
          <p:nvPr/>
        </p:nvGrpSpPr>
        <p:grpSpPr>
          <a:xfrm>
            <a:off x="10485170" y="4679066"/>
            <a:ext cx="477076" cy="477075"/>
            <a:chOff x="9778254" y="3094176"/>
            <a:chExt cx="477076" cy="477075"/>
          </a:xfrm>
        </p:grpSpPr>
        <p:sp>
          <p:nvSpPr>
            <p:cNvPr id="43" name="Oval 42"/>
            <p:cNvSpPr/>
            <p:nvPr/>
          </p:nvSpPr>
          <p:spPr>
            <a:xfrm rot="18900000">
              <a:off x="9778254" y="3094176"/>
              <a:ext cx="395222" cy="3952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8" name="Gerade Verbindung 47"/>
            <p:cNvCxnSpPr/>
            <p:nvPr/>
          </p:nvCxnSpPr>
          <p:spPr>
            <a:xfrm>
              <a:off x="10115597" y="3431519"/>
              <a:ext cx="139733" cy="1397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Bild 48"/>
            <p:cNvPicPr>
              <a:picLocks noChangeAspect="1"/>
            </p:cNvPicPr>
            <p:nvPr/>
          </p:nvPicPr>
          <p:blipFill>
            <a:blip r:embed="rId11"/>
            <a:stretch>
              <a:fillRect/>
            </a:stretch>
          </p:blipFill>
          <p:spPr>
            <a:xfrm>
              <a:off x="9885865" y="3201787"/>
              <a:ext cx="180000" cy="180000"/>
            </a:xfrm>
            <a:prstGeom prst="rect">
              <a:avLst/>
            </a:prstGeom>
          </p:spPr>
        </p:pic>
      </p:grpSp>
      <p:pic>
        <p:nvPicPr>
          <p:cNvPr id="37" name="Bild 36">
            <a:hlinkClick r:id="rId12" action="ppaction://hlinksldjump"/>
          </p:cNvPr>
          <p:cNvPicPr>
            <a:picLocks noChangeAspect="1"/>
          </p:cNvPicPr>
          <p:nvPr/>
        </p:nvPicPr>
        <p:blipFill>
          <a:blip r:embed="rId13"/>
          <a:stretch>
            <a:fillRect/>
          </a:stretch>
        </p:blipFill>
        <p:spPr>
          <a:xfrm>
            <a:off x="1305104" y="160776"/>
            <a:ext cx="311085" cy="311085"/>
          </a:xfrm>
          <a:prstGeom prst="rect">
            <a:avLst/>
          </a:prstGeom>
        </p:spPr>
      </p:pic>
      <p:pic>
        <p:nvPicPr>
          <p:cNvPr id="51" name="Bild 50">
            <a:hlinkClick r:id="" action="ppaction://hlinkshowjump?jump=nextslide"/>
          </p:cNvPr>
          <p:cNvPicPr>
            <a:picLocks noChangeAspect="1"/>
          </p:cNvPicPr>
          <p:nvPr/>
        </p:nvPicPr>
        <p:blipFill>
          <a:blip r:embed="rId14"/>
          <a:stretch>
            <a:fillRect/>
          </a:stretch>
        </p:blipFill>
        <p:spPr>
          <a:xfrm>
            <a:off x="856546" y="160776"/>
            <a:ext cx="311085" cy="311085"/>
          </a:xfrm>
          <a:prstGeom prst="rect">
            <a:avLst/>
          </a:prstGeom>
        </p:spPr>
      </p:pic>
      <p:pic>
        <p:nvPicPr>
          <p:cNvPr id="53" name="Bild 52">
            <a:hlinkClick r:id="" action="ppaction://hlinkshowjump?jump=previousslide"/>
          </p:cNvPr>
          <p:cNvPicPr>
            <a:picLocks noChangeAspect="1"/>
          </p:cNvPicPr>
          <p:nvPr/>
        </p:nvPicPr>
        <p:blipFill>
          <a:blip r:embed="rId14"/>
          <a:stretch>
            <a:fillRect/>
          </a:stretch>
        </p:blipFill>
        <p:spPr>
          <a:xfrm rot="10800000">
            <a:off x="407988" y="160776"/>
            <a:ext cx="311085" cy="311085"/>
          </a:xfrm>
          <a:prstGeom prst="rect">
            <a:avLst/>
          </a:prstGeom>
        </p:spPr>
      </p:pic>
      <p:pic>
        <p:nvPicPr>
          <p:cNvPr id="54" name="Bild 53">
            <a:hlinkClick r:id="rId15" action="ppaction://hlinksldjump"/>
          </p:cNvPr>
          <p:cNvPicPr>
            <a:picLocks noChangeAspect="1"/>
          </p:cNvPicPr>
          <p:nvPr/>
        </p:nvPicPr>
        <p:blipFill>
          <a:blip r:embed="rId16"/>
          <a:stretch>
            <a:fillRect/>
          </a:stretch>
        </p:blipFill>
        <p:spPr>
          <a:xfrm>
            <a:off x="11472928" y="160775"/>
            <a:ext cx="311085" cy="311085"/>
          </a:xfrm>
          <a:prstGeom prst="rect">
            <a:avLst/>
          </a:prstGeom>
        </p:spPr>
      </p:pic>
      <p:sp>
        <p:nvSpPr>
          <p:cNvPr id="55" name="Titel 1">
            <a:hlinkClick r:id="rId1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60" name="Titel 1">
            <a:hlinkClick r:id="rId1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61" name="Titel 1">
            <a:hlinkClick r:id="rId1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62" name="Titel 1">
            <a:hlinkClick r:id="rId2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3" name="Titel 1">
            <a:hlinkClick r:id="rId2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4" name="Titel 1">
            <a:hlinkClick r:id="rId2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5" name="Titel 1">
            <a:hlinkClick r:id="rId23"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6" name="Titel 1">
            <a:hlinkClick r:id="rId24"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7" name="Titel 1">
            <a:hlinkClick r:id="rId25"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8" name="Titel 1">
            <a:hlinkClick r:id="rId26"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50" name="Rechteck 49">
            <a:extLst>
              <a:ext uri="{FF2B5EF4-FFF2-40B4-BE49-F238E27FC236}">
                <a16:creationId xmlns:a16="http://schemas.microsoft.com/office/drawing/2014/main" id="{87604E27-0624-EC47-94EB-745079300ECD}"/>
              </a:ext>
            </a:extLst>
          </p:cNvPr>
          <p:cNvSpPr/>
          <p:nvPr/>
        </p:nvSpPr>
        <p:spPr>
          <a:xfrm>
            <a:off x="-3754" y="1"/>
            <a:ext cx="12192000" cy="6857999"/>
          </a:xfrm>
          <a:prstGeom prst="rect">
            <a:avLst/>
          </a:prstGeom>
          <a:blipFill dpi="0" rotWithShape="1">
            <a:blip r:embed="rId2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Tree>
    <p:extLst>
      <p:ext uri="{BB962C8B-B14F-4D97-AF65-F5344CB8AC3E}">
        <p14:creationId xmlns:p14="http://schemas.microsoft.com/office/powerpoint/2010/main" val="179046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0"/>
                    </p:tgtEl>
                  </p:cond>
                </p:stCondLst>
                <p:endSync evt="end" delay="0">
                  <p:rtn val="all"/>
                </p:endSync>
                <p:childTnLst>
                  <p:par>
                    <p:cTn id="10" fill="hold">
                      <p:stCondLst>
                        <p:cond delay="0"/>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0"/>
                                        </p:tgtEl>
                                        <p:attrNameLst>
                                          <p:attrName>ppt_w</p:attrName>
                                        </p:attrNameLst>
                                      </p:cBhvr>
                                      <p:tavLst>
                                        <p:tav tm="0">
                                          <p:val>
                                            <p:strVal val="ppt_w"/>
                                          </p:val>
                                        </p:tav>
                                        <p:tav tm="100000">
                                          <p:val>
                                            <p:fltVal val="0"/>
                                          </p:val>
                                        </p:tav>
                                      </p:tavLst>
                                    </p:anim>
                                    <p:anim calcmode="lin" valueType="num">
                                      <p:cBhvr>
                                        <p:cTn id="14" dur="500"/>
                                        <p:tgtEl>
                                          <p:spTgt spid="50"/>
                                        </p:tgtEl>
                                        <p:attrNameLst>
                                          <p:attrName>ppt_h</p:attrName>
                                        </p:attrNameLst>
                                      </p:cBhvr>
                                      <p:tavLst>
                                        <p:tav tm="0">
                                          <p:val>
                                            <p:strVal val="ppt_h"/>
                                          </p:val>
                                        </p:tav>
                                        <p:tav tm="100000">
                                          <p:val>
                                            <p:fltVal val="0"/>
                                          </p:val>
                                        </p:tav>
                                      </p:tavLst>
                                    </p:anim>
                                    <p:animEffect transition="out" filter="fade">
                                      <p:cBhvr>
                                        <p:cTn id="15" dur="500"/>
                                        <p:tgtEl>
                                          <p:spTgt spid="50"/>
                                        </p:tgtEl>
                                      </p:cBhvr>
                                    </p:animEffect>
                                    <p:set>
                                      <p:cBhvr>
                                        <p:cTn id="16"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childTnLst>
        </p:cTn>
      </p:par>
    </p:tnLst>
    <p:bldLst>
      <p:bldP spid="50" grpId="0" animBg="1"/>
      <p:bldP spid="5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feld 48"/>
          <p:cNvSpPr txBox="1"/>
          <p:nvPr/>
        </p:nvSpPr>
        <p:spPr>
          <a:xfrm>
            <a:off x="407988" y="836712"/>
            <a:ext cx="7082376" cy="230832"/>
          </a:xfrm>
          <a:prstGeom prst="rect">
            <a:avLst/>
          </a:prstGeom>
          <a:noFill/>
        </p:spPr>
        <p:txBody>
          <a:bodyPr wrap="square" lIns="0" tIns="0" rIns="0" bIns="0" rtlCol="0">
            <a:spAutoFit/>
          </a:bodyPr>
          <a:lstStyle/>
          <a:p>
            <a:r>
              <a:rPr lang="de-DE" sz="1500" dirty="0">
                <a:latin typeface="Helvetica Light" charset="0"/>
                <a:ea typeface="Helvetica Light" charset="0"/>
                <a:cs typeface="Helvetica Light" charset="0"/>
              </a:rPr>
              <a:t>UNTERNEHMENSVORSTELLUNG</a:t>
            </a:r>
          </a:p>
        </p:txBody>
      </p:sp>
      <p:sp>
        <p:nvSpPr>
          <p:cNvPr id="35" name="Textfeld 34">
            <a:hlinkClick r:id="rId2" action="ppaction://hlinksldjump"/>
          </p:cNvPr>
          <p:cNvSpPr txBox="1"/>
          <p:nvPr/>
        </p:nvSpPr>
        <p:spPr>
          <a:xfrm>
            <a:off x="649616" y="1653224"/>
            <a:ext cx="5643251" cy="384721"/>
          </a:xfrm>
          <a:prstGeom prst="rect">
            <a:avLst/>
          </a:prstGeom>
          <a:noFill/>
        </p:spPr>
        <p:txBody>
          <a:bodyPr wrap="square" lIns="0" tIns="0" rIns="0" bIns="0" rtlCol="0" anchor="ctr" anchorCtr="0">
            <a:noAutofit/>
          </a:bodyPr>
          <a:lstStyle/>
          <a:p>
            <a:r>
              <a:rPr lang="de-DE" sz="2500" b="1" spc="80" dirty="0">
                <a:solidFill>
                  <a:srgbClr val="1E6CA7"/>
                </a:solidFill>
                <a:latin typeface="Helvetica" charset="0"/>
                <a:ea typeface="Helvetica" charset="0"/>
                <a:cs typeface="Helvetica" charset="0"/>
              </a:rPr>
              <a:t>1.    DAS UNTERNEHMEN</a:t>
            </a:r>
          </a:p>
        </p:txBody>
      </p:sp>
      <p:sp>
        <p:nvSpPr>
          <p:cNvPr id="37" name="Textfeld 36">
            <a:hlinkClick r:id="rId3" action="ppaction://hlinksldjump"/>
          </p:cNvPr>
          <p:cNvSpPr txBox="1"/>
          <p:nvPr/>
        </p:nvSpPr>
        <p:spPr>
          <a:xfrm>
            <a:off x="649616" y="2204863"/>
            <a:ext cx="5643251" cy="729611"/>
          </a:xfrm>
          <a:prstGeom prst="rect">
            <a:avLst/>
          </a:prstGeom>
          <a:noFill/>
        </p:spPr>
        <p:txBody>
          <a:bodyPr wrap="square" lIns="0" tIns="0" rIns="0" bIns="0" rtlCol="0" anchor="ctr" anchorCtr="0">
            <a:noAutofit/>
          </a:bodyPr>
          <a:lstStyle/>
          <a:p>
            <a:r>
              <a:rPr lang="de-DE" sz="2500" b="1" spc="80" dirty="0">
                <a:solidFill>
                  <a:srgbClr val="1E6CA7"/>
                </a:solidFill>
                <a:latin typeface="Helvetica" charset="0"/>
                <a:ea typeface="Helvetica" charset="0"/>
                <a:cs typeface="Helvetica" charset="0"/>
              </a:rPr>
              <a:t>2.    GESCHÄFTSBEREICHE</a:t>
            </a:r>
          </a:p>
        </p:txBody>
      </p:sp>
      <p:sp>
        <p:nvSpPr>
          <p:cNvPr id="44" name="Textfeld 43">
            <a:hlinkClick r:id="rId4" action="ppaction://hlinksldjump"/>
          </p:cNvPr>
          <p:cNvSpPr txBox="1"/>
          <p:nvPr/>
        </p:nvSpPr>
        <p:spPr>
          <a:xfrm>
            <a:off x="649616" y="2934474"/>
            <a:ext cx="5643251" cy="730799"/>
          </a:xfrm>
          <a:prstGeom prst="rect">
            <a:avLst/>
          </a:prstGeom>
          <a:noFill/>
        </p:spPr>
        <p:txBody>
          <a:bodyPr wrap="square" lIns="0" tIns="0" rIns="0" bIns="0" rtlCol="0" anchor="ctr" anchorCtr="0">
            <a:noAutofit/>
          </a:bodyPr>
          <a:lstStyle/>
          <a:p>
            <a:r>
              <a:rPr lang="de-DE" sz="2500" b="1" spc="80" dirty="0">
                <a:solidFill>
                  <a:srgbClr val="1E6CA7"/>
                </a:solidFill>
                <a:latin typeface="Helvetica" charset="0"/>
                <a:ea typeface="Helvetica" charset="0"/>
                <a:cs typeface="Helvetica" charset="0"/>
              </a:rPr>
              <a:t>3.    BRANCHEN</a:t>
            </a:r>
          </a:p>
        </p:txBody>
      </p:sp>
      <p:sp>
        <p:nvSpPr>
          <p:cNvPr id="46" name="Textfeld 45">
            <a:hlinkClick r:id="rId5" action="ppaction://hlinksldjump"/>
          </p:cNvPr>
          <p:cNvSpPr txBox="1"/>
          <p:nvPr/>
        </p:nvSpPr>
        <p:spPr>
          <a:xfrm>
            <a:off x="649616" y="3671084"/>
            <a:ext cx="5643251" cy="730799"/>
          </a:xfrm>
          <a:prstGeom prst="rect">
            <a:avLst/>
          </a:prstGeom>
          <a:noFill/>
        </p:spPr>
        <p:txBody>
          <a:bodyPr wrap="square" lIns="0" tIns="0" rIns="0" bIns="0" rtlCol="0" anchor="ctr" anchorCtr="0">
            <a:noAutofit/>
          </a:bodyPr>
          <a:lstStyle/>
          <a:p>
            <a:r>
              <a:rPr lang="de-DE" sz="2500" b="1" spc="80" dirty="0">
                <a:solidFill>
                  <a:srgbClr val="1E6CA7"/>
                </a:solidFill>
                <a:latin typeface="Helvetica" charset="0"/>
                <a:ea typeface="Helvetica" charset="0"/>
                <a:cs typeface="Helvetica" charset="0"/>
              </a:rPr>
              <a:t>4.    MEHRWERT</a:t>
            </a:r>
          </a:p>
        </p:txBody>
      </p:sp>
      <p:sp>
        <p:nvSpPr>
          <p:cNvPr id="52" name="Textfeld 51">
            <a:hlinkClick r:id="rId6" action="ppaction://hlinksldjump"/>
          </p:cNvPr>
          <p:cNvSpPr txBox="1"/>
          <p:nvPr/>
        </p:nvSpPr>
        <p:spPr>
          <a:xfrm>
            <a:off x="649616" y="4412699"/>
            <a:ext cx="5643251" cy="730799"/>
          </a:xfrm>
          <a:prstGeom prst="rect">
            <a:avLst/>
          </a:prstGeom>
          <a:noFill/>
        </p:spPr>
        <p:txBody>
          <a:bodyPr wrap="square" lIns="0" tIns="0" rIns="0" bIns="0" rtlCol="0" anchor="ctr" anchorCtr="0">
            <a:noAutofit/>
          </a:bodyPr>
          <a:lstStyle/>
          <a:p>
            <a:r>
              <a:rPr lang="de-DE" sz="2500" b="1" spc="80" dirty="0">
                <a:solidFill>
                  <a:srgbClr val="1E6CA7"/>
                </a:solidFill>
                <a:latin typeface="Helvetica" charset="0"/>
                <a:ea typeface="Helvetica" charset="0"/>
                <a:cs typeface="Helvetica" charset="0"/>
              </a:rPr>
              <a:t>5.    NACHHALTIGKEIT</a:t>
            </a:r>
          </a:p>
        </p:txBody>
      </p:sp>
      <p:cxnSp>
        <p:nvCxnSpPr>
          <p:cNvPr id="15" name="Gerade Verbindung 14"/>
          <p:cNvCxnSpPr/>
          <p:nvPr/>
        </p:nvCxnSpPr>
        <p:spPr>
          <a:xfrm>
            <a:off x="407988" y="1196752"/>
            <a:ext cx="5111948"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grpSp>
        <p:nvGrpSpPr>
          <p:cNvPr id="7" name="Gruppierung 6"/>
          <p:cNvGrpSpPr/>
          <p:nvPr/>
        </p:nvGrpSpPr>
        <p:grpSpPr>
          <a:xfrm>
            <a:off x="400479" y="2204864"/>
            <a:ext cx="5119457" cy="2952328"/>
            <a:chOff x="400479" y="2204864"/>
            <a:chExt cx="4471559" cy="2952328"/>
          </a:xfrm>
        </p:grpSpPr>
        <p:cxnSp>
          <p:nvCxnSpPr>
            <p:cNvPr id="14" name="Gerade Verbindung 13"/>
            <p:cNvCxnSpPr/>
            <p:nvPr/>
          </p:nvCxnSpPr>
          <p:spPr>
            <a:xfrm>
              <a:off x="400479" y="2204864"/>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a:off x="400479" y="2924944"/>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00479" y="3672145"/>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400479" y="4401883"/>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400479" y="5157192"/>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grpSp>
      <p:pic>
        <p:nvPicPr>
          <p:cNvPr id="22" name="Bild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2855" y="0"/>
            <a:ext cx="5337569" cy="6858000"/>
          </a:xfrm>
          <a:prstGeom prst="rect">
            <a:avLst/>
          </a:prstGeom>
        </p:spPr>
      </p:pic>
    </p:spTree>
    <p:extLst>
      <p:ext uri="{BB962C8B-B14F-4D97-AF65-F5344CB8AC3E}">
        <p14:creationId xmlns:p14="http://schemas.microsoft.com/office/powerpoint/2010/main" val="952549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5879976" y="1772816"/>
            <a:ext cx="4896544" cy="4826833"/>
          </a:xfrm>
          <a:prstGeom prst="rect">
            <a:avLst/>
          </a:prstGeom>
        </p:spPr>
      </p:pic>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TURMLAGER FÜR BLECHE</a:t>
            </a:r>
          </a:p>
        </p:txBody>
      </p:sp>
      <p:sp>
        <p:nvSpPr>
          <p:cNvPr id="12" name="Textfeld 11"/>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TOWER MONO</a:t>
            </a:r>
          </a:p>
        </p:txBody>
      </p:sp>
      <p:sp>
        <p:nvSpPr>
          <p:cNvPr id="14" name="Textfeld 13"/>
          <p:cNvSpPr txBox="1"/>
          <p:nvPr/>
        </p:nvSpPr>
        <p:spPr>
          <a:xfrm>
            <a:off x="407987" y="2428674"/>
            <a:ext cx="3959821" cy="1074590"/>
          </a:xfrm>
          <a:prstGeom prst="rect">
            <a:avLst/>
          </a:prstGeom>
          <a:noFill/>
        </p:spPr>
        <p:txBody>
          <a:bodyPr wrap="square" lIns="0" tIns="0" rIns="0" bIns="0" rtlCol="0">
            <a:spAutoFit/>
          </a:bodyPr>
          <a:lstStyle/>
          <a:p>
            <a:pPr>
              <a:lnSpc>
                <a:spcPct val="120000"/>
              </a:lnSpc>
            </a:pPr>
            <a:r>
              <a:rPr lang="de-DE" sz="2000" b="1" dirty="0">
                <a:solidFill>
                  <a:srgbClr val="1E6CA7"/>
                </a:solidFill>
                <a:latin typeface="Helvetica" charset="0"/>
                <a:ea typeface="Helvetica" charset="0"/>
                <a:cs typeface="Helvetica" charset="0"/>
              </a:rPr>
              <a:t>Effiziente Raumnutzung dank kompakter </a:t>
            </a:r>
            <a:r>
              <a:rPr lang="de-DE" sz="2000" b="1">
                <a:solidFill>
                  <a:srgbClr val="1E6CA7"/>
                </a:solidFill>
                <a:latin typeface="Helvetica" charset="0"/>
                <a:ea typeface="Helvetica" charset="0"/>
                <a:cs typeface="Helvetica" charset="0"/>
              </a:rPr>
              <a:t>Bauweise des </a:t>
            </a:r>
            <a:r>
              <a:rPr lang="de-DE" sz="2000" b="1" dirty="0">
                <a:solidFill>
                  <a:srgbClr val="1E6CA7"/>
                </a:solidFill>
                <a:latin typeface="Helvetica" charset="0"/>
                <a:ea typeface="Helvetica" charset="0"/>
                <a:cs typeface="Helvetica" charset="0"/>
              </a:rPr>
              <a:t>Regalblocks.</a:t>
            </a:r>
          </a:p>
        </p:txBody>
      </p:sp>
      <p:cxnSp>
        <p:nvCxnSpPr>
          <p:cNvPr id="20" name="Gerade Verbindung 19"/>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23" name="Bild 22">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4" name="Bild 23">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5" name="Bild 24">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0" name="Bild 29">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1"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2"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3"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4"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5"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6"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7"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8"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39"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1306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hlinkClick r:id="rId3" action="ppaction://hlinksldjump"/>
          </p:cNvPr>
          <p:cNvPicPr>
            <a:picLocks noChangeAspect="1"/>
          </p:cNvPicPr>
          <p:nvPr/>
        </p:nvPicPr>
        <p:blipFill>
          <a:blip r:embed="rId4"/>
          <a:stretch>
            <a:fillRect/>
          </a:stretch>
        </p:blipFill>
        <p:spPr>
          <a:xfrm>
            <a:off x="11472928" y="160775"/>
            <a:ext cx="311085" cy="311085"/>
          </a:xfrm>
          <a:prstGeom prst="rect">
            <a:avLst/>
          </a:prstGeom>
        </p:spPr>
      </p:pic>
      <p:pic>
        <p:nvPicPr>
          <p:cNvPr id="17" name="Bild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5013" y="4434906"/>
            <a:ext cx="2158999" cy="1316658"/>
          </a:xfrm>
          <a:prstGeom prst="rect">
            <a:avLst/>
          </a:prstGeom>
          <a:effectLst>
            <a:outerShdw blurRad="165100" sx="92000" sy="92000" algn="ctr" rotWithShape="0">
              <a:srgbClr val="000000">
                <a:alpha val="32000"/>
              </a:srgbClr>
            </a:outerShdw>
          </a:effectLst>
        </p:spPr>
      </p:pic>
      <p:sp>
        <p:nvSpPr>
          <p:cNvPr id="20" name="Textfeld 19"/>
          <p:cNvSpPr txBox="1"/>
          <p:nvPr/>
        </p:nvSpPr>
        <p:spPr>
          <a:xfrm>
            <a:off x="9652657" y="4125004"/>
            <a:ext cx="1733801" cy="200055"/>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Technische Daten</a:t>
            </a:r>
          </a:p>
        </p:txBody>
      </p:sp>
      <p:sp>
        <p:nvSpPr>
          <p:cNvPr id="23" name="Textfeld 22"/>
          <p:cNvSpPr txBox="1"/>
          <p:nvPr/>
        </p:nvSpPr>
        <p:spPr>
          <a:xfrm>
            <a:off x="6186807" y="2382235"/>
            <a:ext cx="3298591" cy="1994392"/>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VORTEILE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Übersichtliche, platzsparende Lagerung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Weniger Materialbeschädigungen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Schneller Zugriff auf Rohbleche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Hohe Raumausnutzung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Effizientes Arbeiten</a:t>
            </a:r>
          </a:p>
        </p:txBody>
      </p:sp>
      <p:sp>
        <p:nvSpPr>
          <p:cNvPr id="26" name="Textfeld 25"/>
          <p:cNvSpPr txBox="1"/>
          <p:nvPr/>
        </p:nvSpPr>
        <p:spPr>
          <a:xfrm>
            <a:off x="9646449" y="2417406"/>
            <a:ext cx="1801235" cy="207836"/>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Video</a:t>
            </a:r>
          </a:p>
        </p:txBody>
      </p:sp>
      <p:grpSp>
        <p:nvGrpSpPr>
          <p:cNvPr id="36" name="Gruppierung 35"/>
          <p:cNvGrpSpPr/>
          <p:nvPr/>
        </p:nvGrpSpPr>
        <p:grpSpPr>
          <a:xfrm>
            <a:off x="407988" y="5751563"/>
            <a:ext cx="2971955" cy="258532"/>
            <a:chOff x="7315858" y="5406445"/>
            <a:chExt cx="2971955" cy="258532"/>
          </a:xfrm>
        </p:grpSpPr>
        <p:pic>
          <p:nvPicPr>
            <p:cNvPr id="33" name="Bild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34" name="Textfeld 33">
              <a:hlinkClick r:id="rId7"/>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sp>
        <p:nvSpPr>
          <p:cNvPr id="35" name="Rechteck 34">
            <a:hlinkClick r:id="rId8"/>
          </p:cNvPr>
          <p:cNvSpPr/>
          <p:nvPr/>
        </p:nvSpPr>
        <p:spPr>
          <a:xfrm>
            <a:off x="319220" y="5301208"/>
            <a:ext cx="1760418" cy="327526"/>
          </a:xfrm>
          <a:prstGeom prst="rect">
            <a:avLst/>
          </a:prstGeom>
        </p:spPr>
        <p:txBody>
          <a:bodyPr wrap="none">
            <a:spAutoFit/>
          </a:bodyPr>
          <a:lstStyle/>
          <a:p>
            <a:pPr marL="285750" indent="-285750">
              <a:lnSpc>
                <a:spcPct val="120000"/>
              </a:lnSpc>
              <a:buBlip>
                <a:blip r:embed="rId9"/>
              </a:buBlip>
            </a:pPr>
            <a:r>
              <a:rPr lang="de-DE" sz="1400" b="1" dirty="0">
                <a:solidFill>
                  <a:srgbClr val="1E6CA7"/>
                </a:solidFill>
                <a:latin typeface="Helvetica" charset="0"/>
                <a:ea typeface="Helvetica" charset="0"/>
                <a:cs typeface="Helvetica" charset="0"/>
              </a:rPr>
              <a:t> ZUR WEBSITE</a:t>
            </a:r>
          </a:p>
        </p:txBody>
      </p:sp>
      <p:sp>
        <p:nvSpPr>
          <p:cNvPr id="38" name="Textfeld 37"/>
          <p:cNvSpPr txBox="1"/>
          <p:nvPr/>
        </p:nvSpPr>
        <p:spPr>
          <a:xfrm>
            <a:off x="407989" y="2389827"/>
            <a:ext cx="5611559" cy="1938992"/>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Einseitiges Lagersystem als Turm mit Ziehtechnik</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Ladegutträger: Palette mit Rollen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Nutzlast: 3.000 kg oder 5.000 kg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Automatik-Betrieb</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Entnahme des Materials direkt von der Lasttraverse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erhältlich</a:t>
            </a:r>
          </a:p>
        </p:txBody>
      </p:sp>
      <p:cxnSp>
        <p:nvCxnSpPr>
          <p:cNvPr id="41" name="Gerade Verbindung 4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TURMLAGER FÜR BLECHE</a:t>
            </a:r>
          </a:p>
        </p:txBody>
      </p:sp>
      <p:sp>
        <p:nvSpPr>
          <p:cNvPr id="29" name="Textfeld 28"/>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TOWER MONO</a:t>
            </a:r>
          </a:p>
        </p:txBody>
      </p:sp>
      <p:pic>
        <p:nvPicPr>
          <p:cNvPr id="43" name="Bild 42">
            <a:hlinkClick r:id="" action="ppaction://noaction"/>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25012" y="2764222"/>
            <a:ext cx="2174652" cy="1223758"/>
          </a:xfrm>
          <a:prstGeom prst="rect">
            <a:avLst/>
          </a:prstGeom>
          <a:blipFill>
            <a:blip r:embed="rId11"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49" name="Dreieck 48"/>
          <p:cNvSpPr/>
          <p:nvPr/>
        </p:nvSpPr>
        <p:spPr>
          <a:xfrm rot="5400000">
            <a:off x="10634981" y="3313373"/>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Oval 49">
            <a:hlinkClick r:id="rId8"/>
          </p:cNvPr>
          <p:cNvSpPr/>
          <p:nvPr/>
        </p:nvSpPr>
        <p:spPr>
          <a:xfrm>
            <a:off x="10472303" y="3124837"/>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99102412-29C5-A549-89A0-03C24E0FAE40}"/>
              </a:ext>
            </a:extLst>
          </p:cNvPr>
          <p:cNvSpPr/>
          <p:nvPr/>
        </p:nvSpPr>
        <p:spPr>
          <a:xfrm>
            <a:off x="9625012" y="4434904"/>
            <a:ext cx="2174653" cy="1316659"/>
          </a:xfrm>
          <a:prstGeom prst="rect">
            <a:avLst/>
          </a:prstGeom>
          <a:blipFill>
            <a:blip r:embed="rId1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grpSp>
        <p:nvGrpSpPr>
          <p:cNvPr id="40" name="Gruppierung 39"/>
          <p:cNvGrpSpPr/>
          <p:nvPr/>
        </p:nvGrpSpPr>
        <p:grpSpPr>
          <a:xfrm>
            <a:off x="10485170" y="4854695"/>
            <a:ext cx="477076" cy="477075"/>
            <a:chOff x="9778254" y="3094176"/>
            <a:chExt cx="477076" cy="477075"/>
          </a:xfrm>
        </p:grpSpPr>
        <p:sp>
          <p:nvSpPr>
            <p:cNvPr id="51" name="Oval 50"/>
            <p:cNvSpPr/>
            <p:nvPr/>
          </p:nvSpPr>
          <p:spPr>
            <a:xfrm rot="18900000">
              <a:off x="9778254" y="3094176"/>
              <a:ext cx="395222" cy="3952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3" name="Gerade Verbindung 52"/>
            <p:cNvCxnSpPr/>
            <p:nvPr/>
          </p:nvCxnSpPr>
          <p:spPr>
            <a:xfrm>
              <a:off x="10115597" y="3431519"/>
              <a:ext cx="139733" cy="1397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Bild 53"/>
            <p:cNvPicPr>
              <a:picLocks noChangeAspect="1"/>
            </p:cNvPicPr>
            <p:nvPr/>
          </p:nvPicPr>
          <p:blipFill>
            <a:blip r:embed="rId13"/>
            <a:stretch>
              <a:fillRect/>
            </a:stretch>
          </p:blipFill>
          <p:spPr>
            <a:xfrm>
              <a:off x="9885865" y="3201787"/>
              <a:ext cx="180000" cy="180000"/>
            </a:xfrm>
            <a:prstGeom prst="rect">
              <a:avLst/>
            </a:prstGeom>
          </p:spPr>
        </p:pic>
      </p:grpSp>
      <p:pic>
        <p:nvPicPr>
          <p:cNvPr id="37" name="Bild 36">
            <a:hlinkClick r:id="rId14" action="ppaction://hlinksldjump"/>
          </p:cNvPr>
          <p:cNvPicPr>
            <a:picLocks noChangeAspect="1"/>
          </p:cNvPicPr>
          <p:nvPr/>
        </p:nvPicPr>
        <p:blipFill>
          <a:blip r:embed="rId15"/>
          <a:stretch>
            <a:fillRect/>
          </a:stretch>
        </p:blipFill>
        <p:spPr>
          <a:xfrm>
            <a:off x="1305104" y="160776"/>
            <a:ext cx="311085" cy="311085"/>
          </a:xfrm>
          <a:prstGeom prst="rect">
            <a:avLst/>
          </a:prstGeom>
        </p:spPr>
      </p:pic>
      <p:pic>
        <p:nvPicPr>
          <p:cNvPr id="56" name="Bild 55">
            <a:hlinkClick r:id="" action="ppaction://hlinkshowjump?jump=nextslide"/>
          </p:cNvPr>
          <p:cNvPicPr>
            <a:picLocks noChangeAspect="1"/>
          </p:cNvPicPr>
          <p:nvPr/>
        </p:nvPicPr>
        <p:blipFill>
          <a:blip r:embed="rId16"/>
          <a:stretch>
            <a:fillRect/>
          </a:stretch>
        </p:blipFill>
        <p:spPr>
          <a:xfrm>
            <a:off x="856546" y="160776"/>
            <a:ext cx="311085" cy="311085"/>
          </a:xfrm>
          <a:prstGeom prst="rect">
            <a:avLst/>
          </a:prstGeom>
        </p:spPr>
      </p:pic>
      <p:pic>
        <p:nvPicPr>
          <p:cNvPr id="57" name="Bild 56">
            <a:hlinkClick r:id="" action="ppaction://hlinkshowjump?jump=previousslide"/>
          </p:cNvPr>
          <p:cNvPicPr>
            <a:picLocks noChangeAspect="1"/>
          </p:cNvPicPr>
          <p:nvPr/>
        </p:nvPicPr>
        <p:blipFill>
          <a:blip r:embed="rId16"/>
          <a:stretch>
            <a:fillRect/>
          </a:stretch>
        </p:blipFill>
        <p:spPr>
          <a:xfrm rot="10800000">
            <a:off x="407988" y="160776"/>
            <a:ext cx="311085" cy="311085"/>
          </a:xfrm>
          <a:prstGeom prst="rect">
            <a:avLst/>
          </a:prstGeom>
        </p:spPr>
      </p:pic>
      <p:sp>
        <p:nvSpPr>
          <p:cNvPr id="58" name="Titel 1">
            <a:hlinkClick r:id="rId1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59" name="Titel 1">
            <a:hlinkClick r:id="rId1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60" name="Titel 1">
            <a:hlinkClick r:id="rId1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61" name="Titel 1">
            <a:hlinkClick r:id="rId2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2" name="Titel 1">
            <a:hlinkClick r:id="rId2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3" name="Titel 1">
            <a:hlinkClick r:id="rId2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4" name="Titel 1">
            <a:hlinkClick r:id="rId23"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5" name="Titel 1">
            <a:hlinkClick r:id="rId24"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6" name="Titel 1">
            <a:hlinkClick r:id="rId25"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7" name="Titel 1">
            <a:hlinkClick r:id="rId26"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55" name="Rechteck 54">
            <a:extLst>
              <a:ext uri="{FF2B5EF4-FFF2-40B4-BE49-F238E27FC236}">
                <a16:creationId xmlns:a16="http://schemas.microsoft.com/office/drawing/2014/main" id="{87604E27-0624-EC47-94EB-745079300ECD}"/>
              </a:ext>
            </a:extLst>
          </p:cNvPr>
          <p:cNvSpPr/>
          <p:nvPr/>
        </p:nvSpPr>
        <p:spPr>
          <a:xfrm>
            <a:off x="-3754" y="1"/>
            <a:ext cx="12192000" cy="6857999"/>
          </a:xfrm>
          <a:prstGeom prst="rect">
            <a:avLst/>
          </a:prstGeom>
          <a:blipFill dpi="0" rotWithShape="1">
            <a:blip r:embed="rId2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Tree>
    <p:extLst>
      <p:ext uri="{BB962C8B-B14F-4D97-AF65-F5344CB8AC3E}">
        <p14:creationId xmlns:p14="http://schemas.microsoft.com/office/powerpoint/2010/main" val="13630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500" fill="hold"/>
                                        <p:tgtEl>
                                          <p:spTgt spid="55"/>
                                        </p:tgtEl>
                                        <p:attrNameLst>
                                          <p:attrName>ppt_w</p:attrName>
                                        </p:attrNameLst>
                                      </p:cBhvr>
                                      <p:tavLst>
                                        <p:tav tm="0">
                                          <p:val>
                                            <p:fltVal val="0"/>
                                          </p:val>
                                        </p:tav>
                                        <p:tav tm="100000">
                                          <p:val>
                                            <p:strVal val="#ppt_w"/>
                                          </p:val>
                                        </p:tav>
                                      </p:tavLst>
                                    </p:anim>
                                    <p:anim calcmode="lin" valueType="num">
                                      <p:cBhvr>
                                        <p:cTn id="8" dur="500" fill="hold"/>
                                        <p:tgtEl>
                                          <p:spTgt spid="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5"/>
                    </p:tgtEl>
                  </p:cond>
                </p:stCondLst>
                <p:endSync evt="end" delay="0">
                  <p:rtn val="all"/>
                </p:endSync>
                <p:childTnLst>
                  <p:par>
                    <p:cTn id="10" fill="hold">
                      <p:stCondLst>
                        <p:cond delay="0"/>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5"/>
                                        </p:tgtEl>
                                        <p:attrNameLst>
                                          <p:attrName>ppt_w</p:attrName>
                                        </p:attrNameLst>
                                      </p:cBhvr>
                                      <p:tavLst>
                                        <p:tav tm="0">
                                          <p:val>
                                            <p:strVal val="ppt_w"/>
                                          </p:val>
                                        </p:tav>
                                        <p:tav tm="100000">
                                          <p:val>
                                            <p:fltVal val="0"/>
                                          </p:val>
                                        </p:tav>
                                      </p:tavLst>
                                    </p:anim>
                                    <p:anim calcmode="lin" valueType="num">
                                      <p:cBhvr>
                                        <p:cTn id="14" dur="500"/>
                                        <p:tgtEl>
                                          <p:spTgt spid="55"/>
                                        </p:tgtEl>
                                        <p:attrNameLst>
                                          <p:attrName>ppt_h</p:attrName>
                                        </p:attrNameLst>
                                      </p:cBhvr>
                                      <p:tavLst>
                                        <p:tav tm="0">
                                          <p:val>
                                            <p:strVal val="ppt_h"/>
                                          </p:val>
                                        </p:tav>
                                        <p:tav tm="100000">
                                          <p:val>
                                            <p:fltVal val="0"/>
                                          </p:val>
                                        </p:tav>
                                      </p:tavLst>
                                    </p:anim>
                                    <p:animEffect transition="out" filter="fade">
                                      <p:cBhvr>
                                        <p:cTn id="15" dur="500"/>
                                        <p:tgtEl>
                                          <p:spTgt spid="55"/>
                                        </p:tgtEl>
                                      </p:cBhvr>
                                    </p:animEffect>
                                    <p:set>
                                      <p:cBhvr>
                                        <p:cTn id="16"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childTnLst>
        </p:cTn>
      </p:par>
    </p:tnLst>
    <p:bldLst>
      <p:bldP spid="55" grpId="0" animBg="1"/>
      <p:bldP spid="5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56040" y="2060848"/>
            <a:ext cx="5570968" cy="3311401"/>
          </a:xfrm>
          <a:prstGeom prst="rect">
            <a:avLst/>
          </a:prstGeom>
        </p:spPr>
      </p:pic>
      <p:pic>
        <p:nvPicPr>
          <p:cNvPr id="7" name="Bild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5360" y="2283387"/>
            <a:ext cx="5688632" cy="3089829"/>
          </a:xfrm>
          <a:prstGeom prst="rect">
            <a:avLst/>
          </a:prstGeom>
        </p:spPr>
      </p:pic>
      <p:sp>
        <p:nvSpPr>
          <p:cNvPr id="12" name="Textfeld 11"/>
          <p:cNvSpPr txBox="1"/>
          <p:nvPr/>
        </p:nvSpPr>
        <p:spPr>
          <a:xfrm>
            <a:off x="421620" y="1201142"/>
            <a:ext cx="7082376" cy="564252"/>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GROSSLAGER FÜR BLECHE</a:t>
            </a:r>
          </a:p>
        </p:txBody>
      </p:sp>
      <p:sp>
        <p:nvSpPr>
          <p:cNvPr id="6" name="Textfeld 5"/>
          <p:cNvSpPr txBox="1"/>
          <p:nvPr/>
        </p:nvSpPr>
        <p:spPr>
          <a:xfrm>
            <a:off x="407988" y="83596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a:t>
            </a:r>
          </a:p>
        </p:txBody>
      </p:sp>
      <p:pic>
        <p:nvPicPr>
          <p:cNvPr id="8" name="Bild 7">
            <a:hlinkClick r:id="rId4" action="ppaction://hlinksldjump"/>
          </p:cNvPr>
          <p:cNvPicPr>
            <a:picLocks noChangeAspect="1"/>
          </p:cNvPicPr>
          <p:nvPr/>
        </p:nvPicPr>
        <p:blipFill>
          <a:blip r:embed="rId5"/>
          <a:stretch>
            <a:fillRect/>
          </a:stretch>
        </p:blipFill>
        <p:spPr>
          <a:xfrm>
            <a:off x="11472928" y="160775"/>
            <a:ext cx="311085" cy="311085"/>
          </a:xfrm>
          <a:prstGeom prst="rect">
            <a:avLst/>
          </a:prstGeom>
        </p:spPr>
      </p:pic>
      <p:sp>
        <p:nvSpPr>
          <p:cNvPr id="24" name="Textfeld 23">
            <a:hlinkClick r:id="rId6" action="ppaction://hlinksldjump"/>
          </p:cNvPr>
          <p:cNvSpPr txBox="1"/>
          <p:nvPr/>
        </p:nvSpPr>
        <p:spPr>
          <a:xfrm>
            <a:off x="614343" y="5589538"/>
            <a:ext cx="2413767"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STOPA COMPACT</a:t>
            </a:r>
          </a:p>
        </p:txBody>
      </p:sp>
      <p:sp>
        <p:nvSpPr>
          <p:cNvPr id="29" name="Textfeld 28">
            <a:hlinkClick r:id="rId7" action="ppaction://hlinksldjump"/>
          </p:cNvPr>
          <p:cNvSpPr txBox="1"/>
          <p:nvPr/>
        </p:nvSpPr>
        <p:spPr>
          <a:xfrm>
            <a:off x="6580327" y="5599873"/>
            <a:ext cx="2591472"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STOPA UNIVERSAL</a:t>
            </a:r>
          </a:p>
        </p:txBody>
      </p:sp>
      <p:cxnSp>
        <p:nvCxnSpPr>
          <p:cNvPr id="26" name="Gerade Verbindung 25"/>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7" name="Bild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cxnSp>
        <p:nvCxnSpPr>
          <p:cNvPr id="45" name="Gerade Verbindung 44"/>
          <p:cNvCxnSpPr/>
          <p:nvPr/>
        </p:nvCxnSpPr>
        <p:spPr>
          <a:xfrm>
            <a:off x="6580327" y="5517232"/>
            <a:ext cx="5203686"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a:off x="623888" y="5517232"/>
            <a:ext cx="5203686"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14" name="Rechteck 13"/>
          <p:cNvSpPr/>
          <p:nvPr/>
        </p:nvSpPr>
        <p:spPr>
          <a:xfrm>
            <a:off x="1" y="1981716"/>
            <a:ext cx="623887" cy="3390533"/>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hteck 47"/>
          <p:cNvSpPr/>
          <p:nvPr/>
        </p:nvSpPr>
        <p:spPr>
          <a:xfrm rot="10800000">
            <a:off x="5827574" y="1981711"/>
            <a:ext cx="340434" cy="3390533"/>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p:cNvSpPr/>
          <p:nvPr/>
        </p:nvSpPr>
        <p:spPr>
          <a:xfrm>
            <a:off x="6189752" y="1981716"/>
            <a:ext cx="623887" cy="3390533"/>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hteck 49"/>
          <p:cNvSpPr/>
          <p:nvPr/>
        </p:nvSpPr>
        <p:spPr>
          <a:xfrm rot="10800000">
            <a:off x="11568113" y="1981711"/>
            <a:ext cx="623887" cy="3390533"/>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Bild 29">
            <a:hlinkClick r:id="rId9" action="ppaction://hlinksldjump"/>
          </p:cNvPr>
          <p:cNvPicPr>
            <a:picLocks noChangeAspect="1"/>
          </p:cNvPicPr>
          <p:nvPr/>
        </p:nvPicPr>
        <p:blipFill>
          <a:blip r:embed="rId10"/>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11"/>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11"/>
          <a:stretch>
            <a:fillRect/>
          </a:stretch>
        </p:blipFill>
        <p:spPr>
          <a:xfrm rot="10800000">
            <a:off x="407988" y="160776"/>
            <a:ext cx="311085" cy="311085"/>
          </a:xfrm>
          <a:prstGeom prst="rect">
            <a:avLst/>
          </a:prstGeom>
        </p:spPr>
      </p:pic>
      <p:sp>
        <p:nvSpPr>
          <p:cNvPr id="36"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2"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3"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4"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51"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52" name="Titel 1">
            <a:hlinkClick r:id="rId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401862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ung 6"/>
          <p:cNvGrpSpPr/>
          <p:nvPr/>
        </p:nvGrpSpPr>
        <p:grpSpPr>
          <a:xfrm>
            <a:off x="2567608" y="1340768"/>
            <a:ext cx="9433046" cy="4824535"/>
            <a:chOff x="4752529" y="2623268"/>
            <a:chExt cx="6168006" cy="3154629"/>
          </a:xfrm>
        </p:grpSpPr>
        <p:pic>
          <p:nvPicPr>
            <p:cNvPr id="23" name="Bild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7888" y="2924944"/>
              <a:ext cx="5688632" cy="2852953"/>
            </a:xfrm>
            <a:prstGeom prst="rect">
              <a:avLst/>
            </a:prstGeom>
          </p:spPr>
        </p:pic>
        <p:sp>
          <p:nvSpPr>
            <p:cNvPr id="24" name="Rechteck 23"/>
            <p:cNvSpPr/>
            <p:nvPr/>
          </p:nvSpPr>
          <p:spPr>
            <a:xfrm>
              <a:off x="4752529" y="2623273"/>
              <a:ext cx="623887" cy="3154624"/>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p:cNvSpPr/>
            <p:nvPr/>
          </p:nvSpPr>
          <p:spPr>
            <a:xfrm rot="10800000">
              <a:off x="10580101" y="2623268"/>
              <a:ext cx="340434" cy="3154629"/>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GROSSLAGER FÜR BLECHE</a:t>
            </a:r>
          </a:p>
        </p:txBody>
      </p:sp>
      <p:sp>
        <p:nvSpPr>
          <p:cNvPr id="12" name="Textfeld 11"/>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COMPACT</a:t>
            </a:r>
          </a:p>
        </p:txBody>
      </p:sp>
      <p:sp>
        <p:nvSpPr>
          <p:cNvPr id="14" name="Textfeld 13"/>
          <p:cNvSpPr txBox="1"/>
          <p:nvPr/>
        </p:nvSpPr>
        <p:spPr>
          <a:xfrm>
            <a:off x="407987" y="2428674"/>
            <a:ext cx="4103837" cy="1107996"/>
          </a:xfrm>
          <a:prstGeom prst="rect">
            <a:avLst/>
          </a:prstGeom>
          <a:noFill/>
        </p:spPr>
        <p:txBody>
          <a:bodyPr wrap="square" lIns="0" tIns="0" rIns="0" bIns="0" rtlCol="0">
            <a:spAutoFit/>
          </a:bodyPr>
          <a:lstStyle/>
          <a:p>
            <a:pPr>
              <a:lnSpc>
                <a:spcPct val="120000"/>
              </a:lnSpc>
            </a:pPr>
            <a:r>
              <a:rPr lang="de-DE" sz="2000" b="1">
                <a:solidFill>
                  <a:srgbClr val="1E6CA7"/>
                </a:solidFill>
                <a:latin typeface="Helvetica" charset="0"/>
                <a:ea typeface="Helvetica" charset="0"/>
                <a:cs typeface="Helvetica" charset="0"/>
              </a:rPr>
              <a:t>Maximale Lagerkapazität bei geringer Stellfläche mit höchster Effizienz für Ihre Fertigung.</a:t>
            </a:r>
            <a:endParaRPr lang="de-DE" sz="2000" b="1" dirty="0">
              <a:solidFill>
                <a:srgbClr val="1E6CA7"/>
              </a:solidFill>
              <a:latin typeface="Helvetica" charset="0"/>
              <a:ea typeface="Helvetica" charset="0"/>
              <a:cs typeface="Helvetica" charset="0"/>
            </a:endParaRPr>
          </a:p>
        </p:txBody>
      </p:sp>
      <p:cxnSp>
        <p:nvCxnSpPr>
          <p:cNvPr id="20" name="Gerade Verbindung 19"/>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29" name="Bild 28">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2" name="Bild 31">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3"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4"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5"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6"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7"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8"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9"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0"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1"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2"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073259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5013" y="4434905"/>
            <a:ext cx="2158999" cy="1085753"/>
          </a:xfrm>
          <a:prstGeom prst="rect">
            <a:avLst/>
          </a:prstGeom>
          <a:effectLst>
            <a:outerShdw blurRad="165100" sx="92000" sy="92000" algn="ctr" rotWithShape="0">
              <a:srgbClr val="000000">
                <a:alpha val="32000"/>
              </a:srgbClr>
            </a:outerShdw>
          </a:effectLst>
        </p:spPr>
      </p:pic>
      <p:sp>
        <p:nvSpPr>
          <p:cNvPr id="20" name="Textfeld 19"/>
          <p:cNvSpPr txBox="1"/>
          <p:nvPr/>
        </p:nvSpPr>
        <p:spPr>
          <a:xfrm>
            <a:off x="9652657" y="4125004"/>
            <a:ext cx="1733801" cy="200055"/>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Technische Daten</a:t>
            </a:r>
          </a:p>
        </p:txBody>
      </p:sp>
      <p:sp>
        <p:nvSpPr>
          <p:cNvPr id="23" name="Textfeld 22"/>
          <p:cNvSpPr txBox="1"/>
          <p:nvPr/>
        </p:nvSpPr>
        <p:spPr>
          <a:xfrm>
            <a:off x="6186807" y="2382235"/>
            <a:ext cx="3298591" cy="3065455"/>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VORTEILE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Geringe Beladehöhen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Maximale Anforderungen an die Anzahl der Lagerplätze </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Wirtschaftliche Lagersysteme bis 11 Meter Höhe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Max. Anforderungen an die Energie-Effizienz</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Um 90 Grad gedrehte </a:t>
            </a:r>
            <a:r>
              <a:rPr lang="de-DE" sz="1500" dirty="0" err="1">
                <a:latin typeface="Helvetica" charset="0"/>
                <a:ea typeface="Helvetica" charset="0"/>
                <a:cs typeface="Helvetica" charset="0"/>
              </a:rPr>
              <a:t>Paletteneinlagerung</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Unterschiedliche </a:t>
            </a:r>
            <a:r>
              <a:rPr lang="de-DE" sz="1500" dirty="0" err="1">
                <a:latin typeface="Helvetica" charset="0"/>
                <a:ea typeface="Helvetica" charset="0"/>
                <a:cs typeface="Helvetica" charset="0"/>
              </a:rPr>
              <a:t>Palettenformate</a:t>
            </a:r>
            <a:endParaRPr lang="de-DE" sz="1500" dirty="0">
              <a:latin typeface="Helvetica" charset="0"/>
              <a:ea typeface="Helvetica" charset="0"/>
              <a:cs typeface="Helvetica" charset="0"/>
            </a:endParaRPr>
          </a:p>
        </p:txBody>
      </p:sp>
      <p:sp>
        <p:nvSpPr>
          <p:cNvPr id="26" name="Textfeld 25"/>
          <p:cNvSpPr txBox="1"/>
          <p:nvPr/>
        </p:nvSpPr>
        <p:spPr>
          <a:xfrm>
            <a:off x="9646449" y="2417406"/>
            <a:ext cx="1801235" cy="207836"/>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Video</a:t>
            </a:r>
          </a:p>
        </p:txBody>
      </p:sp>
      <p:grpSp>
        <p:nvGrpSpPr>
          <p:cNvPr id="36" name="Gruppierung 35"/>
          <p:cNvGrpSpPr/>
          <p:nvPr/>
        </p:nvGrpSpPr>
        <p:grpSpPr>
          <a:xfrm>
            <a:off x="407988" y="5751563"/>
            <a:ext cx="2971955" cy="258532"/>
            <a:chOff x="7315858" y="5406445"/>
            <a:chExt cx="2971955" cy="258532"/>
          </a:xfrm>
        </p:grpSpPr>
        <p:pic>
          <p:nvPicPr>
            <p:cNvPr id="33" name="Bild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34" name="Textfeld 33">
              <a:hlinkClick r:id="rId5" invalidUrl="https://www.stopa.com/stopa/lagersysteme/compact/STOPA COMPACT.pdf"/>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sp>
        <p:nvSpPr>
          <p:cNvPr id="35" name="Rechteck 34">
            <a:hlinkClick r:id="rId6"/>
          </p:cNvPr>
          <p:cNvSpPr/>
          <p:nvPr/>
        </p:nvSpPr>
        <p:spPr>
          <a:xfrm>
            <a:off x="319220" y="5301208"/>
            <a:ext cx="1760418" cy="327526"/>
          </a:xfrm>
          <a:prstGeom prst="rect">
            <a:avLst/>
          </a:prstGeom>
        </p:spPr>
        <p:txBody>
          <a:bodyPr wrap="none">
            <a:spAutoFit/>
          </a:bodyPr>
          <a:lstStyle/>
          <a:p>
            <a:pPr marL="285750" indent="-285750">
              <a:lnSpc>
                <a:spcPct val="120000"/>
              </a:lnSpc>
              <a:buBlip>
                <a:blip r:embed="rId7"/>
              </a:buBlip>
            </a:pPr>
            <a:r>
              <a:rPr lang="de-DE" sz="1400" b="1" dirty="0">
                <a:solidFill>
                  <a:srgbClr val="1E6CA7"/>
                </a:solidFill>
                <a:latin typeface="Helvetica" charset="0"/>
                <a:ea typeface="Helvetica" charset="0"/>
                <a:cs typeface="Helvetica" charset="0"/>
              </a:rPr>
              <a:t> ZUR WEBSITE</a:t>
            </a:r>
          </a:p>
        </p:txBody>
      </p:sp>
      <p:sp>
        <p:nvSpPr>
          <p:cNvPr id="38" name="Textfeld 37"/>
          <p:cNvSpPr txBox="1"/>
          <p:nvPr/>
        </p:nvSpPr>
        <p:spPr>
          <a:xfrm>
            <a:off x="407989" y="2389827"/>
            <a:ext cx="5688011" cy="2769989"/>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Groß-Lagersystem mit Ziehtechnik</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 oder doppelreihige Ausführung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Ladegutträger: Palette oder Kassette mit Rollen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und Mehrformatlager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Längs- und stirnseitige Stationen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Automatische Anbindung von Maschinen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Chaotische Lagerverwaltung mit STOPA Lagerverwaltungssoftware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Anbindung an übergeordnetes Rechnersystem möglich</a:t>
            </a:r>
          </a:p>
        </p:txBody>
      </p:sp>
      <p:cxnSp>
        <p:nvCxnSpPr>
          <p:cNvPr id="41" name="Gerade Verbindung 4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COMPACT</a:t>
            </a:r>
          </a:p>
        </p:txBody>
      </p:sp>
      <p:sp>
        <p:nvSpPr>
          <p:cNvPr id="43" name="Textfeld 42"/>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GROSSLAGER FÜR BLECHE</a:t>
            </a:r>
          </a:p>
        </p:txBody>
      </p:sp>
      <p:pic>
        <p:nvPicPr>
          <p:cNvPr id="48" name="Bild 47">
            <a:hlinkClick r:id="" action="ppaction://noaction"/>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5012" y="2764222"/>
            <a:ext cx="2174652" cy="1223758"/>
          </a:xfrm>
          <a:prstGeom prst="rect">
            <a:avLst/>
          </a:prstGeom>
          <a:blipFill>
            <a:blip r:embed="rId9"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50" name="Dreieck 49"/>
          <p:cNvSpPr/>
          <p:nvPr/>
        </p:nvSpPr>
        <p:spPr>
          <a:xfrm rot="5400000">
            <a:off x="10634981" y="3313373"/>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a:hlinkClick r:id="rId6"/>
          </p:cNvPr>
          <p:cNvSpPr/>
          <p:nvPr/>
        </p:nvSpPr>
        <p:spPr>
          <a:xfrm>
            <a:off x="10472303" y="3124837"/>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99102412-29C5-A549-89A0-03C24E0FAE40}"/>
              </a:ext>
            </a:extLst>
          </p:cNvPr>
          <p:cNvSpPr/>
          <p:nvPr/>
        </p:nvSpPr>
        <p:spPr>
          <a:xfrm>
            <a:off x="9625012" y="4434904"/>
            <a:ext cx="2174653" cy="1085754"/>
          </a:xfrm>
          <a:prstGeom prst="rect">
            <a:avLst/>
          </a:prstGeom>
          <a:blipFill>
            <a:blip r:embed="rId10"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grpSp>
        <p:nvGrpSpPr>
          <p:cNvPr id="40" name="Gruppierung 39"/>
          <p:cNvGrpSpPr/>
          <p:nvPr/>
        </p:nvGrpSpPr>
        <p:grpSpPr>
          <a:xfrm>
            <a:off x="10485170" y="4739243"/>
            <a:ext cx="477076" cy="477075"/>
            <a:chOff x="9778254" y="3094176"/>
            <a:chExt cx="477076" cy="477075"/>
          </a:xfrm>
        </p:grpSpPr>
        <p:sp>
          <p:nvSpPr>
            <p:cNvPr id="53" name="Oval 52"/>
            <p:cNvSpPr/>
            <p:nvPr/>
          </p:nvSpPr>
          <p:spPr>
            <a:xfrm rot="18900000">
              <a:off x="9778254" y="3094176"/>
              <a:ext cx="395222" cy="3952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4" name="Gerade Verbindung 53"/>
            <p:cNvCxnSpPr/>
            <p:nvPr/>
          </p:nvCxnSpPr>
          <p:spPr>
            <a:xfrm>
              <a:off x="10115597" y="3431519"/>
              <a:ext cx="139733" cy="1397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Bild 54"/>
            <p:cNvPicPr>
              <a:picLocks noChangeAspect="1"/>
            </p:cNvPicPr>
            <p:nvPr/>
          </p:nvPicPr>
          <p:blipFill>
            <a:blip r:embed="rId11"/>
            <a:stretch>
              <a:fillRect/>
            </a:stretch>
          </p:blipFill>
          <p:spPr>
            <a:xfrm>
              <a:off x="9885865" y="3201787"/>
              <a:ext cx="180000" cy="180000"/>
            </a:xfrm>
            <a:prstGeom prst="rect">
              <a:avLst/>
            </a:prstGeom>
          </p:spPr>
        </p:pic>
      </p:grpSp>
      <p:pic>
        <p:nvPicPr>
          <p:cNvPr id="37" name="Bild 36">
            <a:hlinkClick r:id="rId12" action="ppaction://hlinksldjump"/>
          </p:cNvPr>
          <p:cNvPicPr>
            <a:picLocks noChangeAspect="1"/>
          </p:cNvPicPr>
          <p:nvPr/>
        </p:nvPicPr>
        <p:blipFill>
          <a:blip r:embed="rId13"/>
          <a:stretch>
            <a:fillRect/>
          </a:stretch>
        </p:blipFill>
        <p:spPr>
          <a:xfrm>
            <a:off x="1305104" y="160776"/>
            <a:ext cx="311085" cy="311085"/>
          </a:xfrm>
          <a:prstGeom prst="rect">
            <a:avLst/>
          </a:prstGeom>
        </p:spPr>
      </p:pic>
      <p:pic>
        <p:nvPicPr>
          <p:cNvPr id="57" name="Bild 56">
            <a:hlinkClick r:id="" action="ppaction://hlinkshowjump?jump=nextslide"/>
          </p:cNvPr>
          <p:cNvPicPr>
            <a:picLocks noChangeAspect="1"/>
          </p:cNvPicPr>
          <p:nvPr/>
        </p:nvPicPr>
        <p:blipFill>
          <a:blip r:embed="rId14"/>
          <a:stretch>
            <a:fillRect/>
          </a:stretch>
        </p:blipFill>
        <p:spPr>
          <a:xfrm>
            <a:off x="856546" y="160776"/>
            <a:ext cx="311085" cy="311085"/>
          </a:xfrm>
          <a:prstGeom prst="rect">
            <a:avLst/>
          </a:prstGeom>
        </p:spPr>
      </p:pic>
      <p:pic>
        <p:nvPicPr>
          <p:cNvPr id="58" name="Bild 57">
            <a:hlinkClick r:id="" action="ppaction://hlinkshowjump?jump=previousslide"/>
          </p:cNvPr>
          <p:cNvPicPr>
            <a:picLocks noChangeAspect="1"/>
          </p:cNvPicPr>
          <p:nvPr/>
        </p:nvPicPr>
        <p:blipFill>
          <a:blip r:embed="rId14"/>
          <a:stretch>
            <a:fillRect/>
          </a:stretch>
        </p:blipFill>
        <p:spPr>
          <a:xfrm rot="10800000">
            <a:off x="407988" y="160776"/>
            <a:ext cx="311085" cy="311085"/>
          </a:xfrm>
          <a:prstGeom prst="rect">
            <a:avLst/>
          </a:prstGeom>
        </p:spPr>
      </p:pic>
      <p:pic>
        <p:nvPicPr>
          <p:cNvPr id="59" name="Bild 58">
            <a:hlinkClick r:id="rId15" action="ppaction://hlinksldjump"/>
          </p:cNvPr>
          <p:cNvPicPr>
            <a:picLocks noChangeAspect="1"/>
          </p:cNvPicPr>
          <p:nvPr/>
        </p:nvPicPr>
        <p:blipFill>
          <a:blip r:embed="rId16"/>
          <a:stretch>
            <a:fillRect/>
          </a:stretch>
        </p:blipFill>
        <p:spPr>
          <a:xfrm>
            <a:off x="11472928" y="160775"/>
            <a:ext cx="311085" cy="311085"/>
          </a:xfrm>
          <a:prstGeom prst="rect">
            <a:avLst/>
          </a:prstGeom>
        </p:spPr>
      </p:pic>
      <p:sp>
        <p:nvSpPr>
          <p:cNvPr id="60" name="Titel 1">
            <a:hlinkClick r:id="rId1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61" name="Titel 1">
            <a:hlinkClick r:id="rId1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62" name="Titel 1">
            <a:hlinkClick r:id="rId1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63" name="Titel 1">
            <a:hlinkClick r:id="rId2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4" name="Titel 1">
            <a:hlinkClick r:id="rId2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5" name="Titel 1">
            <a:hlinkClick r:id="rId2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6" name="Titel 1">
            <a:hlinkClick r:id="rId23"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7" name="Titel 1">
            <a:hlinkClick r:id="rId24"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8" name="Titel 1">
            <a:hlinkClick r:id="rId25"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9" name="Titel 1">
            <a:hlinkClick r:id="rId26"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56" name="Rechteck 55">
            <a:extLst>
              <a:ext uri="{FF2B5EF4-FFF2-40B4-BE49-F238E27FC236}">
                <a16:creationId xmlns:a16="http://schemas.microsoft.com/office/drawing/2014/main" id="{87604E27-0624-EC47-94EB-745079300ECD}"/>
              </a:ext>
            </a:extLst>
          </p:cNvPr>
          <p:cNvSpPr/>
          <p:nvPr/>
        </p:nvSpPr>
        <p:spPr>
          <a:xfrm>
            <a:off x="0" y="1"/>
            <a:ext cx="12192000" cy="6857999"/>
          </a:xfrm>
          <a:prstGeom prst="rect">
            <a:avLst/>
          </a:prstGeom>
          <a:blipFill dpi="0" rotWithShape="1">
            <a:blip r:embed="rId2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Tree>
    <p:extLst>
      <p:ext uri="{BB962C8B-B14F-4D97-AF65-F5344CB8AC3E}">
        <p14:creationId xmlns:p14="http://schemas.microsoft.com/office/powerpoint/2010/main" val="119148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6"/>
                    </p:tgtEl>
                  </p:cond>
                </p:stCondLst>
                <p:endSync evt="end" delay="0">
                  <p:rtn val="all"/>
                </p:endSync>
                <p:childTnLst>
                  <p:par>
                    <p:cTn id="10" fill="hold">
                      <p:stCondLst>
                        <p:cond delay="0"/>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6"/>
                                        </p:tgtEl>
                                        <p:attrNameLst>
                                          <p:attrName>ppt_w</p:attrName>
                                        </p:attrNameLst>
                                      </p:cBhvr>
                                      <p:tavLst>
                                        <p:tav tm="0">
                                          <p:val>
                                            <p:strVal val="ppt_w"/>
                                          </p:val>
                                        </p:tav>
                                        <p:tav tm="100000">
                                          <p:val>
                                            <p:fltVal val="0"/>
                                          </p:val>
                                        </p:tav>
                                      </p:tavLst>
                                    </p:anim>
                                    <p:anim calcmode="lin" valueType="num">
                                      <p:cBhvr>
                                        <p:cTn id="14" dur="500"/>
                                        <p:tgtEl>
                                          <p:spTgt spid="56"/>
                                        </p:tgtEl>
                                        <p:attrNameLst>
                                          <p:attrName>ppt_h</p:attrName>
                                        </p:attrNameLst>
                                      </p:cBhvr>
                                      <p:tavLst>
                                        <p:tav tm="0">
                                          <p:val>
                                            <p:strVal val="ppt_h"/>
                                          </p:val>
                                        </p:tav>
                                        <p:tav tm="100000">
                                          <p:val>
                                            <p:fltVal val="0"/>
                                          </p:val>
                                        </p:tav>
                                      </p:tavLst>
                                    </p:anim>
                                    <p:animEffect transition="out" filter="fade">
                                      <p:cBhvr>
                                        <p:cTn id="15" dur="500"/>
                                        <p:tgtEl>
                                          <p:spTgt spid="56"/>
                                        </p:tgtEl>
                                      </p:cBhvr>
                                    </p:animEffect>
                                    <p:set>
                                      <p:cBhvr>
                                        <p:cTn id="1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6" grpId="0" animBg="1"/>
      <p:bldP spid="5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ung 6"/>
          <p:cNvGrpSpPr/>
          <p:nvPr/>
        </p:nvGrpSpPr>
        <p:grpSpPr>
          <a:xfrm>
            <a:off x="3503712" y="1484784"/>
            <a:ext cx="8576297" cy="4680520"/>
            <a:chOff x="6189752" y="1981711"/>
            <a:chExt cx="5924880" cy="3233507"/>
          </a:xfrm>
        </p:grpSpPr>
        <p:pic>
          <p:nvPicPr>
            <p:cNvPr id="24" name="Bild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56040" y="2060848"/>
              <a:ext cx="5570968" cy="3154370"/>
            </a:xfrm>
            <a:prstGeom prst="rect">
              <a:avLst/>
            </a:prstGeom>
          </p:spPr>
        </p:pic>
        <p:sp>
          <p:nvSpPr>
            <p:cNvPr id="25" name="Rechteck 24"/>
            <p:cNvSpPr/>
            <p:nvPr/>
          </p:nvSpPr>
          <p:spPr>
            <a:xfrm>
              <a:off x="6189752" y="1981716"/>
              <a:ext cx="623887" cy="3233502"/>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hteck 29"/>
            <p:cNvSpPr/>
            <p:nvPr/>
          </p:nvSpPr>
          <p:spPr>
            <a:xfrm rot="10800000">
              <a:off x="11490745" y="1981711"/>
              <a:ext cx="623887" cy="3233507"/>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Textfeld 11"/>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UNIVERSAL</a:t>
            </a:r>
          </a:p>
        </p:txBody>
      </p:sp>
      <p:sp>
        <p:nvSpPr>
          <p:cNvPr id="14" name="Textfeld 13"/>
          <p:cNvSpPr txBox="1"/>
          <p:nvPr/>
        </p:nvSpPr>
        <p:spPr>
          <a:xfrm>
            <a:off x="407987" y="2428674"/>
            <a:ext cx="3095725" cy="1107996"/>
          </a:xfrm>
          <a:prstGeom prst="rect">
            <a:avLst/>
          </a:prstGeom>
          <a:noFill/>
        </p:spPr>
        <p:txBody>
          <a:bodyPr wrap="square" lIns="0" tIns="0" rIns="0" bIns="0" rtlCol="0">
            <a:spAutoFit/>
          </a:bodyPr>
          <a:lstStyle/>
          <a:p>
            <a:pPr>
              <a:lnSpc>
                <a:spcPct val="120000"/>
              </a:lnSpc>
            </a:pPr>
            <a:r>
              <a:rPr lang="de-DE" sz="2000" b="1" dirty="0">
                <a:solidFill>
                  <a:srgbClr val="1E6CA7"/>
                </a:solidFill>
                <a:latin typeface="Helvetica" charset="0"/>
                <a:ea typeface="Helvetica" charset="0"/>
                <a:cs typeface="Helvetica" charset="0"/>
              </a:rPr>
              <a:t>Hohe </a:t>
            </a:r>
            <a:r>
              <a:rPr lang="de-DE" sz="2000" b="1" dirty="0" err="1">
                <a:solidFill>
                  <a:srgbClr val="1E6CA7"/>
                </a:solidFill>
                <a:latin typeface="Helvetica" charset="0"/>
                <a:ea typeface="Helvetica" charset="0"/>
                <a:cs typeface="Helvetica" charset="0"/>
              </a:rPr>
              <a:t>Flexibiliät</a:t>
            </a:r>
            <a:r>
              <a:rPr lang="de-DE" sz="2000" b="1" dirty="0">
                <a:solidFill>
                  <a:srgbClr val="1E6CA7"/>
                </a:solidFill>
                <a:latin typeface="Helvetica" charset="0"/>
                <a:ea typeface="Helvetica" charset="0"/>
                <a:cs typeface="Helvetica" charset="0"/>
              </a:rPr>
              <a:t> mit modularer Bauweise und Softwareanbindung.</a:t>
            </a:r>
          </a:p>
        </p:txBody>
      </p:sp>
      <p:cxnSp>
        <p:nvCxnSpPr>
          <p:cNvPr id="20" name="Gerade Verbindung 19"/>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GROSSLAGER FÜR BLECHE</a:t>
            </a:r>
          </a:p>
        </p:txBody>
      </p:sp>
      <p:pic>
        <p:nvPicPr>
          <p:cNvPr id="29" name="Bild 28">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32" name="Bild 31">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3" name="Bild 32">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4"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5"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6"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8"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0"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1"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2"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3"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57995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hlinkClick r:id="rId3" action="ppaction://hlinksldjump"/>
          </p:cNvPr>
          <p:cNvPicPr>
            <a:picLocks noChangeAspect="1"/>
          </p:cNvPicPr>
          <p:nvPr/>
        </p:nvPicPr>
        <p:blipFill>
          <a:blip r:embed="rId4"/>
          <a:stretch>
            <a:fillRect/>
          </a:stretch>
        </p:blipFill>
        <p:spPr>
          <a:xfrm>
            <a:off x="11472928" y="160775"/>
            <a:ext cx="311085" cy="311085"/>
          </a:xfrm>
          <a:prstGeom prst="rect">
            <a:avLst/>
          </a:prstGeom>
        </p:spPr>
      </p:pic>
      <p:pic>
        <p:nvPicPr>
          <p:cNvPr id="17" name="Bild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5013" y="4434906"/>
            <a:ext cx="2158999" cy="896290"/>
          </a:xfrm>
          <a:prstGeom prst="rect">
            <a:avLst/>
          </a:prstGeom>
          <a:effectLst>
            <a:outerShdw blurRad="165100" sx="92000" sy="92000" algn="ctr" rotWithShape="0">
              <a:srgbClr val="000000">
                <a:alpha val="32000"/>
              </a:srgbClr>
            </a:outerShdw>
          </a:effectLst>
        </p:spPr>
      </p:pic>
      <p:sp>
        <p:nvSpPr>
          <p:cNvPr id="20" name="Textfeld 19"/>
          <p:cNvSpPr txBox="1"/>
          <p:nvPr/>
        </p:nvSpPr>
        <p:spPr>
          <a:xfrm>
            <a:off x="9652657" y="4125004"/>
            <a:ext cx="1733801" cy="200055"/>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Technische Daten</a:t>
            </a:r>
          </a:p>
        </p:txBody>
      </p:sp>
      <p:sp>
        <p:nvSpPr>
          <p:cNvPr id="23" name="Textfeld 22"/>
          <p:cNvSpPr txBox="1"/>
          <p:nvPr/>
        </p:nvSpPr>
        <p:spPr>
          <a:xfrm>
            <a:off x="6186807" y="2382235"/>
            <a:ext cx="3298591" cy="3102388"/>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VORTEILE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Übersichtliche, platzsparende Lagerung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Weniger Materialbeschädigungen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Bedarfsgerechte Dimensionierung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Automatische Anbindung an Bearbeitungsmaschinen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Permanente Bestandsführung über die Lagerverwaltungssoftware (LVS)</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Effizientes Arbeiten</a:t>
            </a:r>
          </a:p>
        </p:txBody>
      </p:sp>
      <p:sp>
        <p:nvSpPr>
          <p:cNvPr id="26" name="Textfeld 25"/>
          <p:cNvSpPr txBox="1"/>
          <p:nvPr/>
        </p:nvSpPr>
        <p:spPr>
          <a:xfrm>
            <a:off x="9646449" y="2417406"/>
            <a:ext cx="1801235" cy="207836"/>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Video</a:t>
            </a:r>
          </a:p>
        </p:txBody>
      </p:sp>
      <p:grpSp>
        <p:nvGrpSpPr>
          <p:cNvPr id="36" name="Gruppierung 35"/>
          <p:cNvGrpSpPr/>
          <p:nvPr/>
        </p:nvGrpSpPr>
        <p:grpSpPr>
          <a:xfrm>
            <a:off x="407988" y="5751563"/>
            <a:ext cx="2971955" cy="258532"/>
            <a:chOff x="7315858" y="5406445"/>
            <a:chExt cx="2971955" cy="258532"/>
          </a:xfrm>
        </p:grpSpPr>
        <p:pic>
          <p:nvPicPr>
            <p:cNvPr id="33" name="Bild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34" name="Textfeld 33">
              <a:hlinkClick r:id="rId7"/>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sp>
        <p:nvSpPr>
          <p:cNvPr id="35" name="Rechteck 34">
            <a:hlinkClick r:id="rId8"/>
          </p:cNvPr>
          <p:cNvSpPr/>
          <p:nvPr/>
        </p:nvSpPr>
        <p:spPr>
          <a:xfrm>
            <a:off x="319220" y="5301208"/>
            <a:ext cx="1760418" cy="327526"/>
          </a:xfrm>
          <a:prstGeom prst="rect">
            <a:avLst/>
          </a:prstGeom>
        </p:spPr>
        <p:txBody>
          <a:bodyPr wrap="none">
            <a:spAutoFit/>
          </a:bodyPr>
          <a:lstStyle/>
          <a:p>
            <a:pPr marL="285750" indent="-285750">
              <a:lnSpc>
                <a:spcPct val="120000"/>
              </a:lnSpc>
              <a:buBlip>
                <a:blip r:embed="rId9"/>
              </a:buBlip>
            </a:pPr>
            <a:r>
              <a:rPr lang="de-DE" sz="1400" b="1" dirty="0">
                <a:solidFill>
                  <a:srgbClr val="1E6CA7"/>
                </a:solidFill>
                <a:latin typeface="Helvetica" charset="0"/>
                <a:ea typeface="Helvetica" charset="0"/>
                <a:cs typeface="Helvetica" charset="0"/>
              </a:rPr>
              <a:t> ZUR WEBSITE</a:t>
            </a:r>
          </a:p>
        </p:txBody>
      </p:sp>
      <p:sp>
        <p:nvSpPr>
          <p:cNvPr id="38" name="Textfeld 37"/>
          <p:cNvSpPr txBox="1"/>
          <p:nvPr/>
        </p:nvSpPr>
        <p:spPr>
          <a:xfrm>
            <a:off x="407990" y="2389827"/>
            <a:ext cx="5778818" cy="2769989"/>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 bzw. doppelreihiges Lagersystem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Ladegutträger: Palette oder Kassette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Nutzlast: 3.000 kg oder 5.000 kg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und Mehrformatlager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Max. Systemhöhe: In Abhängigkeit von den Gegebenheiten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Automatische Anbindung von Maschinen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Chaotische Lagerverwaltung mit STOPA Lagerverwaltungssoftware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Anbindung an übergeordnete Rechnersystem</a:t>
            </a:r>
          </a:p>
        </p:txBody>
      </p:sp>
      <p:cxnSp>
        <p:nvCxnSpPr>
          <p:cNvPr id="41" name="Gerade Verbindung 4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UNIVERSAL</a:t>
            </a:r>
          </a:p>
        </p:txBody>
      </p:sp>
      <p:sp>
        <p:nvSpPr>
          <p:cNvPr id="43" name="Textfeld 42"/>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GROSSLAGER FÜR BLECHE</a:t>
            </a:r>
          </a:p>
        </p:txBody>
      </p:sp>
      <p:pic>
        <p:nvPicPr>
          <p:cNvPr id="48" name="Bild 47">
            <a:hlinkClick r:id="" action="ppaction://noaction"/>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25012" y="2764222"/>
            <a:ext cx="2174652" cy="1223758"/>
          </a:xfrm>
          <a:prstGeom prst="rect">
            <a:avLst/>
          </a:prstGeom>
          <a:blipFill>
            <a:blip r:embed="rId11"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50" name="Dreieck 49"/>
          <p:cNvSpPr/>
          <p:nvPr/>
        </p:nvSpPr>
        <p:spPr>
          <a:xfrm rot="5400000">
            <a:off x="10634981" y="3313373"/>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a:hlinkClick r:id="rId8"/>
          </p:cNvPr>
          <p:cNvSpPr/>
          <p:nvPr/>
        </p:nvSpPr>
        <p:spPr>
          <a:xfrm>
            <a:off x="10472303" y="3124837"/>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99102412-29C5-A549-89A0-03C24E0FAE40}"/>
              </a:ext>
            </a:extLst>
          </p:cNvPr>
          <p:cNvSpPr/>
          <p:nvPr/>
        </p:nvSpPr>
        <p:spPr>
          <a:xfrm>
            <a:off x="9625012" y="4434905"/>
            <a:ext cx="2174653" cy="896290"/>
          </a:xfrm>
          <a:prstGeom prst="rect">
            <a:avLst/>
          </a:prstGeom>
          <a:blipFill>
            <a:blip r:embed="rId1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grpSp>
        <p:nvGrpSpPr>
          <p:cNvPr id="40" name="Gruppierung 39"/>
          <p:cNvGrpSpPr/>
          <p:nvPr/>
        </p:nvGrpSpPr>
        <p:grpSpPr>
          <a:xfrm>
            <a:off x="10485170" y="4644512"/>
            <a:ext cx="477076" cy="477075"/>
            <a:chOff x="9778254" y="3094176"/>
            <a:chExt cx="477076" cy="477075"/>
          </a:xfrm>
        </p:grpSpPr>
        <p:sp>
          <p:nvSpPr>
            <p:cNvPr id="53" name="Oval 52"/>
            <p:cNvSpPr/>
            <p:nvPr/>
          </p:nvSpPr>
          <p:spPr>
            <a:xfrm rot="18900000">
              <a:off x="9778254" y="3094176"/>
              <a:ext cx="395222" cy="3952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4" name="Gerade Verbindung 53"/>
            <p:cNvCxnSpPr/>
            <p:nvPr/>
          </p:nvCxnSpPr>
          <p:spPr>
            <a:xfrm>
              <a:off x="10115597" y="3431519"/>
              <a:ext cx="139733" cy="1397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Bild 54"/>
            <p:cNvPicPr>
              <a:picLocks noChangeAspect="1"/>
            </p:cNvPicPr>
            <p:nvPr/>
          </p:nvPicPr>
          <p:blipFill>
            <a:blip r:embed="rId13"/>
            <a:stretch>
              <a:fillRect/>
            </a:stretch>
          </p:blipFill>
          <p:spPr>
            <a:xfrm>
              <a:off x="9885865" y="3201787"/>
              <a:ext cx="180000" cy="180000"/>
            </a:xfrm>
            <a:prstGeom prst="rect">
              <a:avLst/>
            </a:prstGeom>
          </p:spPr>
        </p:pic>
      </p:grpSp>
      <p:pic>
        <p:nvPicPr>
          <p:cNvPr id="37" name="Bild 36">
            <a:hlinkClick r:id="rId14" action="ppaction://hlinksldjump"/>
          </p:cNvPr>
          <p:cNvPicPr>
            <a:picLocks noChangeAspect="1"/>
          </p:cNvPicPr>
          <p:nvPr/>
        </p:nvPicPr>
        <p:blipFill>
          <a:blip r:embed="rId15"/>
          <a:stretch>
            <a:fillRect/>
          </a:stretch>
        </p:blipFill>
        <p:spPr>
          <a:xfrm>
            <a:off x="1305104" y="160776"/>
            <a:ext cx="311085" cy="311085"/>
          </a:xfrm>
          <a:prstGeom prst="rect">
            <a:avLst/>
          </a:prstGeom>
        </p:spPr>
      </p:pic>
      <p:pic>
        <p:nvPicPr>
          <p:cNvPr id="57" name="Bild 56">
            <a:hlinkClick r:id="" action="ppaction://hlinkshowjump?jump=nextslide"/>
          </p:cNvPr>
          <p:cNvPicPr>
            <a:picLocks noChangeAspect="1"/>
          </p:cNvPicPr>
          <p:nvPr/>
        </p:nvPicPr>
        <p:blipFill>
          <a:blip r:embed="rId16"/>
          <a:stretch>
            <a:fillRect/>
          </a:stretch>
        </p:blipFill>
        <p:spPr>
          <a:xfrm>
            <a:off x="856546" y="160776"/>
            <a:ext cx="311085" cy="311085"/>
          </a:xfrm>
          <a:prstGeom prst="rect">
            <a:avLst/>
          </a:prstGeom>
        </p:spPr>
      </p:pic>
      <p:pic>
        <p:nvPicPr>
          <p:cNvPr id="58" name="Bild 57">
            <a:hlinkClick r:id="" action="ppaction://hlinkshowjump?jump=previousslide"/>
          </p:cNvPr>
          <p:cNvPicPr>
            <a:picLocks noChangeAspect="1"/>
          </p:cNvPicPr>
          <p:nvPr/>
        </p:nvPicPr>
        <p:blipFill>
          <a:blip r:embed="rId16"/>
          <a:stretch>
            <a:fillRect/>
          </a:stretch>
        </p:blipFill>
        <p:spPr>
          <a:xfrm rot="10800000">
            <a:off x="407988" y="160776"/>
            <a:ext cx="311085" cy="311085"/>
          </a:xfrm>
          <a:prstGeom prst="rect">
            <a:avLst/>
          </a:prstGeom>
        </p:spPr>
      </p:pic>
      <p:sp>
        <p:nvSpPr>
          <p:cNvPr id="59" name="Titel 1">
            <a:hlinkClick r:id="rId1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60" name="Titel 1">
            <a:hlinkClick r:id="rId1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61" name="Titel 1">
            <a:hlinkClick r:id="rId1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62" name="Titel 1">
            <a:hlinkClick r:id="rId2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3" name="Titel 1">
            <a:hlinkClick r:id="rId2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4" name="Titel 1">
            <a:hlinkClick r:id="rId2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5" name="Titel 1">
            <a:hlinkClick r:id="rId23"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6" name="Titel 1">
            <a:hlinkClick r:id="rId24"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7" name="Titel 1">
            <a:hlinkClick r:id="rId25"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8" name="Titel 1">
            <a:hlinkClick r:id="rId26"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56" name="Rechteck 55">
            <a:extLst>
              <a:ext uri="{FF2B5EF4-FFF2-40B4-BE49-F238E27FC236}">
                <a16:creationId xmlns:a16="http://schemas.microsoft.com/office/drawing/2014/main" id="{87604E27-0624-EC47-94EB-745079300ECD}"/>
              </a:ext>
            </a:extLst>
          </p:cNvPr>
          <p:cNvSpPr/>
          <p:nvPr/>
        </p:nvSpPr>
        <p:spPr>
          <a:xfrm>
            <a:off x="-3754" y="1"/>
            <a:ext cx="12192000" cy="6857999"/>
          </a:xfrm>
          <a:prstGeom prst="rect">
            <a:avLst/>
          </a:prstGeom>
          <a:blipFill dpi="0" rotWithShape="1">
            <a:blip r:embed="rId27"/>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Tree>
    <p:extLst>
      <p:ext uri="{BB962C8B-B14F-4D97-AF65-F5344CB8AC3E}">
        <p14:creationId xmlns:p14="http://schemas.microsoft.com/office/powerpoint/2010/main" val="14091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0">
                                          <p:val>
                                            <p:fltVal val="0"/>
                                          </p:val>
                                        </p:tav>
                                        <p:tav tm="100000">
                                          <p:val>
                                            <p:strVal val="#ppt_w"/>
                                          </p:val>
                                        </p:tav>
                                      </p:tavLst>
                                    </p:anim>
                                    <p:anim calcmode="lin" valueType="num">
                                      <p:cBhvr>
                                        <p:cTn id="8" dur="500" fill="hold"/>
                                        <p:tgtEl>
                                          <p:spTgt spid="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6"/>
                    </p:tgtEl>
                  </p:cond>
                </p:stCondLst>
                <p:endSync evt="end" delay="0">
                  <p:rtn val="all"/>
                </p:endSync>
                <p:childTnLst>
                  <p:par>
                    <p:cTn id="10" fill="hold">
                      <p:stCondLst>
                        <p:cond delay="0"/>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6"/>
                                        </p:tgtEl>
                                        <p:attrNameLst>
                                          <p:attrName>ppt_w</p:attrName>
                                        </p:attrNameLst>
                                      </p:cBhvr>
                                      <p:tavLst>
                                        <p:tav tm="0">
                                          <p:val>
                                            <p:strVal val="ppt_w"/>
                                          </p:val>
                                        </p:tav>
                                        <p:tav tm="100000">
                                          <p:val>
                                            <p:fltVal val="0"/>
                                          </p:val>
                                        </p:tav>
                                      </p:tavLst>
                                    </p:anim>
                                    <p:anim calcmode="lin" valueType="num">
                                      <p:cBhvr>
                                        <p:cTn id="14" dur="500"/>
                                        <p:tgtEl>
                                          <p:spTgt spid="56"/>
                                        </p:tgtEl>
                                        <p:attrNameLst>
                                          <p:attrName>ppt_h</p:attrName>
                                        </p:attrNameLst>
                                      </p:cBhvr>
                                      <p:tavLst>
                                        <p:tav tm="0">
                                          <p:val>
                                            <p:strVal val="ppt_h"/>
                                          </p:val>
                                        </p:tav>
                                        <p:tav tm="100000">
                                          <p:val>
                                            <p:fltVal val="0"/>
                                          </p:val>
                                        </p:tav>
                                      </p:tavLst>
                                    </p:anim>
                                    <p:animEffect transition="out" filter="fade">
                                      <p:cBhvr>
                                        <p:cTn id="15" dur="500"/>
                                        <p:tgtEl>
                                          <p:spTgt spid="56"/>
                                        </p:tgtEl>
                                      </p:cBhvr>
                                    </p:animEffect>
                                    <p:set>
                                      <p:cBhvr>
                                        <p:cTn id="16"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56" grpId="0" animBg="1"/>
      <p:bldP spid="5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256240" y="3068960"/>
            <a:ext cx="3935760" cy="2400234"/>
          </a:xfrm>
          <a:prstGeom prst="rect">
            <a:avLst/>
          </a:prstGeom>
        </p:spPr>
      </p:pic>
      <p:pic>
        <p:nvPicPr>
          <p:cNvPr id="3" name="Bild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39816" y="2348880"/>
            <a:ext cx="3384376" cy="3023369"/>
          </a:xfrm>
          <a:prstGeom prst="rect">
            <a:avLst/>
          </a:prstGeom>
        </p:spPr>
      </p:pic>
      <p:pic>
        <p:nvPicPr>
          <p:cNvPr id="2" name="Bild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637890"/>
            <a:ext cx="3719736" cy="2591310"/>
          </a:xfrm>
          <a:prstGeom prst="rect">
            <a:avLst/>
          </a:prstGeom>
        </p:spPr>
      </p:pic>
      <p:sp>
        <p:nvSpPr>
          <p:cNvPr id="12" name="Textfeld 11"/>
          <p:cNvSpPr txBox="1"/>
          <p:nvPr/>
        </p:nvSpPr>
        <p:spPr>
          <a:xfrm>
            <a:off x="421620" y="1201142"/>
            <a:ext cx="7082376" cy="564252"/>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LANGGUTLAGER</a:t>
            </a:r>
          </a:p>
        </p:txBody>
      </p:sp>
      <p:sp>
        <p:nvSpPr>
          <p:cNvPr id="6" name="Textfeld 5"/>
          <p:cNvSpPr txBox="1"/>
          <p:nvPr/>
        </p:nvSpPr>
        <p:spPr>
          <a:xfrm>
            <a:off x="407988" y="83596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a:t>
            </a:r>
          </a:p>
        </p:txBody>
      </p:sp>
      <p:pic>
        <p:nvPicPr>
          <p:cNvPr id="8" name="Bild 7">
            <a:hlinkClick r:id="rId5" action="ppaction://hlinksldjump"/>
          </p:cNvPr>
          <p:cNvPicPr>
            <a:picLocks noChangeAspect="1"/>
          </p:cNvPicPr>
          <p:nvPr/>
        </p:nvPicPr>
        <p:blipFill>
          <a:blip r:embed="rId6"/>
          <a:stretch>
            <a:fillRect/>
          </a:stretch>
        </p:blipFill>
        <p:spPr>
          <a:xfrm>
            <a:off x="11472928" y="160775"/>
            <a:ext cx="311085" cy="311085"/>
          </a:xfrm>
          <a:prstGeom prst="rect">
            <a:avLst/>
          </a:prstGeom>
        </p:spPr>
      </p:pic>
      <p:sp>
        <p:nvSpPr>
          <p:cNvPr id="24" name="Textfeld 23">
            <a:hlinkClick r:id="rId7" action="ppaction://hlinksldjump"/>
          </p:cNvPr>
          <p:cNvSpPr txBox="1"/>
          <p:nvPr/>
        </p:nvSpPr>
        <p:spPr>
          <a:xfrm>
            <a:off x="614343" y="5589538"/>
            <a:ext cx="2413767"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STOPA LG-B</a:t>
            </a:r>
          </a:p>
        </p:txBody>
      </p:sp>
      <p:sp>
        <p:nvSpPr>
          <p:cNvPr id="29" name="Textfeld 28">
            <a:hlinkClick r:id="rId8" action="ppaction://hlinksldjump"/>
          </p:cNvPr>
          <p:cNvSpPr txBox="1"/>
          <p:nvPr/>
        </p:nvSpPr>
        <p:spPr>
          <a:xfrm>
            <a:off x="4802577" y="5599873"/>
            <a:ext cx="2591472"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STOPA LG-T</a:t>
            </a:r>
          </a:p>
        </p:txBody>
      </p:sp>
      <p:sp>
        <p:nvSpPr>
          <p:cNvPr id="35" name="Textfeld 34">
            <a:hlinkClick r:id="rId9" action="ppaction://hlinksldjump"/>
          </p:cNvPr>
          <p:cNvSpPr txBox="1"/>
          <p:nvPr/>
        </p:nvSpPr>
        <p:spPr>
          <a:xfrm>
            <a:off x="8904312" y="5589240"/>
            <a:ext cx="2591472"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STOPA LG-U</a:t>
            </a:r>
          </a:p>
        </p:txBody>
      </p:sp>
      <p:cxnSp>
        <p:nvCxnSpPr>
          <p:cNvPr id="26" name="Gerade Verbindung 25"/>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614343" y="5517232"/>
            <a:ext cx="2880000"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802577" y="5517232"/>
            <a:ext cx="2880000"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8904312" y="5517232"/>
            <a:ext cx="2880000"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7" name="Bild 3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43" name="Rechteck 42"/>
          <p:cNvSpPr/>
          <p:nvPr/>
        </p:nvSpPr>
        <p:spPr>
          <a:xfrm>
            <a:off x="1" y="1981716"/>
            <a:ext cx="623887" cy="3390533"/>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p:cNvSpPr/>
          <p:nvPr/>
        </p:nvSpPr>
        <p:spPr>
          <a:xfrm>
            <a:off x="4178690" y="1981716"/>
            <a:ext cx="623887" cy="3390533"/>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hteck 44"/>
          <p:cNvSpPr/>
          <p:nvPr/>
        </p:nvSpPr>
        <p:spPr>
          <a:xfrm>
            <a:off x="7992393" y="1981716"/>
            <a:ext cx="623887" cy="3390533"/>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6" name="Bild 35">
            <a:hlinkClick r:id="rId11" action="ppaction://hlinksldjump"/>
          </p:cNvPr>
          <p:cNvPicPr>
            <a:picLocks noChangeAspect="1"/>
          </p:cNvPicPr>
          <p:nvPr/>
        </p:nvPicPr>
        <p:blipFill>
          <a:blip r:embed="rId12"/>
          <a:stretch>
            <a:fillRect/>
          </a:stretch>
        </p:blipFill>
        <p:spPr>
          <a:xfrm>
            <a:off x="1305104" y="160776"/>
            <a:ext cx="311085" cy="311085"/>
          </a:xfrm>
          <a:prstGeom prst="rect">
            <a:avLst/>
          </a:prstGeom>
        </p:spPr>
      </p:pic>
      <p:pic>
        <p:nvPicPr>
          <p:cNvPr id="42" name="Bild 41">
            <a:hlinkClick r:id="" action="ppaction://hlinkshowjump?jump=nextslide"/>
          </p:cNvPr>
          <p:cNvPicPr>
            <a:picLocks noChangeAspect="1"/>
          </p:cNvPicPr>
          <p:nvPr/>
        </p:nvPicPr>
        <p:blipFill>
          <a:blip r:embed="rId13"/>
          <a:stretch>
            <a:fillRect/>
          </a:stretch>
        </p:blipFill>
        <p:spPr>
          <a:xfrm>
            <a:off x="856546" y="160776"/>
            <a:ext cx="311085" cy="311085"/>
          </a:xfrm>
          <a:prstGeom prst="rect">
            <a:avLst/>
          </a:prstGeom>
        </p:spPr>
      </p:pic>
      <p:pic>
        <p:nvPicPr>
          <p:cNvPr id="47" name="Bild 46">
            <a:hlinkClick r:id="" action="ppaction://hlinkshowjump?jump=previousslide"/>
          </p:cNvPr>
          <p:cNvPicPr>
            <a:picLocks noChangeAspect="1"/>
          </p:cNvPicPr>
          <p:nvPr/>
        </p:nvPicPr>
        <p:blipFill>
          <a:blip r:embed="rId13"/>
          <a:stretch>
            <a:fillRect/>
          </a:stretch>
        </p:blipFill>
        <p:spPr>
          <a:xfrm rot="10800000">
            <a:off x="407988" y="160776"/>
            <a:ext cx="311085" cy="311085"/>
          </a:xfrm>
          <a:prstGeom prst="rect">
            <a:avLst/>
          </a:prstGeom>
        </p:spPr>
      </p:pic>
      <p:sp>
        <p:nvSpPr>
          <p:cNvPr id="48" name="Titel 1">
            <a:hlinkClick r:id="rId14"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9" name="Titel 1">
            <a:hlinkClick r:id="rId15"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50" name="Titel 1">
            <a:hlinkClick r:id="rId16"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51" name="Titel 1">
            <a:hlinkClick r:id="rId17"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52" name="Titel 1">
            <a:hlinkClick r:id="rId18"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53" name="Titel 1">
            <a:hlinkClick r:id="rId5"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4" name="Titel 1">
            <a:hlinkClick r:id="rId19"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5" name="Titel 1">
            <a:hlinkClick r:id="rId20"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6" name="Titel 1">
            <a:hlinkClick r:id="rId21"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7" name="Titel 1">
            <a:hlinkClick r:id="rId22"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17001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
          <p:cNvGrpSpPr/>
          <p:nvPr/>
        </p:nvGrpSpPr>
        <p:grpSpPr>
          <a:xfrm>
            <a:off x="3754941" y="1628800"/>
            <a:ext cx="6842356" cy="4728080"/>
            <a:chOff x="2502170" y="3499315"/>
            <a:chExt cx="3563415" cy="2462326"/>
          </a:xfrm>
        </p:grpSpPr>
        <p:pic>
          <p:nvPicPr>
            <p:cNvPr id="24" name="Bild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02170" y="3499315"/>
              <a:ext cx="3563415" cy="2462326"/>
            </a:xfrm>
            <a:prstGeom prst="rect">
              <a:avLst/>
            </a:prstGeom>
          </p:spPr>
        </p:pic>
        <p:sp>
          <p:nvSpPr>
            <p:cNvPr id="25" name="Rechteck 24"/>
            <p:cNvSpPr/>
            <p:nvPr/>
          </p:nvSpPr>
          <p:spPr>
            <a:xfrm>
              <a:off x="2502171" y="3499315"/>
              <a:ext cx="623887" cy="2462326"/>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Textfeld 11"/>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LG-B</a:t>
            </a:r>
          </a:p>
        </p:txBody>
      </p:sp>
      <p:sp>
        <p:nvSpPr>
          <p:cNvPr id="14" name="Textfeld 13"/>
          <p:cNvSpPr txBox="1"/>
          <p:nvPr/>
        </p:nvSpPr>
        <p:spPr>
          <a:xfrm>
            <a:off x="407987" y="2428674"/>
            <a:ext cx="3959821" cy="1074590"/>
          </a:xfrm>
          <a:prstGeom prst="rect">
            <a:avLst/>
          </a:prstGeom>
          <a:noFill/>
        </p:spPr>
        <p:txBody>
          <a:bodyPr wrap="square" lIns="0" tIns="0" rIns="0" bIns="0" rtlCol="0">
            <a:spAutoFit/>
          </a:bodyPr>
          <a:lstStyle/>
          <a:p>
            <a:pPr>
              <a:lnSpc>
                <a:spcPct val="120000"/>
              </a:lnSpc>
            </a:pPr>
            <a:r>
              <a:rPr lang="de-DE" sz="2000" b="1" dirty="0">
                <a:solidFill>
                  <a:srgbClr val="1E6CA7"/>
                </a:solidFill>
                <a:latin typeface="Helvetica" charset="0"/>
                <a:ea typeface="Helvetica" charset="0"/>
                <a:cs typeface="Helvetica" charset="0"/>
              </a:rPr>
              <a:t>Effiziente Raumnutzung bei maximaler </a:t>
            </a:r>
            <a:r>
              <a:rPr lang="de-DE" sz="2000" b="1">
                <a:solidFill>
                  <a:srgbClr val="1E6CA7"/>
                </a:solidFill>
                <a:latin typeface="Helvetica" charset="0"/>
                <a:ea typeface="Helvetica" charset="0"/>
                <a:cs typeface="Helvetica" charset="0"/>
              </a:rPr>
              <a:t>Ausnutzung der Lagerkapazität.</a:t>
            </a:r>
            <a:endParaRPr lang="de-DE" sz="2000" b="1" dirty="0">
              <a:solidFill>
                <a:srgbClr val="1E6CA7"/>
              </a:solidFill>
              <a:latin typeface="Helvetica" charset="0"/>
              <a:ea typeface="Helvetica" charset="0"/>
              <a:cs typeface="Helvetica" charset="0"/>
            </a:endParaRPr>
          </a:p>
        </p:txBody>
      </p:sp>
      <p:cxnSp>
        <p:nvCxnSpPr>
          <p:cNvPr id="20" name="Gerade Verbindung 19"/>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3" name="Textfeld 22"/>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a:t>
            </a:r>
            <a:r>
              <a:rPr lang="de-DE" sz="1500">
                <a:solidFill>
                  <a:srgbClr val="1E6CA7"/>
                </a:solidFill>
                <a:latin typeface="Helvetica Light" charset="0"/>
                <a:ea typeface="Helvetica Light" charset="0"/>
                <a:cs typeface="Helvetica Light" charset="0"/>
              </a:rPr>
              <a:t>– LANGGUTLAGER</a:t>
            </a:r>
            <a:endParaRPr lang="de-DE" sz="1500" dirty="0">
              <a:solidFill>
                <a:srgbClr val="1E6CA7"/>
              </a:solidFill>
              <a:latin typeface="Helvetica Light" charset="0"/>
              <a:ea typeface="Helvetica Light" charset="0"/>
              <a:cs typeface="Helvetica Light" charset="0"/>
            </a:endParaRPr>
          </a:p>
        </p:txBody>
      </p:sp>
      <p:pic>
        <p:nvPicPr>
          <p:cNvPr id="29" name="Bild 28">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2" name="Bild 31">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3"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4"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5"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6"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7"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8"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9"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0"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1"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2"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0632058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5013" y="4434906"/>
            <a:ext cx="2158999" cy="1001910"/>
          </a:xfrm>
          <a:prstGeom prst="rect">
            <a:avLst/>
          </a:prstGeom>
          <a:effectLst>
            <a:outerShdw blurRad="165100" sx="92000" sy="92000" algn="ctr" rotWithShape="0">
              <a:srgbClr val="000000">
                <a:alpha val="32000"/>
              </a:srgbClr>
            </a:outerShdw>
          </a:effectLst>
        </p:spPr>
      </p:pic>
      <p:sp>
        <p:nvSpPr>
          <p:cNvPr id="20" name="Textfeld 19"/>
          <p:cNvSpPr txBox="1"/>
          <p:nvPr/>
        </p:nvSpPr>
        <p:spPr>
          <a:xfrm>
            <a:off x="9652657" y="4125004"/>
            <a:ext cx="1733801" cy="200055"/>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Technische Daten</a:t>
            </a:r>
          </a:p>
        </p:txBody>
      </p:sp>
      <p:sp>
        <p:nvSpPr>
          <p:cNvPr id="26" name="Textfeld 25"/>
          <p:cNvSpPr txBox="1"/>
          <p:nvPr/>
        </p:nvSpPr>
        <p:spPr>
          <a:xfrm>
            <a:off x="9646449" y="2417406"/>
            <a:ext cx="1801235" cy="207836"/>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Video</a:t>
            </a:r>
          </a:p>
        </p:txBody>
      </p:sp>
      <p:sp>
        <p:nvSpPr>
          <p:cNvPr id="38" name="Textfeld 37"/>
          <p:cNvSpPr txBox="1"/>
          <p:nvPr/>
        </p:nvSpPr>
        <p:spPr>
          <a:xfrm>
            <a:off x="407989" y="2389827"/>
            <a:ext cx="5611559" cy="3046988"/>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Großlagersystem mit oben laufendem Regalbediengerät</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Ladegutträger: Kassette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Nutzlast je Kassette: 3.000 kg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Materiallänge bis zu 6.400 mm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Automatikbetrieb</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Stationen: längs-/stirnseitig </a:t>
            </a:r>
            <a:r>
              <a:rPr lang="de-DE" sz="1500" dirty="0" err="1">
                <a:latin typeface="Helvetica" charset="0"/>
                <a:ea typeface="Helvetica" charset="0"/>
                <a:cs typeface="Helvetica" charset="0"/>
              </a:rPr>
              <a:t>verfahrbar</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Materialbestandsverwaltung: Standard</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Maschinenanbindung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gebäudetragende Konstruktion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ERP-Anbindung</a:t>
            </a:r>
          </a:p>
        </p:txBody>
      </p:sp>
      <p:cxnSp>
        <p:nvCxnSpPr>
          <p:cNvPr id="41" name="Gerade Verbindung 4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LG-B</a:t>
            </a:r>
          </a:p>
        </p:txBody>
      </p:sp>
      <p:sp>
        <p:nvSpPr>
          <p:cNvPr id="48" name="Textfeld 47"/>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a:t>
            </a:r>
            <a:r>
              <a:rPr lang="de-DE" sz="1500">
                <a:solidFill>
                  <a:srgbClr val="1E6CA7"/>
                </a:solidFill>
                <a:latin typeface="Helvetica Light" charset="0"/>
                <a:ea typeface="Helvetica Light" charset="0"/>
                <a:cs typeface="Helvetica Light" charset="0"/>
              </a:rPr>
              <a:t>– LANGGUTLAGER</a:t>
            </a:r>
            <a:endParaRPr lang="de-DE" sz="1500" dirty="0">
              <a:solidFill>
                <a:srgbClr val="1E6CA7"/>
              </a:solidFill>
              <a:latin typeface="Helvetica Light" charset="0"/>
              <a:ea typeface="Helvetica Light" charset="0"/>
              <a:cs typeface="Helvetica Light" charset="0"/>
            </a:endParaRPr>
          </a:p>
        </p:txBody>
      </p:sp>
      <p:sp>
        <p:nvSpPr>
          <p:cNvPr id="49" name="Rechteck 48">
            <a:hlinkClick r:id="rId4"/>
          </p:cNvPr>
          <p:cNvSpPr/>
          <p:nvPr/>
        </p:nvSpPr>
        <p:spPr>
          <a:xfrm>
            <a:off x="319220" y="5700364"/>
            <a:ext cx="1760418" cy="327526"/>
          </a:xfrm>
          <a:prstGeom prst="rect">
            <a:avLst/>
          </a:prstGeom>
        </p:spPr>
        <p:txBody>
          <a:bodyPr wrap="none">
            <a:spAutoFit/>
          </a:bodyPr>
          <a:lstStyle/>
          <a:p>
            <a:pPr marL="285750" indent="-285750">
              <a:lnSpc>
                <a:spcPct val="120000"/>
              </a:lnSpc>
              <a:buBlip>
                <a:blip r:embed="rId5"/>
              </a:buBlip>
            </a:pPr>
            <a:r>
              <a:rPr lang="de-DE" sz="1400" b="1" dirty="0">
                <a:solidFill>
                  <a:srgbClr val="1E6CA7"/>
                </a:solidFill>
                <a:latin typeface="Helvetica" charset="0"/>
                <a:ea typeface="Helvetica" charset="0"/>
                <a:cs typeface="Helvetica" charset="0"/>
              </a:rPr>
              <a:t> ZUR WEBSITE</a:t>
            </a:r>
          </a:p>
        </p:txBody>
      </p:sp>
      <p:pic>
        <p:nvPicPr>
          <p:cNvPr id="33" name="Bild 32">
            <a:hlinkClick r:id="" action="ppaction://noaction"/>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25012" y="2764222"/>
            <a:ext cx="2174652" cy="1223758"/>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35" name="Dreieck 34"/>
          <p:cNvSpPr/>
          <p:nvPr/>
        </p:nvSpPr>
        <p:spPr>
          <a:xfrm rot="5400000">
            <a:off x="10634981" y="3313373"/>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hlinkClick r:id="rId4"/>
          </p:cNvPr>
          <p:cNvSpPr/>
          <p:nvPr/>
        </p:nvSpPr>
        <p:spPr>
          <a:xfrm>
            <a:off x="10472303" y="3124837"/>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99102412-29C5-A549-89A0-03C24E0FAE40}"/>
              </a:ext>
            </a:extLst>
          </p:cNvPr>
          <p:cNvSpPr/>
          <p:nvPr/>
        </p:nvSpPr>
        <p:spPr>
          <a:xfrm>
            <a:off x="9625012" y="4434904"/>
            <a:ext cx="2174653" cy="1001911"/>
          </a:xfrm>
          <a:prstGeom prst="rect">
            <a:avLst/>
          </a:prstGeom>
          <a:blipFill>
            <a:blip r:embed="rId8"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grpSp>
        <p:nvGrpSpPr>
          <p:cNvPr id="40" name="Gruppierung 39"/>
          <p:cNvGrpSpPr/>
          <p:nvPr/>
        </p:nvGrpSpPr>
        <p:grpSpPr>
          <a:xfrm>
            <a:off x="10485170" y="4697321"/>
            <a:ext cx="477076" cy="477075"/>
            <a:chOff x="9778254" y="3094176"/>
            <a:chExt cx="477076" cy="477075"/>
          </a:xfrm>
        </p:grpSpPr>
        <p:sp>
          <p:nvSpPr>
            <p:cNvPr id="43" name="Oval 42"/>
            <p:cNvSpPr/>
            <p:nvPr/>
          </p:nvSpPr>
          <p:spPr>
            <a:xfrm rot="18900000">
              <a:off x="9778254" y="3094176"/>
              <a:ext cx="395222" cy="3952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0" name="Gerade Verbindung 49"/>
            <p:cNvCxnSpPr/>
            <p:nvPr/>
          </p:nvCxnSpPr>
          <p:spPr>
            <a:xfrm>
              <a:off x="10115597" y="3431519"/>
              <a:ext cx="139733" cy="1397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Bild 50"/>
            <p:cNvPicPr>
              <a:picLocks noChangeAspect="1"/>
            </p:cNvPicPr>
            <p:nvPr/>
          </p:nvPicPr>
          <p:blipFill>
            <a:blip r:embed="rId9"/>
            <a:stretch>
              <a:fillRect/>
            </a:stretch>
          </p:blipFill>
          <p:spPr>
            <a:xfrm>
              <a:off x="9885865" y="3201787"/>
              <a:ext cx="180000" cy="180000"/>
            </a:xfrm>
            <a:prstGeom prst="rect">
              <a:avLst/>
            </a:prstGeom>
          </p:spPr>
        </p:pic>
      </p:grpSp>
      <p:pic>
        <p:nvPicPr>
          <p:cNvPr id="37" name="Bild 36">
            <a:hlinkClick r:id="rId10" action="ppaction://hlinksldjump"/>
          </p:cNvPr>
          <p:cNvPicPr>
            <a:picLocks noChangeAspect="1"/>
          </p:cNvPicPr>
          <p:nvPr/>
        </p:nvPicPr>
        <p:blipFill>
          <a:blip r:embed="rId11"/>
          <a:stretch>
            <a:fillRect/>
          </a:stretch>
        </p:blipFill>
        <p:spPr>
          <a:xfrm>
            <a:off x="1305104" y="160776"/>
            <a:ext cx="311085" cy="311085"/>
          </a:xfrm>
          <a:prstGeom prst="rect">
            <a:avLst/>
          </a:prstGeom>
        </p:spPr>
      </p:pic>
      <p:pic>
        <p:nvPicPr>
          <p:cNvPr id="54" name="Bild 53">
            <a:hlinkClick r:id="" action="ppaction://hlinkshowjump?jump=nextslide"/>
          </p:cNvPr>
          <p:cNvPicPr>
            <a:picLocks noChangeAspect="1"/>
          </p:cNvPicPr>
          <p:nvPr/>
        </p:nvPicPr>
        <p:blipFill>
          <a:blip r:embed="rId12"/>
          <a:stretch>
            <a:fillRect/>
          </a:stretch>
        </p:blipFill>
        <p:spPr>
          <a:xfrm>
            <a:off x="856546" y="160776"/>
            <a:ext cx="311085" cy="311085"/>
          </a:xfrm>
          <a:prstGeom prst="rect">
            <a:avLst/>
          </a:prstGeom>
        </p:spPr>
      </p:pic>
      <p:pic>
        <p:nvPicPr>
          <p:cNvPr id="55" name="Bild 54">
            <a:hlinkClick r:id="" action="ppaction://hlinkshowjump?jump=previousslide"/>
          </p:cNvPr>
          <p:cNvPicPr>
            <a:picLocks noChangeAspect="1"/>
          </p:cNvPicPr>
          <p:nvPr/>
        </p:nvPicPr>
        <p:blipFill>
          <a:blip r:embed="rId12"/>
          <a:stretch>
            <a:fillRect/>
          </a:stretch>
        </p:blipFill>
        <p:spPr>
          <a:xfrm rot="10800000">
            <a:off x="407988" y="160776"/>
            <a:ext cx="311085" cy="311085"/>
          </a:xfrm>
          <a:prstGeom prst="rect">
            <a:avLst/>
          </a:prstGeom>
        </p:spPr>
      </p:pic>
      <p:pic>
        <p:nvPicPr>
          <p:cNvPr id="56" name="Bild 55">
            <a:hlinkClick r:id="rId13" action="ppaction://hlinksldjump"/>
          </p:cNvPr>
          <p:cNvPicPr>
            <a:picLocks noChangeAspect="1"/>
          </p:cNvPicPr>
          <p:nvPr/>
        </p:nvPicPr>
        <p:blipFill>
          <a:blip r:embed="rId14"/>
          <a:stretch>
            <a:fillRect/>
          </a:stretch>
        </p:blipFill>
        <p:spPr>
          <a:xfrm>
            <a:off x="11472928" y="160775"/>
            <a:ext cx="311085" cy="311085"/>
          </a:xfrm>
          <a:prstGeom prst="rect">
            <a:avLst/>
          </a:prstGeom>
        </p:spPr>
      </p:pic>
      <p:sp>
        <p:nvSpPr>
          <p:cNvPr id="57" name="Titel 1">
            <a:hlinkClick r:id="rId15"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58" name="Titel 1">
            <a:hlinkClick r:id="rId16"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59" name="Titel 1">
            <a:hlinkClick r:id="rId17"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60" name="Titel 1">
            <a:hlinkClick r:id="rId18"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1" name="Titel 1">
            <a:hlinkClick r:id="rId19"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2" name="Titel 1">
            <a:hlinkClick r:id="rId20"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3" name="Titel 1">
            <a:hlinkClick r:id="rId21"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4" name="Titel 1">
            <a:hlinkClick r:id="rId22"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5" name="Titel 1">
            <a:hlinkClick r:id="rId23"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6" name="Titel 1">
            <a:hlinkClick r:id="rId24"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53" name="Rechteck 52">
            <a:extLst>
              <a:ext uri="{FF2B5EF4-FFF2-40B4-BE49-F238E27FC236}">
                <a16:creationId xmlns:a16="http://schemas.microsoft.com/office/drawing/2014/main" id="{87604E27-0624-EC47-94EB-745079300ECD}"/>
              </a:ext>
            </a:extLst>
          </p:cNvPr>
          <p:cNvSpPr/>
          <p:nvPr/>
        </p:nvSpPr>
        <p:spPr>
          <a:xfrm>
            <a:off x="-3754" y="1"/>
            <a:ext cx="12192000" cy="6857999"/>
          </a:xfrm>
          <a:prstGeom prst="rect">
            <a:avLst/>
          </a:prstGeom>
          <a:blipFill dpi="0" rotWithShape="1">
            <a:blip r:embed="rId2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Tree>
    <p:extLst>
      <p:ext uri="{BB962C8B-B14F-4D97-AF65-F5344CB8AC3E}">
        <p14:creationId xmlns:p14="http://schemas.microsoft.com/office/powerpoint/2010/main" val="189373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3"/>
                    </p:tgtEl>
                  </p:cond>
                </p:stCondLst>
                <p:endSync evt="end" delay="0">
                  <p:rtn val="all"/>
                </p:endSync>
                <p:childTnLst>
                  <p:par>
                    <p:cTn id="10" fill="hold">
                      <p:stCondLst>
                        <p:cond delay="0"/>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3"/>
                                        </p:tgtEl>
                                        <p:attrNameLst>
                                          <p:attrName>ppt_w</p:attrName>
                                        </p:attrNameLst>
                                      </p:cBhvr>
                                      <p:tavLst>
                                        <p:tav tm="0">
                                          <p:val>
                                            <p:strVal val="ppt_w"/>
                                          </p:val>
                                        </p:tav>
                                        <p:tav tm="100000">
                                          <p:val>
                                            <p:fltVal val="0"/>
                                          </p:val>
                                        </p:tav>
                                      </p:tavLst>
                                    </p:anim>
                                    <p:anim calcmode="lin" valueType="num">
                                      <p:cBhvr>
                                        <p:cTn id="14" dur="500"/>
                                        <p:tgtEl>
                                          <p:spTgt spid="53"/>
                                        </p:tgtEl>
                                        <p:attrNameLst>
                                          <p:attrName>ppt_h</p:attrName>
                                        </p:attrNameLst>
                                      </p:cBhvr>
                                      <p:tavLst>
                                        <p:tav tm="0">
                                          <p:val>
                                            <p:strVal val="ppt_h"/>
                                          </p:val>
                                        </p:tav>
                                        <p:tav tm="100000">
                                          <p:val>
                                            <p:fltVal val="0"/>
                                          </p:val>
                                        </p:tav>
                                      </p:tavLst>
                                    </p:anim>
                                    <p:animEffect transition="out" filter="fade">
                                      <p:cBhvr>
                                        <p:cTn id="15" dur="500"/>
                                        <p:tgtEl>
                                          <p:spTgt spid="53"/>
                                        </p:tgtEl>
                                      </p:cBhvr>
                                    </p:animEffect>
                                    <p:set>
                                      <p:cBhvr>
                                        <p:cTn id="1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3" grpId="0" animBg="1"/>
      <p:bldP spid="5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16" descr="STOPA Fassad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663952" y="2334038"/>
            <a:ext cx="6528048" cy="4523962"/>
          </a:xfrm>
          <a:prstGeom prst="rect">
            <a:avLst/>
          </a:prstGeom>
        </p:spPr>
      </p:pic>
      <p:pic>
        <p:nvPicPr>
          <p:cNvPr id="18" name="Bild 17">
            <a:hlinkClick r:id="rId3" action="ppaction://hlinksldjump"/>
          </p:cNvPr>
          <p:cNvPicPr>
            <a:picLocks noChangeAspect="1"/>
          </p:cNvPicPr>
          <p:nvPr/>
        </p:nvPicPr>
        <p:blipFill>
          <a:blip r:embed="rId4"/>
          <a:stretch>
            <a:fillRect/>
          </a:stretch>
        </p:blipFill>
        <p:spPr>
          <a:xfrm>
            <a:off x="11472928" y="160775"/>
            <a:ext cx="311085" cy="311085"/>
          </a:xfrm>
          <a:prstGeom prst="rect">
            <a:avLst/>
          </a:prstGeom>
        </p:spPr>
      </p:pic>
      <p:sp>
        <p:nvSpPr>
          <p:cNvPr id="22" name="Titel 1">
            <a:hlinkClick r:id="rId5"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4" name="Titel 1">
            <a:hlinkClick r:id="rId6"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5" name="Titel 1">
            <a:hlinkClick r:id="rId7"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26" name="Titel 1">
            <a:hlinkClick r:id="rId8"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28" name="Textfeld 27">
            <a:hlinkClick r:id="rId9" action="ppaction://hlinksldjump"/>
          </p:cNvPr>
          <p:cNvSpPr txBox="1"/>
          <p:nvPr/>
        </p:nvSpPr>
        <p:spPr>
          <a:xfrm>
            <a:off x="623392" y="2147256"/>
            <a:ext cx="3097418" cy="402814"/>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FACTS</a:t>
            </a:r>
          </a:p>
        </p:txBody>
      </p:sp>
      <p:sp>
        <p:nvSpPr>
          <p:cNvPr id="45" name="Textfeld 44">
            <a:hlinkClick r:id="rId10" action="ppaction://hlinksldjump"/>
          </p:cNvPr>
          <p:cNvSpPr txBox="1"/>
          <p:nvPr/>
        </p:nvSpPr>
        <p:spPr>
          <a:xfrm>
            <a:off x="623392" y="2564904"/>
            <a:ext cx="3097418" cy="417733"/>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FIRMENSITZ</a:t>
            </a:r>
          </a:p>
        </p:txBody>
      </p:sp>
      <p:sp>
        <p:nvSpPr>
          <p:cNvPr id="46" name="Textfeld 45">
            <a:hlinkClick r:id="rId11" action="ppaction://hlinksldjump"/>
          </p:cNvPr>
          <p:cNvSpPr txBox="1"/>
          <p:nvPr/>
        </p:nvSpPr>
        <p:spPr>
          <a:xfrm>
            <a:off x="623392" y="2982637"/>
            <a:ext cx="3097418" cy="432047"/>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BETEILIGUNGEN</a:t>
            </a:r>
          </a:p>
        </p:txBody>
      </p:sp>
      <p:sp>
        <p:nvSpPr>
          <p:cNvPr id="47" name="Textfeld 46">
            <a:hlinkClick r:id="rId12" action="ppaction://hlinksldjump"/>
          </p:cNvPr>
          <p:cNvSpPr txBox="1"/>
          <p:nvPr/>
        </p:nvSpPr>
        <p:spPr>
          <a:xfrm>
            <a:off x="623392" y="3414684"/>
            <a:ext cx="3097418" cy="417733"/>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HISTORIE</a:t>
            </a:r>
          </a:p>
        </p:txBody>
      </p:sp>
      <p:sp>
        <p:nvSpPr>
          <p:cNvPr id="48" name="Textfeld 47">
            <a:hlinkClick r:id="rId13" action="ppaction://hlinksldjump"/>
          </p:cNvPr>
          <p:cNvSpPr txBox="1"/>
          <p:nvPr/>
        </p:nvSpPr>
        <p:spPr>
          <a:xfrm>
            <a:off x="623392" y="5142702"/>
            <a:ext cx="3097418" cy="431962"/>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ORGANIGRAMM</a:t>
            </a:r>
          </a:p>
        </p:txBody>
      </p:sp>
      <p:sp>
        <p:nvSpPr>
          <p:cNvPr id="49" name="Textfeld 48">
            <a:hlinkClick r:id="rId14" action="ppaction://hlinksldjump"/>
          </p:cNvPr>
          <p:cNvSpPr txBox="1"/>
          <p:nvPr/>
        </p:nvSpPr>
        <p:spPr>
          <a:xfrm>
            <a:off x="623392" y="5574578"/>
            <a:ext cx="3097418" cy="431876"/>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LEITSÄTZE</a:t>
            </a:r>
          </a:p>
        </p:txBody>
      </p:sp>
      <p:sp>
        <p:nvSpPr>
          <p:cNvPr id="50" name="Textfeld 49">
            <a:hlinkClick r:id="rId15" action="ppaction://hlinksldjump"/>
          </p:cNvPr>
          <p:cNvSpPr txBox="1"/>
          <p:nvPr/>
        </p:nvSpPr>
        <p:spPr>
          <a:xfrm>
            <a:off x="623392" y="4278778"/>
            <a:ext cx="3603208" cy="432047"/>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MITARBEITERENTWICKLUNG</a:t>
            </a:r>
          </a:p>
        </p:txBody>
      </p:sp>
      <p:sp>
        <p:nvSpPr>
          <p:cNvPr id="51" name="Textfeld 50">
            <a:hlinkClick r:id="rId16" action="ppaction://hlinksldjump"/>
          </p:cNvPr>
          <p:cNvSpPr txBox="1"/>
          <p:nvPr/>
        </p:nvSpPr>
        <p:spPr>
          <a:xfrm>
            <a:off x="623392" y="4710741"/>
            <a:ext cx="3097418" cy="432046"/>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UMSATZENTWICKLUNG</a:t>
            </a:r>
          </a:p>
        </p:txBody>
      </p:sp>
      <p:sp>
        <p:nvSpPr>
          <p:cNvPr id="52" name="Textfeld 51">
            <a:hlinkClick r:id="rId17" action="ppaction://hlinksldjump"/>
          </p:cNvPr>
          <p:cNvSpPr txBox="1"/>
          <p:nvPr/>
        </p:nvSpPr>
        <p:spPr>
          <a:xfrm>
            <a:off x="623392" y="3846648"/>
            <a:ext cx="3097418" cy="432131"/>
          </a:xfrm>
          <a:prstGeom prst="rect">
            <a:avLst/>
          </a:prstGeom>
          <a:noFill/>
        </p:spPr>
        <p:txBody>
          <a:bodyPr wrap="square" lIns="0" tIns="0" rIns="0" bIns="0" rtlCol="0" anchor="ctr" anchorCtr="0">
            <a:noAutofit/>
          </a:bodyPr>
          <a:lstStyle/>
          <a:p>
            <a:r>
              <a:rPr lang="de-DE" sz="1500" b="1" spc="100" dirty="0">
                <a:solidFill>
                  <a:srgbClr val="1E6CA7"/>
                </a:solidFill>
                <a:latin typeface="Helvetica" charset="0"/>
                <a:ea typeface="Helvetica" charset="0"/>
                <a:cs typeface="Helvetica" charset="0"/>
              </a:rPr>
              <a:t>DAS UNTERNEHMEN</a:t>
            </a:r>
          </a:p>
        </p:txBody>
      </p:sp>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1. KAPITEL </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DAS UNTERNEHMEN</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400479" y="2550671"/>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397268" y="2982719"/>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0" name="Gerade Verbindung 29"/>
          <p:cNvCxnSpPr/>
          <p:nvPr/>
        </p:nvCxnSpPr>
        <p:spPr>
          <a:xfrm>
            <a:off x="400479" y="3414767"/>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1" name="Gerade Verbindung 30"/>
          <p:cNvCxnSpPr/>
          <p:nvPr/>
        </p:nvCxnSpPr>
        <p:spPr>
          <a:xfrm>
            <a:off x="400479" y="3846815"/>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400479" y="4278863"/>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397268" y="4710911"/>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400479" y="5142959"/>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a:off x="400479" y="5575007"/>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400479" y="6007055"/>
            <a:ext cx="4471559"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57" name="Titel 1">
            <a:hlinkClick r:id="rId19"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pic>
        <p:nvPicPr>
          <p:cNvPr id="41" name="Bild 40">
            <a:hlinkClick r:id="rId3" action="ppaction://hlinksldjump"/>
          </p:cNvPr>
          <p:cNvPicPr>
            <a:picLocks noChangeAspect="1"/>
          </p:cNvPicPr>
          <p:nvPr/>
        </p:nvPicPr>
        <p:blipFill>
          <a:blip r:embed="rId20"/>
          <a:stretch>
            <a:fillRect/>
          </a:stretch>
        </p:blipFill>
        <p:spPr>
          <a:xfrm>
            <a:off x="1305104" y="160776"/>
            <a:ext cx="311085" cy="311085"/>
          </a:xfrm>
          <a:prstGeom prst="rect">
            <a:avLst/>
          </a:prstGeom>
        </p:spPr>
      </p:pic>
      <p:pic>
        <p:nvPicPr>
          <p:cNvPr id="42" name="Bild 41">
            <a:hlinkClick r:id="" action="ppaction://hlinkshowjump?jump=nextslide"/>
          </p:cNvPr>
          <p:cNvPicPr>
            <a:picLocks noChangeAspect="1"/>
          </p:cNvPicPr>
          <p:nvPr/>
        </p:nvPicPr>
        <p:blipFill>
          <a:blip r:embed="rId21"/>
          <a:stretch>
            <a:fillRect/>
          </a:stretch>
        </p:blipFill>
        <p:spPr>
          <a:xfrm>
            <a:off x="856546" y="160776"/>
            <a:ext cx="311085" cy="311085"/>
          </a:xfrm>
          <a:prstGeom prst="rect">
            <a:avLst/>
          </a:prstGeom>
        </p:spPr>
      </p:pic>
      <p:pic>
        <p:nvPicPr>
          <p:cNvPr id="43" name="Bild 42">
            <a:hlinkClick r:id="" action="ppaction://hlinkshowjump?jump=previousslide"/>
          </p:cNvPr>
          <p:cNvPicPr>
            <a:picLocks noChangeAspect="1"/>
          </p:cNvPicPr>
          <p:nvPr/>
        </p:nvPicPr>
        <p:blipFill>
          <a:blip r:embed="rId21"/>
          <a:stretch>
            <a:fillRect/>
          </a:stretch>
        </p:blipFill>
        <p:spPr>
          <a:xfrm rot="10800000">
            <a:off x="407988" y="160776"/>
            <a:ext cx="311085" cy="311085"/>
          </a:xfrm>
          <a:prstGeom prst="rect">
            <a:avLst/>
          </a:prstGeom>
        </p:spPr>
      </p:pic>
    </p:spTree>
    <p:extLst>
      <p:ext uri="{BB962C8B-B14F-4D97-AF65-F5344CB8AC3E}">
        <p14:creationId xmlns:p14="http://schemas.microsoft.com/office/powerpoint/2010/main" val="1062850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uppierung 33"/>
          <p:cNvGrpSpPr/>
          <p:nvPr/>
        </p:nvGrpSpPr>
        <p:grpSpPr>
          <a:xfrm>
            <a:off x="4213636" y="1286201"/>
            <a:ext cx="6490876" cy="5383159"/>
            <a:chOff x="6281730" y="2564903"/>
            <a:chExt cx="3645502" cy="3023370"/>
          </a:xfrm>
        </p:grpSpPr>
        <p:pic>
          <p:nvPicPr>
            <p:cNvPr id="35" name="Bild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2856" y="2564904"/>
              <a:ext cx="3384376" cy="3023369"/>
            </a:xfrm>
            <a:prstGeom prst="rect">
              <a:avLst/>
            </a:prstGeom>
          </p:spPr>
        </p:pic>
        <p:sp>
          <p:nvSpPr>
            <p:cNvPr id="36" name="Rechteck 35"/>
            <p:cNvSpPr/>
            <p:nvPr/>
          </p:nvSpPr>
          <p:spPr>
            <a:xfrm>
              <a:off x="6281730" y="2564903"/>
              <a:ext cx="623887" cy="3023370"/>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Textfeld 11"/>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LG-T</a:t>
            </a:r>
          </a:p>
        </p:txBody>
      </p:sp>
      <p:sp>
        <p:nvSpPr>
          <p:cNvPr id="14" name="Textfeld 13"/>
          <p:cNvSpPr txBox="1"/>
          <p:nvPr/>
        </p:nvSpPr>
        <p:spPr>
          <a:xfrm>
            <a:off x="407987" y="2428674"/>
            <a:ext cx="3959821" cy="1074590"/>
          </a:xfrm>
          <a:prstGeom prst="rect">
            <a:avLst/>
          </a:prstGeom>
          <a:noFill/>
        </p:spPr>
        <p:txBody>
          <a:bodyPr wrap="square" lIns="0" tIns="0" rIns="0" bIns="0" rtlCol="0">
            <a:spAutoFit/>
          </a:bodyPr>
          <a:lstStyle/>
          <a:p>
            <a:pPr>
              <a:lnSpc>
                <a:spcPct val="120000"/>
              </a:lnSpc>
            </a:pPr>
            <a:r>
              <a:rPr lang="de-DE" sz="2000" b="1">
                <a:solidFill>
                  <a:srgbClr val="1E6CA7"/>
                </a:solidFill>
                <a:latin typeface="Helvetica" charset="0"/>
                <a:ea typeface="Helvetica" charset="0"/>
                <a:cs typeface="Helvetica" charset="0"/>
              </a:rPr>
              <a:t>Ein platzsparender Einstieg in die automatisierte Bevorratung von Stabmaterialien.</a:t>
            </a:r>
            <a:endParaRPr lang="de-DE" sz="2000" b="1" dirty="0">
              <a:solidFill>
                <a:srgbClr val="1E6CA7"/>
              </a:solidFill>
              <a:latin typeface="Helvetica" charset="0"/>
              <a:ea typeface="Helvetica" charset="0"/>
              <a:cs typeface="Helvetica" charset="0"/>
            </a:endParaRPr>
          </a:p>
        </p:txBody>
      </p:sp>
      <p:cxnSp>
        <p:nvCxnSpPr>
          <p:cNvPr id="20" name="Gerade Verbindung 19"/>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a:t>
            </a:r>
            <a:r>
              <a:rPr lang="de-DE" sz="1500">
                <a:solidFill>
                  <a:srgbClr val="1E6CA7"/>
                </a:solidFill>
                <a:latin typeface="Helvetica Light" charset="0"/>
                <a:ea typeface="Helvetica Light" charset="0"/>
                <a:cs typeface="Helvetica Light" charset="0"/>
              </a:rPr>
              <a:t>– LANGGUTLAGER</a:t>
            </a:r>
            <a:endParaRPr lang="de-DE" sz="1500" dirty="0">
              <a:solidFill>
                <a:srgbClr val="1E6CA7"/>
              </a:solidFill>
              <a:latin typeface="Helvetica Light" charset="0"/>
              <a:ea typeface="Helvetica Light" charset="0"/>
              <a:cs typeface="Helvetica Light" charset="0"/>
            </a:endParaRPr>
          </a:p>
        </p:txBody>
      </p:sp>
      <p:pic>
        <p:nvPicPr>
          <p:cNvPr id="23" name="Bild 22">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5" name="Bild 24">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9" name="Bild 28">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0" name="Bild 29">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1"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2"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3"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8"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0"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1"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2"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3"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130572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5013" y="4434905"/>
            <a:ext cx="2158999" cy="1085753"/>
          </a:xfrm>
          <a:prstGeom prst="rect">
            <a:avLst/>
          </a:prstGeom>
          <a:effectLst>
            <a:outerShdw blurRad="165100" sx="92000" sy="92000" algn="ctr" rotWithShape="0">
              <a:srgbClr val="000000">
                <a:alpha val="32000"/>
              </a:srgbClr>
            </a:outerShdw>
          </a:effectLst>
        </p:spPr>
      </p:pic>
      <p:sp>
        <p:nvSpPr>
          <p:cNvPr id="20" name="Textfeld 19"/>
          <p:cNvSpPr txBox="1"/>
          <p:nvPr/>
        </p:nvSpPr>
        <p:spPr>
          <a:xfrm>
            <a:off x="9652657" y="4125004"/>
            <a:ext cx="1733801" cy="200055"/>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Technische Daten</a:t>
            </a:r>
          </a:p>
        </p:txBody>
      </p:sp>
      <p:sp>
        <p:nvSpPr>
          <p:cNvPr id="26" name="Textfeld 25"/>
          <p:cNvSpPr txBox="1"/>
          <p:nvPr/>
        </p:nvSpPr>
        <p:spPr>
          <a:xfrm>
            <a:off x="9646449" y="2417406"/>
            <a:ext cx="1801235" cy="207836"/>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Video</a:t>
            </a:r>
          </a:p>
        </p:txBody>
      </p:sp>
      <p:sp>
        <p:nvSpPr>
          <p:cNvPr id="38" name="Textfeld 37"/>
          <p:cNvSpPr txBox="1"/>
          <p:nvPr/>
        </p:nvSpPr>
        <p:spPr>
          <a:xfrm>
            <a:off x="407989" y="2389827"/>
            <a:ext cx="5611559" cy="3046988"/>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Doppelseitiges Lagersystem mit Aushubtechnik</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Ladegutträger: Kassette in selbsttragender Ausführung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Nutzlast je Kassette: 3.000 kg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Materiallänge bis zu 6.400 mm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Automatikbetrieb</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Stationen: längs-/stirnseitig </a:t>
            </a:r>
            <a:r>
              <a:rPr lang="de-DE" sz="1500" dirty="0" err="1">
                <a:latin typeface="Helvetica" charset="0"/>
                <a:ea typeface="Helvetica" charset="0"/>
                <a:cs typeface="Helvetica" charset="0"/>
              </a:rPr>
              <a:t>verfahrbar</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Maschinenanbindung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gebäudetragende Konstruktion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ERP-Anbindung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Materialbestandsverwaltung: Standard</a:t>
            </a:r>
          </a:p>
        </p:txBody>
      </p:sp>
      <p:cxnSp>
        <p:nvCxnSpPr>
          <p:cNvPr id="41" name="Gerade Verbindung 4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LG-T</a:t>
            </a:r>
          </a:p>
        </p:txBody>
      </p:sp>
      <p:sp>
        <p:nvSpPr>
          <p:cNvPr id="48" name="Textfeld 47"/>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a:t>
            </a:r>
            <a:r>
              <a:rPr lang="de-DE" sz="1500">
                <a:solidFill>
                  <a:srgbClr val="1E6CA7"/>
                </a:solidFill>
                <a:latin typeface="Helvetica Light" charset="0"/>
                <a:ea typeface="Helvetica Light" charset="0"/>
                <a:cs typeface="Helvetica Light" charset="0"/>
              </a:rPr>
              <a:t>– LANGGUTLAGER</a:t>
            </a:r>
            <a:endParaRPr lang="de-DE" sz="1500" dirty="0">
              <a:solidFill>
                <a:srgbClr val="1E6CA7"/>
              </a:solidFill>
              <a:latin typeface="Helvetica Light" charset="0"/>
              <a:ea typeface="Helvetica Light" charset="0"/>
              <a:cs typeface="Helvetica Light" charset="0"/>
            </a:endParaRPr>
          </a:p>
        </p:txBody>
      </p:sp>
      <p:sp>
        <p:nvSpPr>
          <p:cNvPr id="49" name="Rechteck 48">
            <a:hlinkClick r:id="rId4"/>
          </p:cNvPr>
          <p:cNvSpPr/>
          <p:nvPr/>
        </p:nvSpPr>
        <p:spPr>
          <a:xfrm>
            <a:off x="319220" y="5700364"/>
            <a:ext cx="1760418" cy="327526"/>
          </a:xfrm>
          <a:prstGeom prst="rect">
            <a:avLst/>
          </a:prstGeom>
        </p:spPr>
        <p:txBody>
          <a:bodyPr wrap="none">
            <a:spAutoFit/>
          </a:bodyPr>
          <a:lstStyle/>
          <a:p>
            <a:pPr marL="285750" indent="-285750">
              <a:lnSpc>
                <a:spcPct val="120000"/>
              </a:lnSpc>
              <a:buBlip>
                <a:blip r:embed="rId5"/>
              </a:buBlip>
            </a:pPr>
            <a:r>
              <a:rPr lang="de-DE" sz="1400" b="1" dirty="0">
                <a:solidFill>
                  <a:srgbClr val="1E6CA7"/>
                </a:solidFill>
                <a:latin typeface="Helvetica" charset="0"/>
                <a:ea typeface="Helvetica" charset="0"/>
                <a:cs typeface="Helvetica" charset="0"/>
              </a:rPr>
              <a:t> ZUR WEBSITE</a:t>
            </a:r>
          </a:p>
        </p:txBody>
      </p:sp>
      <p:pic>
        <p:nvPicPr>
          <p:cNvPr id="33" name="Bild 32">
            <a:hlinkClick r:id="" action="ppaction://noaction"/>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25012" y="2764222"/>
            <a:ext cx="2174652" cy="1223758"/>
          </a:xfrm>
          <a:prstGeom prst="rect">
            <a:avLst/>
          </a:prstGeom>
          <a:blipFill>
            <a:blip r:embed="rId7"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35" name="Dreieck 34"/>
          <p:cNvSpPr/>
          <p:nvPr/>
        </p:nvSpPr>
        <p:spPr>
          <a:xfrm rot="5400000">
            <a:off x="10634981" y="3313373"/>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hlinkClick r:id="rId4"/>
          </p:cNvPr>
          <p:cNvSpPr/>
          <p:nvPr/>
        </p:nvSpPr>
        <p:spPr>
          <a:xfrm>
            <a:off x="10472303" y="3124837"/>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99102412-29C5-A549-89A0-03C24E0FAE40}"/>
              </a:ext>
            </a:extLst>
          </p:cNvPr>
          <p:cNvSpPr/>
          <p:nvPr/>
        </p:nvSpPr>
        <p:spPr>
          <a:xfrm>
            <a:off x="9625012" y="4434904"/>
            <a:ext cx="2174653" cy="1085754"/>
          </a:xfrm>
          <a:prstGeom prst="rect">
            <a:avLst/>
          </a:prstGeom>
          <a:blipFill>
            <a:blip r:embed="rId8"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grpSp>
        <p:nvGrpSpPr>
          <p:cNvPr id="40" name="Gruppierung 39"/>
          <p:cNvGrpSpPr/>
          <p:nvPr/>
        </p:nvGrpSpPr>
        <p:grpSpPr>
          <a:xfrm>
            <a:off x="10485170" y="4739243"/>
            <a:ext cx="477076" cy="477075"/>
            <a:chOff x="9778254" y="3094176"/>
            <a:chExt cx="477076" cy="477075"/>
          </a:xfrm>
        </p:grpSpPr>
        <p:sp>
          <p:nvSpPr>
            <p:cNvPr id="43" name="Oval 42"/>
            <p:cNvSpPr/>
            <p:nvPr/>
          </p:nvSpPr>
          <p:spPr>
            <a:xfrm rot="18900000">
              <a:off x="9778254" y="3094176"/>
              <a:ext cx="395222" cy="3952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0" name="Gerade Verbindung 49"/>
            <p:cNvCxnSpPr/>
            <p:nvPr/>
          </p:nvCxnSpPr>
          <p:spPr>
            <a:xfrm>
              <a:off x="10115597" y="3431519"/>
              <a:ext cx="139733" cy="1397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Bild 50"/>
            <p:cNvPicPr>
              <a:picLocks noChangeAspect="1"/>
            </p:cNvPicPr>
            <p:nvPr/>
          </p:nvPicPr>
          <p:blipFill>
            <a:blip r:embed="rId9"/>
            <a:stretch>
              <a:fillRect/>
            </a:stretch>
          </p:blipFill>
          <p:spPr>
            <a:xfrm>
              <a:off x="9885865" y="3201787"/>
              <a:ext cx="180000" cy="180000"/>
            </a:xfrm>
            <a:prstGeom prst="rect">
              <a:avLst/>
            </a:prstGeom>
          </p:spPr>
        </p:pic>
      </p:grpSp>
      <p:pic>
        <p:nvPicPr>
          <p:cNvPr id="37" name="Bild 36">
            <a:hlinkClick r:id="rId10" action="ppaction://hlinksldjump"/>
          </p:cNvPr>
          <p:cNvPicPr>
            <a:picLocks noChangeAspect="1"/>
          </p:cNvPicPr>
          <p:nvPr/>
        </p:nvPicPr>
        <p:blipFill>
          <a:blip r:embed="rId11"/>
          <a:stretch>
            <a:fillRect/>
          </a:stretch>
        </p:blipFill>
        <p:spPr>
          <a:xfrm>
            <a:off x="1305104" y="160776"/>
            <a:ext cx="311085" cy="311085"/>
          </a:xfrm>
          <a:prstGeom prst="rect">
            <a:avLst/>
          </a:prstGeom>
        </p:spPr>
      </p:pic>
      <p:pic>
        <p:nvPicPr>
          <p:cNvPr id="54" name="Bild 53">
            <a:hlinkClick r:id="" action="ppaction://hlinkshowjump?jump=nextslide"/>
          </p:cNvPr>
          <p:cNvPicPr>
            <a:picLocks noChangeAspect="1"/>
          </p:cNvPicPr>
          <p:nvPr/>
        </p:nvPicPr>
        <p:blipFill>
          <a:blip r:embed="rId12"/>
          <a:stretch>
            <a:fillRect/>
          </a:stretch>
        </p:blipFill>
        <p:spPr>
          <a:xfrm>
            <a:off x="856546" y="160776"/>
            <a:ext cx="311085" cy="311085"/>
          </a:xfrm>
          <a:prstGeom prst="rect">
            <a:avLst/>
          </a:prstGeom>
        </p:spPr>
      </p:pic>
      <p:pic>
        <p:nvPicPr>
          <p:cNvPr id="55" name="Bild 54">
            <a:hlinkClick r:id="" action="ppaction://hlinkshowjump?jump=previousslide"/>
          </p:cNvPr>
          <p:cNvPicPr>
            <a:picLocks noChangeAspect="1"/>
          </p:cNvPicPr>
          <p:nvPr/>
        </p:nvPicPr>
        <p:blipFill>
          <a:blip r:embed="rId12"/>
          <a:stretch>
            <a:fillRect/>
          </a:stretch>
        </p:blipFill>
        <p:spPr>
          <a:xfrm rot="10800000">
            <a:off x="407988" y="160776"/>
            <a:ext cx="311085" cy="311085"/>
          </a:xfrm>
          <a:prstGeom prst="rect">
            <a:avLst/>
          </a:prstGeom>
        </p:spPr>
      </p:pic>
      <p:pic>
        <p:nvPicPr>
          <p:cNvPr id="56" name="Bild 55">
            <a:hlinkClick r:id="rId13" action="ppaction://hlinksldjump"/>
          </p:cNvPr>
          <p:cNvPicPr>
            <a:picLocks noChangeAspect="1"/>
          </p:cNvPicPr>
          <p:nvPr/>
        </p:nvPicPr>
        <p:blipFill>
          <a:blip r:embed="rId14"/>
          <a:stretch>
            <a:fillRect/>
          </a:stretch>
        </p:blipFill>
        <p:spPr>
          <a:xfrm>
            <a:off x="11472928" y="160775"/>
            <a:ext cx="311085" cy="311085"/>
          </a:xfrm>
          <a:prstGeom prst="rect">
            <a:avLst/>
          </a:prstGeom>
        </p:spPr>
      </p:pic>
      <p:sp>
        <p:nvSpPr>
          <p:cNvPr id="57" name="Titel 1">
            <a:hlinkClick r:id="rId15"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58" name="Titel 1">
            <a:hlinkClick r:id="rId16"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59" name="Titel 1">
            <a:hlinkClick r:id="rId17"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60" name="Titel 1">
            <a:hlinkClick r:id="rId18"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1" name="Titel 1">
            <a:hlinkClick r:id="rId19"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2" name="Titel 1">
            <a:hlinkClick r:id="rId20"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3" name="Titel 1">
            <a:hlinkClick r:id="rId21"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4" name="Titel 1">
            <a:hlinkClick r:id="rId22"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5" name="Titel 1">
            <a:hlinkClick r:id="rId23"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6" name="Titel 1">
            <a:hlinkClick r:id="rId24"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53" name="Rechteck 52">
            <a:extLst>
              <a:ext uri="{FF2B5EF4-FFF2-40B4-BE49-F238E27FC236}">
                <a16:creationId xmlns:a16="http://schemas.microsoft.com/office/drawing/2014/main" id="{87604E27-0624-EC47-94EB-745079300ECD}"/>
              </a:ext>
            </a:extLst>
          </p:cNvPr>
          <p:cNvSpPr/>
          <p:nvPr/>
        </p:nvSpPr>
        <p:spPr>
          <a:xfrm>
            <a:off x="-3754" y="1"/>
            <a:ext cx="12192000" cy="6857999"/>
          </a:xfrm>
          <a:prstGeom prst="rect">
            <a:avLst/>
          </a:prstGeom>
          <a:blipFill dpi="0" rotWithShape="1">
            <a:blip r:embed="rId2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Tree>
    <p:extLst>
      <p:ext uri="{BB962C8B-B14F-4D97-AF65-F5344CB8AC3E}">
        <p14:creationId xmlns:p14="http://schemas.microsoft.com/office/powerpoint/2010/main" val="18676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3"/>
                    </p:tgtEl>
                  </p:cond>
                </p:stCondLst>
                <p:endSync evt="end" delay="0">
                  <p:rtn val="all"/>
                </p:endSync>
                <p:childTnLst>
                  <p:par>
                    <p:cTn id="10" fill="hold">
                      <p:stCondLst>
                        <p:cond delay="0"/>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3"/>
                                        </p:tgtEl>
                                        <p:attrNameLst>
                                          <p:attrName>ppt_w</p:attrName>
                                        </p:attrNameLst>
                                      </p:cBhvr>
                                      <p:tavLst>
                                        <p:tav tm="0">
                                          <p:val>
                                            <p:strVal val="ppt_w"/>
                                          </p:val>
                                        </p:tav>
                                        <p:tav tm="100000">
                                          <p:val>
                                            <p:fltVal val="0"/>
                                          </p:val>
                                        </p:tav>
                                      </p:tavLst>
                                    </p:anim>
                                    <p:anim calcmode="lin" valueType="num">
                                      <p:cBhvr>
                                        <p:cTn id="14" dur="500"/>
                                        <p:tgtEl>
                                          <p:spTgt spid="53"/>
                                        </p:tgtEl>
                                        <p:attrNameLst>
                                          <p:attrName>ppt_h</p:attrName>
                                        </p:attrNameLst>
                                      </p:cBhvr>
                                      <p:tavLst>
                                        <p:tav tm="0">
                                          <p:val>
                                            <p:strVal val="ppt_h"/>
                                          </p:val>
                                        </p:tav>
                                        <p:tav tm="100000">
                                          <p:val>
                                            <p:fltVal val="0"/>
                                          </p:val>
                                        </p:tav>
                                      </p:tavLst>
                                    </p:anim>
                                    <p:animEffect transition="out" filter="fade">
                                      <p:cBhvr>
                                        <p:cTn id="15" dur="500"/>
                                        <p:tgtEl>
                                          <p:spTgt spid="53"/>
                                        </p:tgtEl>
                                      </p:cBhvr>
                                    </p:animEffect>
                                    <p:set>
                                      <p:cBhvr>
                                        <p:cTn id="1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3" grpId="0" animBg="1"/>
      <p:bldP spid="5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pierung 34"/>
          <p:cNvGrpSpPr/>
          <p:nvPr/>
        </p:nvGrpSpPr>
        <p:grpSpPr>
          <a:xfrm>
            <a:off x="3415755" y="1811468"/>
            <a:ext cx="8656909" cy="4065804"/>
            <a:chOff x="6885091" y="2996952"/>
            <a:chExt cx="4204186" cy="1974538"/>
          </a:xfrm>
        </p:grpSpPr>
        <p:pic>
          <p:nvPicPr>
            <p:cNvPr id="36" name="Bild 3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3517" y="2996952"/>
              <a:ext cx="3935760" cy="1974538"/>
            </a:xfrm>
            <a:prstGeom prst="rect">
              <a:avLst/>
            </a:prstGeom>
          </p:spPr>
        </p:pic>
        <p:sp>
          <p:nvSpPr>
            <p:cNvPr id="37" name="Rechteck 36"/>
            <p:cNvSpPr/>
            <p:nvPr/>
          </p:nvSpPr>
          <p:spPr>
            <a:xfrm>
              <a:off x="6885091" y="2996952"/>
              <a:ext cx="623887" cy="1974538"/>
            </a:xfrm>
            <a:prstGeom prst="rect">
              <a:avLst/>
            </a:prstGeom>
            <a:gradFill flip="none" rotWithShape="1">
              <a:gsLst>
                <a:gs pos="59000">
                  <a:schemeClr val="accent1">
                    <a:lumMod val="0"/>
                    <a:lumOff val="100000"/>
                  </a:schemeClr>
                </a:gs>
                <a:gs pos="100000">
                  <a:schemeClr val="bg1">
                    <a:lumMod val="0"/>
                    <a:lumOff val="100000"/>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Textfeld 11"/>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LG-U</a:t>
            </a:r>
          </a:p>
        </p:txBody>
      </p:sp>
      <p:sp>
        <p:nvSpPr>
          <p:cNvPr id="14" name="Textfeld 13"/>
          <p:cNvSpPr txBox="1"/>
          <p:nvPr/>
        </p:nvSpPr>
        <p:spPr>
          <a:xfrm>
            <a:off x="407987" y="2428674"/>
            <a:ext cx="4004392" cy="1107996"/>
          </a:xfrm>
          <a:prstGeom prst="rect">
            <a:avLst/>
          </a:prstGeom>
          <a:noFill/>
        </p:spPr>
        <p:txBody>
          <a:bodyPr wrap="square" lIns="0" tIns="0" rIns="0" bIns="0" rtlCol="0">
            <a:spAutoFit/>
          </a:bodyPr>
          <a:lstStyle/>
          <a:p>
            <a:pPr>
              <a:lnSpc>
                <a:spcPct val="120000"/>
              </a:lnSpc>
            </a:pPr>
            <a:r>
              <a:rPr lang="de-DE" sz="2000" b="1" dirty="0">
                <a:solidFill>
                  <a:srgbClr val="1E6CA7"/>
                </a:solidFill>
                <a:latin typeface="Helvetica" charset="0"/>
                <a:ea typeface="Helvetica" charset="0"/>
                <a:cs typeface="Helvetica" charset="0"/>
              </a:rPr>
              <a:t>Bestmögliche Raumnutzung für beengte Bauräume bei </a:t>
            </a:r>
            <a:r>
              <a:rPr lang="de-DE" sz="2000" b="1" dirty="0" err="1">
                <a:solidFill>
                  <a:srgbClr val="1E6CA7"/>
                </a:solidFill>
                <a:latin typeface="Helvetica" charset="0"/>
                <a:ea typeface="Helvetica" charset="0"/>
                <a:cs typeface="Helvetica" charset="0"/>
              </a:rPr>
              <a:t>grösstmöglicher</a:t>
            </a:r>
            <a:r>
              <a:rPr lang="de-DE" sz="2000" b="1" dirty="0">
                <a:solidFill>
                  <a:srgbClr val="1E6CA7"/>
                </a:solidFill>
                <a:latin typeface="Helvetica" charset="0"/>
                <a:ea typeface="Helvetica" charset="0"/>
                <a:cs typeface="Helvetica" charset="0"/>
              </a:rPr>
              <a:t> Lagerkapazität.</a:t>
            </a:r>
          </a:p>
        </p:txBody>
      </p:sp>
      <p:cxnSp>
        <p:nvCxnSpPr>
          <p:cNvPr id="20" name="Gerade Verbindung 19"/>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4" name="Textfeld 23"/>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a:t>
            </a:r>
            <a:r>
              <a:rPr lang="de-DE" sz="1500">
                <a:solidFill>
                  <a:srgbClr val="1E6CA7"/>
                </a:solidFill>
                <a:latin typeface="Helvetica Light" charset="0"/>
                <a:ea typeface="Helvetica Light" charset="0"/>
                <a:cs typeface="Helvetica Light" charset="0"/>
              </a:rPr>
              <a:t>– LANGGUTLAGER</a:t>
            </a:r>
            <a:endParaRPr lang="de-DE" sz="1500" dirty="0">
              <a:solidFill>
                <a:srgbClr val="1E6CA7"/>
              </a:solidFill>
              <a:latin typeface="Helvetica Light" charset="0"/>
              <a:ea typeface="Helvetica Light" charset="0"/>
              <a:cs typeface="Helvetica Light" charset="0"/>
            </a:endParaRPr>
          </a:p>
        </p:txBody>
      </p:sp>
      <p:pic>
        <p:nvPicPr>
          <p:cNvPr id="23" name="Bild 22">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5" name="Bild 24">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9" name="Bild 28">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0" name="Bild 29">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1"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2"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3"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4"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8"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0"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1"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2" name="Titel 1">
            <a:hlinkClick r:id="rId1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3"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70759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hlinkClick r:id="rId3" action="ppaction://hlinksldjump"/>
          </p:cNvPr>
          <p:cNvPicPr>
            <a:picLocks noChangeAspect="1"/>
          </p:cNvPicPr>
          <p:nvPr/>
        </p:nvPicPr>
        <p:blipFill>
          <a:blip r:embed="rId4"/>
          <a:stretch>
            <a:fillRect/>
          </a:stretch>
        </p:blipFill>
        <p:spPr>
          <a:xfrm>
            <a:off x="11472928" y="160775"/>
            <a:ext cx="311085" cy="311085"/>
          </a:xfrm>
          <a:prstGeom prst="rect">
            <a:avLst/>
          </a:prstGeom>
        </p:spPr>
      </p:pic>
      <p:pic>
        <p:nvPicPr>
          <p:cNvPr id="17" name="Bild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25013" y="4434906"/>
            <a:ext cx="2158999" cy="1120544"/>
          </a:xfrm>
          <a:prstGeom prst="rect">
            <a:avLst/>
          </a:prstGeom>
          <a:effectLst>
            <a:outerShdw blurRad="165100" sx="92000" sy="92000" algn="ctr" rotWithShape="0">
              <a:srgbClr val="000000">
                <a:alpha val="32000"/>
              </a:srgbClr>
            </a:outerShdw>
          </a:effectLst>
        </p:spPr>
      </p:pic>
      <p:sp>
        <p:nvSpPr>
          <p:cNvPr id="20" name="Textfeld 19"/>
          <p:cNvSpPr txBox="1"/>
          <p:nvPr/>
        </p:nvSpPr>
        <p:spPr>
          <a:xfrm>
            <a:off x="9652657" y="4125004"/>
            <a:ext cx="1733801" cy="200055"/>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Technische Daten</a:t>
            </a:r>
          </a:p>
        </p:txBody>
      </p:sp>
      <p:sp>
        <p:nvSpPr>
          <p:cNvPr id="26" name="Textfeld 25"/>
          <p:cNvSpPr txBox="1"/>
          <p:nvPr/>
        </p:nvSpPr>
        <p:spPr>
          <a:xfrm>
            <a:off x="9646449" y="2417406"/>
            <a:ext cx="1801235" cy="207836"/>
          </a:xfrm>
          <a:prstGeom prst="rect">
            <a:avLst/>
          </a:prstGeom>
          <a:noFill/>
        </p:spPr>
        <p:txBody>
          <a:bodyPr wrap="square" lIns="0" tIns="0" rIns="0" bIns="0" rtlCol="0">
            <a:spAutoFit/>
          </a:bodyPr>
          <a:lstStyle/>
          <a:p>
            <a:r>
              <a:rPr lang="de-DE" sz="1300" b="1" dirty="0">
                <a:solidFill>
                  <a:srgbClr val="1E6CA7"/>
                </a:solidFill>
                <a:latin typeface="Helvetica" charset="0"/>
                <a:ea typeface="Helvetica" charset="0"/>
                <a:cs typeface="Helvetica" charset="0"/>
              </a:rPr>
              <a:t>Video</a:t>
            </a:r>
          </a:p>
        </p:txBody>
      </p:sp>
      <p:sp>
        <p:nvSpPr>
          <p:cNvPr id="38" name="Textfeld 37"/>
          <p:cNvSpPr txBox="1"/>
          <p:nvPr/>
        </p:nvSpPr>
        <p:spPr>
          <a:xfrm>
            <a:off x="407989" y="2389827"/>
            <a:ext cx="5611559" cy="3323987"/>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Großlagersystem mit Teleskop-Gabel-Technik</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 bzw. doppelreihiges Lagersystem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Ladegutträger: Kassette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Nutzlast je Kassette: 3.000 kg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Materiallänge bis zu 6.400 mm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Automatikbetrieb</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Stationen: längs-/stirnseitig </a:t>
            </a:r>
            <a:r>
              <a:rPr lang="de-DE" sz="1500" dirty="0" err="1">
                <a:latin typeface="Helvetica" charset="0"/>
                <a:ea typeface="Helvetica" charset="0"/>
                <a:cs typeface="Helvetica" charset="0"/>
              </a:rPr>
              <a:t>verfahrbar</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Materialbestandsverwaltung: Standard</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Maschinenanbindung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gebäudetragende Konstruktion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ERP-Anbindung</a:t>
            </a:r>
          </a:p>
        </p:txBody>
      </p:sp>
      <p:cxnSp>
        <p:nvCxnSpPr>
          <p:cNvPr id="41" name="Gerade Verbindung 4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29" name="Textfeld 28"/>
          <p:cNvSpPr txBox="1"/>
          <p:nvPr/>
        </p:nvSpPr>
        <p:spPr>
          <a:xfrm>
            <a:off x="400479" y="1201143"/>
            <a:ext cx="7082376" cy="564252"/>
          </a:xfrm>
          <a:prstGeom prst="rect">
            <a:avLst/>
          </a:prstGeom>
          <a:noFill/>
        </p:spPr>
        <p:txBody>
          <a:bodyPr wrap="square" lIns="0" tIns="0" rIns="0" bIns="0" rtlCol="0" anchor="ctr" anchorCtr="0">
            <a:noAutofit/>
          </a:bodyPr>
          <a:lstStyle/>
          <a:p>
            <a:r>
              <a:rPr lang="de-DE" sz="2000" dirty="0">
                <a:latin typeface="Helvetica" charset="0"/>
                <a:ea typeface="Helvetica" charset="0"/>
                <a:cs typeface="Helvetica" charset="0"/>
              </a:rPr>
              <a:t>STOPA LG-U</a:t>
            </a:r>
          </a:p>
        </p:txBody>
      </p:sp>
      <p:sp>
        <p:nvSpPr>
          <p:cNvPr id="48" name="Textfeld 47"/>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a:t>
            </a:r>
            <a:r>
              <a:rPr lang="de-DE" sz="1500">
                <a:solidFill>
                  <a:srgbClr val="1E6CA7"/>
                </a:solidFill>
                <a:latin typeface="Helvetica Light" charset="0"/>
                <a:ea typeface="Helvetica Light" charset="0"/>
                <a:cs typeface="Helvetica Light" charset="0"/>
              </a:rPr>
              <a:t>– LANGGUTLAGER</a:t>
            </a:r>
            <a:endParaRPr lang="de-DE" sz="1500" dirty="0">
              <a:solidFill>
                <a:srgbClr val="1E6CA7"/>
              </a:solidFill>
              <a:latin typeface="Helvetica Light" charset="0"/>
              <a:ea typeface="Helvetica Light" charset="0"/>
              <a:cs typeface="Helvetica Light" charset="0"/>
            </a:endParaRPr>
          </a:p>
        </p:txBody>
      </p:sp>
      <p:sp>
        <p:nvSpPr>
          <p:cNvPr id="49" name="Rechteck 48">
            <a:hlinkClick r:id="rId6"/>
          </p:cNvPr>
          <p:cNvSpPr/>
          <p:nvPr/>
        </p:nvSpPr>
        <p:spPr>
          <a:xfrm>
            <a:off x="319220" y="5700364"/>
            <a:ext cx="1760418" cy="327526"/>
          </a:xfrm>
          <a:prstGeom prst="rect">
            <a:avLst/>
          </a:prstGeom>
        </p:spPr>
        <p:txBody>
          <a:bodyPr wrap="none">
            <a:spAutoFit/>
          </a:bodyPr>
          <a:lstStyle/>
          <a:p>
            <a:pPr marL="285750" indent="-285750">
              <a:lnSpc>
                <a:spcPct val="120000"/>
              </a:lnSpc>
              <a:buBlip>
                <a:blip r:embed="rId7"/>
              </a:buBlip>
            </a:pPr>
            <a:r>
              <a:rPr lang="de-DE" sz="1400" b="1" dirty="0">
                <a:solidFill>
                  <a:srgbClr val="1E6CA7"/>
                </a:solidFill>
                <a:latin typeface="Helvetica" charset="0"/>
                <a:ea typeface="Helvetica" charset="0"/>
                <a:cs typeface="Helvetica" charset="0"/>
              </a:rPr>
              <a:t> ZUR WEBSITE</a:t>
            </a:r>
          </a:p>
        </p:txBody>
      </p:sp>
      <p:pic>
        <p:nvPicPr>
          <p:cNvPr id="33" name="Bild 32">
            <a:hlinkClick r:id="" action="ppaction://noaction"/>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25012" y="2764222"/>
            <a:ext cx="2174652" cy="1223758"/>
          </a:xfrm>
          <a:prstGeom prst="rect">
            <a:avLst/>
          </a:prstGeom>
          <a:blipFill>
            <a:blip r:embed="rId9"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35" name="Dreieck 34"/>
          <p:cNvSpPr/>
          <p:nvPr/>
        </p:nvSpPr>
        <p:spPr>
          <a:xfrm rot="5400000">
            <a:off x="10634981" y="3313373"/>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hlinkClick r:id="rId6"/>
          </p:cNvPr>
          <p:cNvSpPr/>
          <p:nvPr/>
        </p:nvSpPr>
        <p:spPr>
          <a:xfrm>
            <a:off x="10472303" y="3124837"/>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99102412-29C5-A549-89A0-03C24E0FAE40}"/>
              </a:ext>
            </a:extLst>
          </p:cNvPr>
          <p:cNvSpPr/>
          <p:nvPr/>
        </p:nvSpPr>
        <p:spPr>
          <a:xfrm>
            <a:off x="9625012" y="4434904"/>
            <a:ext cx="2174653" cy="1120545"/>
          </a:xfrm>
          <a:prstGeom prst="rect">
            <a:avLst/>
          </a:prstGeom>
          <a:blipFill>
            <a:blip r:embed="rId10"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grpSp>
        <p:nvGrpSpPr>
          <p:cNvPr id="40" name="Gruppierung 39"/>
          <p:cNvGrpSpPr/>
          <p:nvPr/>
        </p:nvGrpSpPr>
        <p:grpSpPr>
          <a:xfrm>
            <a:off x="10485170" y="4756638"/>
            <a:ext cx="477076" cy="477075"/>
            <a:chOff x="9778254" y="3094176"/>
            <a:chExt cx="477076" cy="477075"/>
          </a:xfrm>
        </p:grpSpPr>
        <p:sp>
          <p:nvSpPr>
            <p:cNvPr id="43" name="Oval 42"/>
            <p:cNvSpPr/>
            <p:nvPr/>
          </p:nvSpPr>
          <p:spPr>
            <a:xfrm rot="18900000">
              <a:off x="9778254" y="3094176"/>
              <a:ext cx="395222" cy="39522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0" name="Gerade Verbindung 49"/>
            <p:cNvCxnSpPr/>
            <p:nvPr/>
          </p:nvCxnSpPr>
          <p:spPr>
            <a:xfrm>
              <a:off x="10115597" y="3431519"/>
              <a:ext cx="139733" cy="1397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Bild 50"/>
            <p:cNvPicPr>
              <a:picLocks noChangeAspect="1"/>
            </p:cNvPicPr>
            <p:nvPr/>
          </p:nvPicPr>
          <p:blipFill>
            <a:blip r:embed="rId11"/>
            <a:stretch>
              <a:fillRect/>
            </a:stretch>
          </p:blipFill>
          <p:spPr>
            <a:xfrm>
              <a:off x="9885865" y="3201787"/>
              <a:ext cx="180000" cy="180000"/>
            </a:xfrm>
            <a:prstGeom prst="rect">
              <a:avLst/>
            </a:prstGeom>
          </p:spPr>
        </p:pic>
      </p:grpSp>
      <p:pic>
        <p:nvPicPr>
          <p:cNvPr id="37" name="Bild 36">
            <a:hlinkClick r:id="rId12" action="ppaction://hlinksldjump"/>
          </p:cNvPr>
          <p:cNvPicPr>
            <a:picLocks noChangeAspect="1"/>
          </p:cNvPicPr>
          <p:nvPr/>
        </p:nvPicPr>
        <p:blipFill>
          <a:blip r:embed="rId13"/>
          <a:stretch>
            <a:fillRect/>
          </a:stretch>
        </p:blipFill>
        <p:spPr>
          <a:xfrm>
            <a:off x="1305104" y="160776"/>
            <a:ext cx="311085" cy="311085"/>
          </a:xfrm>
          <a:prstGeom prst="rect">
            <a:avLst/>
          </a:prstGeom>
        </p:spPr>
      </p:pic>
      <p:pic>
        <p:nvPicPr>
          <p:cNvPr id="54" name="Bild 53">
            <a:hlinkClick r:id="" action="ppaction://hlinkshowjump?jump=nextslide"/>
          </p:cNvPr>
          <p:cNvPicPr>
            <a:picLocks noChangeAspect="1"/>
          </p:cNvPicPr>
          <p:nvPr/>
        </p:nvPicPr>
        <p:blipFill>
          <a:blip r:embed="rId14"/>
          <a:stretch>
            <a:fillRect/>
          </a:stretch>
        </p:blipFill>
        <p:spPr>
          <a:xfrm>
            <a:off x="856546" y="160776"/>
            <a:ext cx="311085" cy="311085"/>
          </a:xfrm>
          <a:prstGeom prst="rect">
            <a:avLst/>
          </a:prstGeom>
        </p:spPr>
      </p:pic>
      <p:pic>
        <p:nvPicPr>
          <p:cNvPr id="55" name="Bild 54">
            <a:hlinkClick r:id="" action="ppaction://hlinkshowjump?jump=previousslide"/>
          </p:cNvPr>
          <p:cNvPicPr>
            <a:picLocks noChangeAspect="1"/>
          </p:cNvPicPr>
          <p:nvPr/>
        </p:nvPicPr>
        <p:blipFill>
          <a:blip r:embed="rId14"/>
          <a:stretch>
            <a:fillRect/>
          </a:stretch>
        </p:blipFill>
        <p:spPr>
          <a:xfrm rot="10800000">
            <a:off x="407988" y="160776"/>
            <a:ext cx="311085" cy="311085"/>
          </a:xfrm>
          <a:prstGeom prst="rect">
            <a:avLst/>
          </a:prstGeom>
        </p:spPr>
      </p:pic>
      <p:sp>
        <p:nvSpPr>
          <p:cNvPr id="56" name="Titel 1">
            <a:hlinkClick r:id="rId15"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57" name="Titel 1">
            <a:hlinkClick r:id="rId16"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58" name="Titel 1">
            <a:hlinkClick r:id="rId17"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59" name="Titel 1">
            <a:hlinkClick r:id="rId18"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0" name="Titel 1">
            <a:hlinkClick r:id="rId19"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1" name="Titel 1">
            <a:hlinkClick r:id="rId20"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2" name="Titel 1">
            <a:hlinkClick r:id="rId21"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3" name="Titel 1">
            <a:hlinkClick r:id="rId22"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4" name="Titel 1">
            <a:hlinkClick r:id="rId23"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5" name="Titel 1">
            <a:hlinkClick r:id="rId24"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53" name="Rechteck 52">
            <a:extLst>
              <a:ext uri="{FF2B5EF4-FFF2-40B4-BE49-F238E27FC236}">
                <a16:creationId xmlns:a16="http://schemas.microsoft.com/office/drawing/2014/main" id="{87604E27-0624-EC47-94EB-745079300ECD}"/>
              </a:ext>
            </a:extLst>
          </p:cNvPr>
          <p:cNvSpPr/>
          <p:nvPr/>
        </p:nvSpPr>
        <p:spPr>
          <a:xfrm>
            <a:off x="0" y="1"/>
            <a:ext cx="12192000" cy="6857999"/>
          </a:xfrm>
          <a:prstGeom prst="rect">
            <a:avLst/>
          </a:prstGeom>
          <a:blipFill dpi="0" rotWithShape="1">
            <a:blip r:embed="rId2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highlight>
                <a:srgbClr val="00FF00"/>
              </a:highlight>
            </a:endParaRPr>
          </a:p>
        </p:txBody>
      </p:sp>
    </p:spTree>
    <p:extLst>
      <p:ext uri="{BB962C8B-B14F-4D97-AF65-F5344CB8AC3E}">
        <p14:creationId xmlns:p14="http://schemas.microsoft.com/office/powerpoint/2010/main" val="170516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3"/>
                    </p:tgtEl>
                  </p:cond>
                </p:stCondLst>
                <p:endSync evt="end" delay="0">
                  <p:rtn val="all"/>
                </p:endSync>
                <p:childTnLst>
                  <p:par>
                    <p:cTn id="10" fill="hold">
                      <p:stCondLst>
                        <p:cond delay="0"/>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53"/>
                                        </p:tgtEl>
                                        <p:attrNameLst>
                                          <p:attrName>ppt_w</p:attrName>
                                        </p:attrNameLst>
                                      </p:cBhvr>
                                      <p:tavLst>
                                        <p:tav tm="0">
                                          <p:val>
                                            <p:strVal val="ppt_w"/>
                                          </p:val>
                                        </p:tav>
                                        <p:tav tm="100000">
                                          <p:val>
                                            <p:fltVal val="0"/>
                                          </p:val>
                                        </p:tav>
                                      </p:tavLst>
                                    </p:anim>
                                    <p:anim calcmode="lin" valueType="num">
                                      <p:cBhvr>
                                        <p:cTn id="14" dur="500"/>
                                        <p:tgtEl>
                                          <p:spTgt spid="53"/>
                                        </p:tgtEl>
                                        <p:attrNameLst>
                                          <p:attrName>ppt_h</p:attrName>
                                        </p:attrNameLst>
                                      </p:cBhvr>
                                      <p:tavLst>
                                        <p:tav tm="0">
                                          <p:val>
                                            <p:strVal val="ppt_h"/>
                                          </p:val>
                                        </p:tav>
                                        <p:tav tm="100000">
                                          <p:val>
                                            <p:fltVal val="0"/>
                                          </p:val>
                                        </p:tav>
                                      </p:tavLst>
                                    </p:anim>
                                    <p:animEffect transition="out" filter="fade">
                                      <p:cBhvr>
                                        <p:cTn id="15" dur="500"/>
                                        <p:tgtEl>
                                          <p:spTgt spid="53"/>
                                        </p:tgtEl>
                                      </p:cBhvr>
                                    </p:animEffect>
                                    <p:set>
                                      <p:cBhvr>
                                        <p:cTn id="1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3" grpId="0" animBg="1"/>
      <p:bldP spid="5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21620" y="1288822"/>
            <a:ext cx="7082376" cy="384721"/>
          </a:xfrm>
          <a:prstGeom prst="rect">
            <a:avLst/>
          </a:prstGeom>
          <a:noFill/>
        </p:spPr>
        <p:txBody>
          <a:bodyPr wrap="square" lIns="0" tIns="0" rIns="0" bIns="0" rtlCol="0">
            <a:spAutoFit/>
          </a:bodyPr>
          <a:lstStyle/>
          <a:p>
            <a:r>
              <a:rPr lang="de-DE" sz="2500" b="1" dirty="0">
                <a:latin typeface="Helvetica" charset="0"/>
                <a:ea typeface="Helvetica" charset="0"/>
                <a:cs typeface="Helvetica" charset="0"/>
              </a:rPr>
              <a:t>EQUIPMENT</a:t>
            </a:r>
          </a:p>
        </p:txBody>
      </p:sp>
      <p:sp>
        <p:nvSpPr>
          <p:cNvPr id="6" name="Textfeld 5"/>
          <p:cNvSpPr txBox="1"/>
          <p:nvPr/>
        </p:nvSpPr>
        <p:spPr>
          <a:xfrm>
            <a:off x="407988" y="83596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a:t>
            </a:r>
          </a:p>
        </p:txBody>
      </p:sp>
      <p:cxnSp>
        <p:nvCxnSpPr>
          <p:cNvPr id="32" name="Gerade Verbindung 31"/>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a:off x="9048750" y="2222467"/>
            <a:ext cx="2735562" cy="0"/>
          </a:xfrm>
          <a:prstGeom prst="line">
            <a:avLst/>
          </a:prstGeom>
          <a:ln w="508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a:off x="6173187" y="2222467"/>
            <a:ext cx="2735562" cy="0"/>
          </a:xfrm>
          <a:prstGeom prst="line">
            <a:avLst/>
          </a:prstGeom>
          <a:ln w="508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p:nvCxnSpPr>
        <p:spPr>
          <a:xfrm>
            <a:off x="3308865" y="2222467"/>
            <a:ext cx="2735562" cy="0"/>
          </a:xfrm>
          <a:prstGeom prst="line">
            <a:avLst/>
          </a:prstGeom>
          <a:ln w="508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a:off x="397268" y="2222467"/>
            <a:ext cx="2735562" cy="0"/>
          </a:xfrm>
          <a:prstGeom prst="line">
            <a:avLst/>
          </a:prstGeom>
          <a:ln w="50800">
            <a:solidFill>
              <a:srgbClr val="1E6CA7"/>
            </a:solidFill>
          </a:ln>
        </p:spPr>
        <p:style>
          <a:lnRef idx="1">
            <a:schemeClr val="accent1"/>
          </a:lnRef>
          <a:fillRef idx="0">
            <a:schemeClr val="accent1"/>
          </a:fillRef>
          <a:effectRef idx="0">
            <a:schemeClr val="accent1"/>
          </a:effectRef>
          <a:fontRef idx="minor">
            <a:schemeClr val="tx1"/>
          </a:fontRef>
        </p:style>
      </p:cxnSp>
      <p:sp>
        <p:nvSpPr>
          <p:cNvPr id="57" name="Textfeld 56"/>
          <p:cNvSpPr txBox="1"/>
          <p:nvPr/>
        </p:nvSpPr>
        <p:spPr>
          <a:xfrm>
            <a:off x="400479" y="2337867"/>
            <a:ext cx="2654237"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Ladegutträger</a:t>
            </a:r>
          </a:p>
        </p:txBody>
      </p:sp>
      <p:sp>
        <p:nvSpPr>
          <p:cNvPr id="58" name="Textfeld 57"/>
          <p:cNvSpPr txBox="1"/>
          <p:nvPr/>
        </p:nvSpPr>
        <p:spPr>
          <a:xfrm>
            <a:off x="6167438" y="2337867"/>
            <a:ext cx="2589009" cy="230832"/>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Prozessoptimierung</a:t>
            </a:r>
          </a:p>
        </p:txBody>
      </p:sp>
      <p:sp>
        <p:nvSpPr>
          <p:cNvPr id="59" name="Textfeld 58"/>
          <p:cNvSpPr txBox="1"/>
          <p:nvPr/>
        </p:nvSpPr>
        <p:spPr>
          <a:xfrm>
            <a:off x="3287713" y="2337867"/>
            <a:ext cx="2626850" cy="461665"/>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Lagerverwaltungs-</a:t>
            </a:r>
          </a:p>
          <a:p>
            <a:r>
              <a:rPr lang="de-DE" sz="1500" b="1" cap="all" dirty="0" err="1">
                <a:solidFill>
                  <a:srgbClr val="1E6CA7"/>
                </a:solidFill>
                <a:latin typeface="Helvetica" charset="0"/>
                <a:ea typeface="Helvetica" charset="0"/>
                <a:cs typeface="Helvetica" charset="0"/>
              </a:rPr>
              <a:t>software</a:t>
            </a:r>
            <a:endParaRPr lang="de-DE" sz="1500" b="1" cap="all" dirty="0">
              <a:solidFill>
                <a:srgbClr val="1E6CA7"/>
              </a:solidFill>
              <a:latin typeface="Helvetica" charset="0"/>
              <a:ea typeface="Helvetica" charset="0"/>
              <a:cs typeface="Helvetica" charset="0"/>
            </a:endParaRPr>
          </a:p>
        </p:txBody>
      </p:sp>
      <p:sp>
        <p:nvSpPr>
          <p:cNvPr id="60" name="Textfeld 59"/>
          <p:cNvSpPr txBox="1"/>
          <p:nvPr/>
        </p:nvSpPr>
        <p:spPr>
          <a:xfrm>
            <a:off x="9048749" y="2337867"/>
            <a:ext cx="2735264" cy="461665"/>
          </a:xfrm>
          <a:prstGeom prst="rect">
            <a:avLst/>
          </a:prstGeom>
          <a:noFill/>
        </p:spPr>
        <p:txBody>
          <a:bodyPr wrap="square" lIns="0" tIns="0" rIns="0" bIns="0" rtlCol="0" anchor="ctr" anchorCtr="0">
            <a:spAutoFit/>
          </a:bodyPr>
          <a:lstStyle/>
          <a:p>
            <a:r>
              <a:rPr lang="de-DE" sz="1500" b="1" cap="all" dirty="0">
                <a:solidFill>
                  <a:srgbClr val="1E6CA7"/>
                </a:solidFill>
                <a:latin typeface="Helvetica" charset="0"/>
                <a:ea typeface="Helvetica" charset="0"/>
                <a:cs typeface="Helvetica" charset="0"/>
              </a:rPr>
              <a:t>STATIONSZUFÜHRENDE   </a:t>
            </a:r>
          </a:p>
          <a:p>
            <a:r>
              <a:rPr lang="de-DE" sz="1500" b="1" cap="all" dirty="0">
                <a:solidFill>
                  <a:srgbClr val="1E6CA7"/>
                </a:solidFill>
                <a:latin typeface="Helvetica" charset="0"/>
                <a:ea typeface="Helvetica" charset="0"/>
                <a:cs typeface="Helvetica" charset="0"/>
              </a:rPr>
              <a:t>EINHEITEN</a:t>
            </a:r>
          </a:p>
        </p:txBody>
      </p:sp>
      <p:cxnSp>
        <p:nvCxnSpPr>
          <p:cNvPr id="63" name="Gerade Verbindung 62"/>
          <p:cNvCxnSpPr/>
          <p:nvPr/>
        </p:nvCxnSpPr>
        <p:spPr>
          <a:xfrm>
            <a:off x="3298445" y="5877272"/>
            <a:ext cx="2742791"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a:off x="407988" y="5877272"/>
            <a:ext cx="2742791"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p:nvCxnSpPr>
        <p:spPr>
          <a:xfrm>
            <a:off x="9048749" y="5877272"/>
            <a:ext cx="2742791"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cxnSp>
        <p:nvCxnSpPr>
          <p:cNvPr id="66" name="Gerade Verbindung 65"/>
          <p:cNvCxnSpPr/>
          <p:nvPr/>
        </p:nvCxnSpPr>
        <p:spPr>
          <a:xfrm>
            <a:off x="6158293" y="5877272"/>
            <a:ext cx="2742791" cy="0"/>
          </a:xfrm>
          <a:prstGeom prst="line">
            <a:avLst/>
          </a:prstGeom>
          <a:ln w="1270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48" name="Bild 4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72" name="Textfeld 71"/>
          <p:cNvSpPr txBox="1"/>
          <p:nvPr/>
        </p:nvSpPr>
        <p:spPr>
          <a:xfrm>
            <a:off x="397268" y="3008342"/>
            <a:ext cx="2654237" cy="984629"/>
          </a:xfrm>
          <a:prstGeom prst="rect">
            <a:avLst/>
          </a:prstGeom>
          <a:noFill/>
        </p:spPr>
        <p:txBody>
          <a:bodyPr wrap="square" lIns="0" tIns="0" rIns="0" bIns="0" rtlCol="0" anchor="ctr" anchorCtr="0">
            <a:spAutoFit/>
          </a:bodyPr>
          <a:lstStyle/>
          <a:p>
            <a:pPr marL="171450" indent="-171450">
              <a:lnSpc>
                <a:spcPct val="150000"/>
              </a:lnSpc>
              <a:buClr>
                <a:srgbClr val="1E6CA7"/>
              </a:buClr>
              <a:buBlip>
                <a:blip r:embed="rId3"/>
              </a:buBlip>
            </a:pPr>
            <a:r>
              <a:rPr lang="de-DE" sz="1100" cap="all" dirty="0">
                <a:latin typeface="Helvetica" charset="0"/>
                <a:ea typeface="Helvetica" charset="0"/>
                <a:cs typeface="Helvetica" charset="0"/>
              </a:rPr>
              <a:t>  STOPA </a:t>
            </a:r>
            <a:r>
              <a:rPr lang="de-DE" sz="1100" dirty="0">
                <a:latin typeface="Helvetica" charset="0"/>
                <a:ea typeface="Helvetica" charset="0"/>
                <a:cs typeface="Helvetica" charset="0"/>
              </a:rPr>
              <a:t>Systempalette</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Bodenbleche</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a:t>
            </a:r>
            <a:r>
              <a:rPr lang="de-DE" sz="1100" dirty="0" err="1">
                <a:latin typeface="Helvetica" charset="0"/>
                <a:ea typeface="Helvetica" charset="0"/>
                <a:cs typeface="Helvetica" charset="0"/>
              </a:rPr>
              <a:t>Epal</a:t>
            </a:r>
            <a:r>
              <a:rPr lang="de-DE" sz="1100" dirty="0">
                <a:latin typeface="Helvetica" charset="0"/>
                <a:ea typeface="Helvetica" charset="0"/>
                <a:cs typeface="Helvetica" charset="0"/>
              </a:rPr>
              <a:t> Carrier</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Langgutkassetten</a:t>
            </a:r>
          </a:p>
        </p:txBody>
      </p:sp>
      <p:sp>
        <p:nvSpPr>
          <p:cNvPr id="73" name="Textfeld 72"/>
          <p:cNvSpPr txBox="1"/>
          <p:nvPr/>
        </p:nvSpPr>
        <p:spPr>
          <a:xfrm>
            <a:off x="3277741" y="3029502"/>
            <a:ext cx="2654237" cy="197490"/>
          </a:xfrm>
          <a:prstGeom prst="rect">
            <a:avLst/>
          </a:prstGeom>
          <a:noFill/>
        </p:spPr>
        <p:txBody>
          <a:bodyPr wrap="square" lIns="0" tIns="0" rIns="0" bIns="0" rtlCol="0" anchor="ctr" anchorCtr="0">
            <a:spAutoFit/>
          </a:bodyPr>
          <a:lstStyle/>
          <a:p>
            <a:pPr marL="171450" indent="-171450">
              <a:lnSpc>
                <a:spcPct val="130000"/>
              </a:lnSpc>
              <a:buClr>
                <a:srgbClr val="1E6CA7"/>
              </a:buClr>
              <a:buBlip>
                <a:blip r:embed="rId3"/>
              </a:buBlip>
            </a:pPr>
            <a:r>
              <a:rPr lang="de-DE" sz="1100" cap="all" dirty="0">
                <a:latin typeface="Helvetica" charset="0"/>
                <a:ea typeface="Helvetica" charset="0"/>
                <a:cs typeface="Helvetica" charset="0"/>
              </a:rPr>
              <a:t>  STOPA </a:t>
            </a:r>
            <a:r>
              <a:rPr lang="de-DE" sz="1100" dirty="0">
                <a:latin typeface="Helvetica" charset="0"/>
                <a:ea typeface="Helvetica" charset="0"/>
                <a:cs typeface="Helvetica" charset="0"/>
              </a:rPr>
              <a:t>Lagerverwaltungssoftware</a:t>
            </a:r>
          </a:p>
        </p:txBody>
      </p:sp>
      <p:sp>
        <p:nvSpPr>
          <p:cNvPr id="74" name="Textfeld 73"/>
          <p:cNvSpPr txBox="1"/>
          <p:nvPr/>
        </p:nvSpPr>
        <p:spPr>
          <a:xfrm>
            <a:off x="6163244" y="3132199"/>
            <a:ext cx="2885505" cy="2507802"/>
          </a:xfrm>
          <a:prstGeom prst="rect">
            <a:avLst/>
          </a:prstGeom>
          <a:noFill/>
        </p:spPr>
        <p:txBody>
          <a:bodyPr wrap="square" lIns="0" tIns="0" rIns="0" bIns="0" rtlCol="0" anchor="ctr" anchorCtr="0">
            <a:spAutoFit/>
          </a:bodyPr>
          <a:lstStyle/>
          <a:p>
            <a:pPr marL="171450" indent="-171450">
              <a:lnSpc>
                <a:spcPct val="150000"/>
              </a:lnSpc>
              <a:buClr>
                <a:srgbClr val="1E6CA7"/>
              </a:buClr>
              <a:buBlip>
                <a:blip r:embed="rId3"/>
              </a:buBlip>
            </a:pPr>
            <a:r>
              <a:rPr lang="de-DE" sz="1100" cap="all" dirty="0">
                <a:latin typeface="Helvetica" charset="0"/>
                <a:ea typeface="Helvetica" charset="0"/>
                <a:cs typeface="Helvetica" charset="0"/>
              </a:rPr>
              <a:t>  STOPA </a:t>
            </a:r>
            <a:r>
              <a:rPr lang="de-DE" sz="1100" dirty="0">
                <a:latin typeface="Helvetica" charset="0"/>
                <a:ea typeface="Helvetica" charset="0"/>
                <a:cs typeface="Helvetica" charset="0"/>
              </a:rPr>
              <a:t>Auspacktisch</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a:t>
            </a:r>
            <a:r>
              <a:rPr lang="de-DE" sz="1100" dirty="0" err="1">
                <a:latin typeface="Helvetica" charset="0"/>
                <a:ea typeface="Helvetica" charset="0"/>
                <a:cs typeface="Helvetica" charset="0"/>
              </a:rPr>
              <a:t>Ablegegestell</a:t>
            </a:r>
            <a:endParaRPr lang="de-DE" sz="1100" dirty="0">
              <a:latin typeface="Helvetica" charset="0"/>
              <a:ea typeface="Helvetica" charset="0"/>
              <a:cs typeface="Helvetica" charset="0"/>
            </a:endParaRP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a:t>
            </a:r>
            <a:r>
              <a:rPr lang="de-DE" sz="1100" dirty="0" err="1">
                <a:latin typeface="Helvetica" charset="0"/>
                <a:ea typeface="Helvetica" charset="0"/>
                <a:cs typeface="Helvetica" charset="0"/>
              </a:rPr>
              <a:t>Einlagerpodest</a:t>
            </a:r>
            <a:endParaRPr lang="de-DE" sz="1100" dirty="0">
              <a:latin typeface="Helvetica" charset="0"/>
              <a:ea typeface="Helvetica" charset="0"/>
              <a:cs typeface="Helvetica" charset="0"/>
            </a:endParaRP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Tandemwechsler</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Schnellwechsler</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a:t>
            </a:r>
            <a:r>
              <a:rPr lang="de-DE" sz="1100" dirty="0" err="1">
                <a:latin typeface="Helvetica" charset="0"/>
                <a:ea typeface="Helvetica" charset="0"/>
                <a:cs typeface="Helvetica" charset="0"/>
              </a:rPr>
              <a:t>Palettenumsetzer</a:t>
            </a:r>
            <a:endParaRPr lang="de-DE" sz="1100" dirty="0">
              <a:latin typeface="Helvetica" charset="0"/>
              <a:ea typeface="Helvetica" charset="0"/>
              <a:cs typeface="Helvetica" charset="0"/>
            </a:endParaRP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a:t>
            </a:r>
            <a:r>
              <a:rPr lang="de-DE" sz="1100" dirty="0" err="1">
                <a:latin typeface="Helvetica" charset="0"/>
                <a:ea typeface="Helvetica" charset="0"/>
                <a:cs typeface="Helvetica" charset="0"/>
              </a:rPr>
              <a:t>Picking</a:t>
            </a:r>
            <a:r>
              <a:rPr lang="de-DE" sz="1100" dirty="0">
                <a:latin typeface="Helvetica" charset="0"/>
                <a:ea typeface="Helvetica" charset="0"/>
                <a:cs typeface="Helvetica" charset="0"/>
              </a:rPr>
              <a:t> Tower</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Aushub auf Station</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a:t>
            </a:r>
            <a:r>
              <a:rPr lang="de-DE" sz="1100" dirty="0" err="1">
                <a:latin typeface="Helvetica" charset="0"/>
                <a:ea typeface="Helvetica" charset="0"/>
                <a:cs typeface="Helvetica" charset="0"/>
              </a:rPr>
              <a:t>Pallet</a:t>
            </a:r>
            <a:r>
              <a:rPr lang="de-DE" sz="1100" dirty="0">
                <a:latin typeface="Helvetica" charset="0"/>
                <a:ea typeface="Helvetica" charset="0"/>
                <a:cs typeface="Helvetica" charset="0"/>
              </a:rPr>
              <a:t> Insertion Tool</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Compact Turner</a:t>
            </a:r>
          </a:p>
        </p:txBody>
      </p:sp>
      <p:sp>
        <p:nvSpPr>
          <p:cNvPr id="75" name="Textfeld 74"/>
          <p:cNvSpPr txBox="1"/>
          <p:nvPr/>
        </p:nvSpPr>
        <p:spPr>
          <a:xfrm>
            <a:off x="9048750" y="3005081"/>
            <a:ext cx="2654237" cy="1746376"/>
          </a:xfrm>
          <a:prstGeom prst="rect">
            <a:avLst/>
          </a:prstGeom>
          <a:noFill/>
        </p:spPr>
        <p:txBody>
          <a:bodyPr wrap="square" lIns="0" tIns="0" rIns="0" bIns="0" rtlCol="0" anchor="ctr" anchorCtr="0">
            <a:spAutoFit/>
          </a:bodyPr>
          <a:lstStyle/>
          <a:p>
            <a:pPr marL="171450" indent="-171450">
              <a:lnSpc>
                <a:spcPct val="150000"/>
              </a:lnSpc>
              <a:buClr>
                <a:srgbClr val="1E6CA7"/>
              </a:buClr>
              <a:buBlip>
                <a:blip r:embed="rId3"/>
              </a:buBlip>
            </a:pPr>
            <a:r>
              <a:rPr lang="de-DE" sz="1100" cap="all" dirty="0">
                <a:latin typeface="Helvetica" charset="0"/>
                <a:ea typeface="Helvetica" charset="0"/>
                <a:cs typeface="Helvetica" charset="0"/>
              </a:rPr>
              <a:t>  STOPA </a:t>
            </a:r>
            <a:r>
              <a:rPr lang="de-DE" sz="1100" dirty="0">
                <a:latin typeface="Helvetica" charset="0"/>
                <a:ea typeface="Helvetica" charset="0"/>
                <a:cs typeface="Helvetica" charset="0"/>
              </a:rPr>
              <a:t>Wireless </a:t>
            </a:r>
            <a:r>
              <a:rPr lang="de-DE" sz="1100" dirty="0" err="1">
                <a:latin typeface="Helvetica" charset="0"/>
                <a:ea typeface="Helvetica" charset="0"/>
                <a:cs typeface="Helvetica" charset="0"/>
              </a:rPr>
              <a:t>Cart</a:t>
            </a:r>
            <a:endParaRPr lang="de-DE" sz="1100" dirty="0">
              <a:latin typeface="Helvetica" charset="0"/>
              <a:ea typeface="Helvetica" charset="0"/>
              <a:cs typeface="Helvetica" charset="0"/>
            </a:endParaRP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Wareneingang</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Scherenhubtisch</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Transportwagen</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Doppelwagen</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Drehstation</a:t>
            </a:r>
          </a:p>
          <a:p>
            <a:pPr marL="171450" indent="-171450">
              <a:lnSpc>
                <a:spcPct val="150000"/>
              </a:lnSpc>
              <a:buClr>
                <a:srgbClr val="1E6CA7"/>
              </a:buClr>
              <a:buBlip>
                <a:blip r:embed="rId3"/>
              </a:buBlip>
            </a:pPr>
            <a:r>
              <a:rPr lang="de-DE" sz="1100" dirty="0">
                <a:latin typeface="Helvetica" charset="0"/>
                <a:ea typeface="Helvetica" charset="0"/>
                <a:cs typeface="Helvetica" charset="0"/>
              </a:rPr>
              <a:t>  STOPA Ein-/Auslagerstation</a:t>
            </a:r>
          </a:p>
        </p:txBody>
      </p:sp>
      <p:pic>
        <p:nvPicPr>
          <p:cNvPr id="35" name="Bild 34">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39" name="Bild 38">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42" name="Bild 41">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43" name="Bild 42">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44"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5"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6"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7"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61"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62" name="Titel 1">
            <a:hlinkClick r:id="rId7"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7" name="Titel 1">
            <a:hlinkClick r:id="rId14"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8" name="Titel 1">
            <a:hlinkClick r:id="rId15"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9" name="Titel 1">
            <a:hlinkClick r:id="rId16"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70" name="Titel 1">
            <a:hlinkClick r:id="rId17"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
        <p:nvSpPr>
          <p:cNvPr id="37" name="Rechteck 36">
            <a:hlinkClick r:id="rId18" action="ppaction://hlinksldjump"/>
          </p:cNvPr>
          <p:cNvSpPr/>
          <p:nvPr/>
        </p:nvSpPr>
        <p:spPr>
          <a:xfrm>
            <a:off x="400479" y="3055354"/>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hteck 37">
            <a:hlinkClick r:id="rId19" action="ppaction://hlinksldjump"/>
          </p:cNvPr>
          <p:cNvSpPr/>
          <p:nvPr/>
        </p:nvSpPr>
        <p:spPr>
          <a:xfrm>
            <a:off x="400479" y="3322415"/>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hlinkClick r:id="rId20" action="ppaction://hlinksldjump"/>
          </p:cNvPr>
          <p:cNvSpPr/>
          <p:nvPr/>
        </p:nvSpPr>
        <p:spPr>
          <a:xfrm>
            <a:off x="400479" y="3557843"/>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hteck 40">
            <a:hlinkClick r:id="rId21" action="ppaction://hlinksldjump"/>
          </p:cNvPr>
          <p:cNvSpPr/>
          <p:nvPr/>
        </p:nvSpPr>
        <p:spPr>
          <a:xfrm>
            <a:off x="400479" y="3803861"/>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hteck 48">
            <a:hlinkClick r:id="rId22" action="ppaction://hlinksldjump"/>
          </p:cNvPr>
          <p:cNvSpPr/>
          <p:nvPr/>
        </p:nvSpPr>
        <p:spPr>
          <a:xfrm>
            <a:off x="3277740" y="3055354"/>
            <a:ext cx="2458220"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Rechteck 50">
            <a:hlinkClick r:id="rId23" action="ppaction://hlinksldjump"/>
          </p:cNvPr>
          <p:cNvSpPr/>
          <p:nvPr/>
        </p:nvSpPr>
        <p:spPr>
          <a:xfrm>
            <a:off x="6167438" y="3055354"/>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a:hlinkClick r:id="rId24" action="ppaction://hlinksldjump"/>
          </p:cNvPr>
          <p:cNvSpPr/>
          <p:nvPr/>
        </p:nvSpPr>
        <p:spPr>
          <a:xfrm>
            <a:off x="6167438" y="3322415"/>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hlinkClick r:id="rId25" action="ppaction://hlinksldjump"/>
          </p:cNvPr>
          <p:cNvSpPr/>
          <p:nvPr/>
        </p:nvSpPr>
        <p:spPr>
          <a:xfrm>
            <a:off x="6167438" y="3557843"/>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hlinkClick r:id="rId26" action="ppaction://hlinksldjump"/>
          </p:cNvPr>
          <p:cNvSpPr/>
          <p:nvPr/>
        </p:nvSpPr>
        <p:spPr>
          <a:xfrm>
            <a:off x="6167438" y="3803861"/>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hlinkClick r:id="rId27" action="ppaction://hlinksldjump"/>
          </p:cNvPr>
          <p:cNvSpPr/>
          <p:nvPr/>
        </p:nvSpPr>
        <p:spPr>
          <a:xfrm>
            <a:off x="6167438" y="4062797"/>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hlinkClick r:id="rId28" action="ppaction://hlinksldjump"/>
          </p:cNvPr>
          <p:cNvSpPr/>
          <p:nvPr/>
        </p:nvSpPr>
        <p:spPr>
          <a:xfrm>
            <a:off x="6167438" y="4323824"/>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Rechteck 77">
            <a:hlinkClick r:id="rId29" action="ppaction://hlinksldjump"/>
          </p:cNvPr>
          <p:cNvSpPr/>
          <p:nvPr/>
        </p:nvSpPr>
        <p:spPr>
          <a:xfrm>
            <a:off x="6167438" y="4570203"/>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a:hlinkClick r:id="rId30" action="ppaction://hlinksldjump"/>
          </p:cNvPr>
          <p:cNvSpPr/>
          <p:nvPr/>
        </p:nvSpPr>
        <p:spPr>
          <a:xfrm>
            <a:off x="6167438" y="4810479"/>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hlinkClick r:id="rId31" action="ppaction://hlinksldjump"/>
          </p:cNvPr>
          <p:cNvSpPr/>
          <p:nvPr/>
        </p:nvSpPr>
        <p:spPr>
          <a:xfrm>
            <a:off x="6167438" y="5074454"/>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hlinkClick r:id="rId32" action="ppaction://hlinksldjump"/>
          </p:cNvPr>
          <p:cNvSpPr/>
          <p:nvPr/>
        </p:nvSpPr>
        <p:spPr>
          <a:xfrm>
            <a:off x="6167438" y="5589198"/>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hlinkClick r:id="rId33" action="ppaction://hlinksldjump"/>
          </p:cNvPr>
          <p:cNvSpPr/>
          <p:nvPr/>
        </p:nvSpPr>
        <p:spPr>
          <a:xfrm>
            <a:off x="9043906" y="3055354"/>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a:hlinkClick r:id="rId34" action="ppaction://hlinksldjump"/>
          </p:cNvPr>
          <p:cNvSpPr/>
          <p:nvPr/>
        </p:nvSpPr>
        <p:spPr>
          <a:xfrm>
            <a:off x="9043906" y="3322415"/>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Rechteck 84">
            <a:hlinkClick r:id="rId35" action="ppaction://hlinksldjump"/>
          </p:cNvPr>
          <p:cNvSpPr/>
          <p:nvPr/>
        </p:nvSpPr>
        <p:spPr>
          <a:xfrm>
            <a:off x="9043906" y="3557843"/>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Rechteck 85">
            <a:hlinkClick r:id="rId36" action="ppaction://hlinksldjump"/>
          </p:cNvPr>
          <p:cNvSpPr/>
          <p:nvPr/>
        </p:nvSpPr>
        <p:spPr>
          <a:xfrm>
            <a:off x="9043906" y="3803861"/>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Rechteck 86">
            <a:hlinkClick r:id="rId37" action="ppaction://hlinksldjump"/>
          </p:cNvPr>
          <p:cNvSpPr/>
          <p:nvPr/>
        </p:nvSpPr>
        <p:spPr>
          <a:xfrm>
            <a:off x="9043906" y="4062797"/>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Rechteck 87">
            <a:hlinkClick r:id="rId38" action="ppaction://hlinksldjump"/>
          </p:cNvPr>
          <p:cNvSpPr/>
          <p:nvPr/>
        </p:nvSpPr>
        <p:spPr>
          <a:xfrm>
            <a:off x="9043906" y="4323824"/>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Rechteck 88">
            <a:hlinkClick r:id="rId39" action="ppaction://hlinksldjump"/>
          </p:cNvPr>
          <p:cNvSpPr/>
          <p:nvPr/>
        </p:nvSpPr>
        <p:spPr>
          <a:xfrm>
            <a:off x="9043906" y="4570203"/>
            <a:ext cx="2095121" cy="171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97398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9963" y="2420938"/>
            <a:ext cx="4464050" cy="2511028"/>
          </a:xfrm>
          <a:prstGeom prst="rect">
            <a:avLst/>
          </a:prstGeom>
        </p:spPr>
      </p:pic>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LADEGUTTRÄGER</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SYSTEMPALETTE</a:t>
            </a:r>
          </a:p>
        </p:txBody>
      </p:sp>
      <p:sp>
        <p:nvSpPr>
          <p:cNvPr id="13" name="Textfeld 12"/>
          <p:cNvSpPr txBox="1"/>
          <p:nvPr/>
        </p:nvSpPr>
        <p:spPr>
          <a:xfrm>
            <a:off x="407989" y="3067281"/>
            <a:ext cx="6767511" cy="1643527"/>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Erweiterbar mit Bodenblechen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Nutzlast: 3.000 kg oder 5.000 kg</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4"/>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05990"/>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Die Systempaletten für Blechlagersysteme sind in vordefinierten Größen für alle gängigen Blechformate und je nach Anforderung für 3 oder 5 Tonnen Nutzlast erhältlich.</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5"/>
          </p:cNvPr>
          <p:cNvSpPr/>
          <p:nvPr/>
        </p:nvSpPr>
        <p:spPr>
          <a:xfrm>
            <a:off x="400479" y="4437112"/>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4" name="Bild 33">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5"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6"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7"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8"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9"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0"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1"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2"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3"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906884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LADEGUTTRÄGER</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BODENBLECHE</a:t>
            </a:r>
          </a:p>
        </p:txBody>
      </p:sp>
      <p:sp>
        <p:nvSpPr>
          <p:cNvPr id="13" name="Textfeld 12"/>
          <p:cNvSpPr txBox="1"/>
          <p:nvPr/>
        </p:nvSpPr>
        <p:spPr>
          <a:xfrm>
            <a:off x="407989" y="3067281"/>
            <a:ext cx="6624115" cy="2197525"/>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STAPLERFÄHIG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Variante des normalen Bodenblechs</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Kann auf Wareneingangswagen mithilfe der Stempel angehoben werden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Passende Aussparungen für Gabelstaplerzinken an der Unterseite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Kann mit Gabelstapler entnommen werden und lagerunabhängig eingesetzt werden</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05990"/>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Bodenbleche dienen in der Regel dazu, sowohl Kleinteile, die im Normalfall zwischen den </a:t>
            </a:r>
            <a:r>
              <a:rPr lang="de-DE" sz="1500" b="1" dirty="0" err="1">
                <a:solidFill>
                  <a:srgbClr val="1E6CA7"/>
                </a:solidFill>
                <a:latin typeface="Helvetica" charset="0"/>
                <a:ea typeface="Helvetica" charset="0"/>
                <a:cs typeface="Helvetica" charset="0"/>
              </a:rPr>
              <a:t>Palettenrohren</a:t>
            </a:r>
            <a:r>
              <a:rPr lang="de-DE" sz="1500" b="1" dirty="0">
                <a:solidFill>
                  <a:srgbClr val="1E6CA7"/>
                </a:solidFill>
                <a:latin typeface="Helvetica" charset="0"/>
                <a:ea typeface="Helvetica" charset="0"/>
                <a:cs typeface="Helvetica" charset="0"/>
              </a:rPr>
              <a:t> durchfallen würden, als auch Gitterboxen oder Holzpaletten zu lagern. </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991110"/>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Bild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963" y="3214353"/>
            <a:ext cx="4464050" cy="924198"/>
          </a:xfrm>
          <a:prstGeom prst="rect">
            <a:avLst/>
          </a:prstGeom>
        </p:spPr>
      </p:pic>
      <p:pic>
        <p:nvPicPr>
          <p:cNvPr id="29" name="Bild 28">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4" name="Bild 33">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5"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6"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7"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8"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9"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0"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1"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2"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3"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5603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LADEGUTTRÄGER</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EPAL CARRIER</a:t>
            </a:r>
          </a:p>
        </p:txBody>
      </p:sp>
      <p:sp>
        <p:nvSpPr>
          <p:cNvPr id="13" name="Textfeld 12"/>
          <p:cNvSpPr txBox="1"/>
          <p:nvPr/>
        </p:nvSpPr>
        <p:spPr>
          <a:xfrm>
            <a:off x="407989" y="3067281"/>
            <a:ext cx="6767511" cy="2197525"/>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Kein Lagerplatzverlust bei leerer Europalette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Mehr Netto-Beladehöhe (ca. 50 % mehr bei 2-fach)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Meist keine Bodenbleche </a:t>
            </a:r>
            <a:r>
              <a:rPr lang="de-DE" sz="1500" dirty="0" err="1">
                <a:latin typeface="Helvetica" charset="0"/>
                <a:ea typeface="Helvetica" charset="0"/>
                <a:cs typeface="Helvetica" charset="0"/>
              </a:rPr>
              <a:t>erfoderlich</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Kein Verrutschen der EPAL-Europaletten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Einfaches Ein- und Auslagern der EPAL-Europaletten</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6192068"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STOPA EPAL CARRIER ermöglicht das Rücklagern von Blechen auf EPAL-Europaletten. In leerem Zustand (nur mit den EPAL-Europaletten beladen) wird hier kein zweites Regalfach belegt.</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991110"/>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Bild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963" y="2420936"/>
            <a:ext cx="4464050" cy="2511028"/>
          </a:xfrm>
          <a:prstGeom prst="rect">
            <a:avLst/>
          </a:prstGeom>
        </p:spPr>
      </p:pic>
      <p:pic>
        <p:nvPicPr>
          <p:cNvPr id="29" name="Bild 28">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5" name="Bild 34">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6"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8"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0"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1"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2"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3"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006215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LADEGUTTRÄGER</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LANGGUTKASSETTEN</a:t>
            </a:r>
          </a:p>
        </p:txBody>
      </p:sp>
      <p:sp>
        <p:nvSpPr>
          <p:cNvPr id="13" name="Textfeld 12"/>
          <p:cNvSpPr txBox="1"/>
          <p:nvPr/>
        </p:nvSpPr>
        <p:spPr>
          <a:xfrm>
            <a:off x="407989" y="3067281"/>
            <a:ext cx="6767511" cy="1643527"/>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Zum Lagern verschiedener Materialien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Verschiedene Ausführungen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Steckbare Bolzen zum Separieren von verschiedenen Materialien</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9" y="2016630"/>
            <a:ext cx="5255964"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Die Kassetten für </a:t>
            </a:r>
            <a:r>
              <a:rPr lang="de-DE" sz="1500" b="1" dirty="0" err="1">
                <a:solidFill>
                  <a:srgbClr val="1E6CA7"/>
                </a:solidFill>
                <a:latin typeface="Helvetica" charset="0"/>
                <a:ea typeface="Helvetica" charset="0"/>
                <a:cs typeface="Helvetica" charset="0"/>
              </a:rPr>
              <a:t>Langgut</a:t>
            </a:r>
            <a:r>
              <a:rPr lang="de-DE" sz="1500" b="1" dirty="0">
                <a:solidFill>
                  <a:srgbClr val="1E6CA7"/>
                </a:solidFill>
                <a:latin typeface="Helvetica" charset="0"/>
                <a:ea typeface="Helvetica" charset="0"/>
                <a:cs typeface="Helvetica" charset="0"/>
              </a:rPr>
              <a:t> sind in einer definierten Länge und Breite verfügbar. Die jeweilige BLH (Beladehöhe) kann variieren.</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437112"/>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964" y="2042955"/>
            <a:ext cx="4464050" cy="2970221"/>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4" name="Bild 33">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5" name="Bild 34">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6"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8"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0"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6"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7"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8"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9"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0"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697238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LAGERVERWALTUNGSSOFTWARE</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LAGERVERWALTUNGSSOFTWARE</a:t>
            </a:r>
          </a:p>
        </p:txBody>
      </p:sp>
      <p:sp>
        <p:nvSpPr>
          <p:cNvPr id="13" name="Textfeld 12"/>
          <p:cNvSpPr txBox="1"/>
          <p:nvPr/>
        </p:nvSpPr>
        <p:spPr>
          <a:xfrm>
            <a:off x="407988" y="3067281"/>
            <a:ext cx="6984156" cy="3028521"/>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Übersichtliche grafische Benutzeroberfläche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Statische und / oder dynamische (chaotische) Lagerung, für jedes Fach und Palette konfigurierbar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Verwaltung beliebig vieler Lagerplätze und Lagerbereiche z.B. Bodenlager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Chargengenaue Verwaltung der Bestände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Sperren von Lagerplätzen, Artikel oder einzelnen Chargen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Vollentnahmen, Teilentnahmen, </a:t>
            </a:r>
            <a:r>
              <a:rPr lang="de-DE" sz="1500" dirty="0" err="1">
                <a:latin typeface="Helvetica" charset="0"/>
                <a:ea typeface="Helvetica" charset="0"/>
                <a:cs typeface="Helvetica" charset="0"/>
              </a:rPr>
              <a:t>Zulagerung</a:t>
            </a:r>
            <a:r>
              <a:rPr lang="de-DE" sz="1500" dirty="0">
                <a:latin typeface="Helvetica" charset="0"/>
                <a:ea typeface="Helvetica" charset="0"/>
                <a:cs typeface="Helvetica" charset="0"/>
              </a:rPr>
              <a:t>, Umlagerung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Automatische Stückzahlermittlung durch integrierte Wiegeeinrichtung (optional)</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6984156"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Die STOPA Lagerverwaltung ist eine leistungsstarke Lagerplatzverwaltung für automatische Lager, die sich durch einfache Bedienung, schnelle Konfiguration und einen günstigen Preis auszeichnet.</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5805264"/>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Bild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6159" y="2042954"/>
            <a:ext cx="4247465" cy="2898011"/>
          </a:xfrm>
          <a:prstGeom prst="rect">
            <a:avLst/>
          </a:prstGeom>
        </p:spPr>
      </p:pic>
      <p:pic>
        <p:nvPicPr>
          <p:cNvPr id="29" name="Bild 28">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4" name="Bild 33">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5"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6"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7"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8"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9"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0"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1"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2"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3"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07327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FACTS</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pic>
        <p:nvPicPr>
          <p:cNvPr id="42" name="Bild 41" descr="STOPA Fassad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3952" y="2329451"/>
            <a:ext cx="6528048" cy="2683726"/>
          </a:xfrm>
          <a:prstGeom prst="rect">
            <a:avLst/>
          </a:prstGeom>
        </p:spPr>
      </p:pic>
      <p:sp>
        <p:nvSpPr>
          <p:cNvPr id="43" name="Textfeld 42"/>
          <p:cNvSpPr txBox="1"/>
          <p:nvPr/>
        </p:nvSpPr>
        <p:spPr>
          <a:xfrm>
            <a:off x="407989" y="2389827"/>
            <a:ext cx="5611559" cy="2215991"/>
          </a:xfrm>
          <a:prstGeom prst="rect">
            <a:avLst/>
          </a:prstGeom>
          <a:noFill/>
        </p:spPr>
        <p:txBody>
          <a:bodyPr wrap="square" lIns="0" tIns="0" rIns="0" bIns="0" numCol="1" spcCol="144000" rtlCol="0">
            <a:spAutoFit/>
          </a:bodyPr>
          <a:lstStyle/>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Gründungsjahr: 1963</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Firmensitz: Achern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Umsatz 2020: 61.565.063 Euro</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Mitarbeiter (ohne Azubi): 258</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Auszubildende: 24</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Grundstücksfläche: 68.030 m²</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Produktionsfläche: 13.700 m² </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Automatisierungs- und Steuerungsspezialist</a:t>
            </a:r>
          </a:p>
        </p:txBody>
      </p:sp>
      <p:pic>
        <p:nvPicPr>
          <p:cNvPr id="29" name="Bild 28">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34" name="Bild 33">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36" name="Titel 1">
            <a:hlinkClick r:id="rId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7" name="Titel 1">
            <a:hlinkClick r:id="rId9"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8" name="Titel 1">
            <a:hlinkClick r:id="rId10"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9" name="Titel 1">
            <a:hlinkClick r:id="rId11"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0" name="Titel 1">
            <a:hlinkClick r:id="rId12"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665682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AUSPACKTISCH</a:t>
            </a:r>
          </a:p>
        </p:txBody>
      </p:sp>
      <p:sp>
        <p:nvSpPr>
          <p:cNvPr id="13" name="Textfeld 12"/>
          <p:cNvSpPr txBox="1"/>
          <p:nvPr/>
        </p:nvSpPr>
        <p:spPr>
          <a:xfrm>
            <a:off x="407989" y="3067281"/>
            <a:ext cx="6767511" cy="1643527"/>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Zum Trennen von </a:t>
            </a:r>
            <a:r>
              <a:rPr lang="de-DE" sz="1500" dirty="0" err="1">
                <a:latin typeface="Helvetica" charset="0"/>
                <a:ea typeface="Helvetica" charset="0"/>
                <a:cs typeface="Helvetica" charset="0"/>
              </a:rPr>
              <a:t>Rohblech</a:t>
            </a:r>
            <a:r>
              <a:rPr lang="de-DE" sz="1500" dirty="0">
                <a:latin typeface="Helvetica" charset="0"/>
                <a:ea typeface="Helvetica" charset="0"/>
                <a:cs typeface="Helvetica" charset="0"/>
              </a:rPr>
              <a:t> und Holzpalette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Massiver Tisch mit frei </a:t>
            </a:r>
            <a:r>
              <a:rPr lang="de-DE" sz="1500" dirty="0" err="1">
                <a:latin typeface="Helvetica" charset="0"/>
                <a:ea typeface="Helvetica" charset="0"/>
                <a:cs typeface="Helvetica" charset="0"/>
              </a:rPr>
              <a:t>verfahrbaren</a:t>
            </a:r>
            <a:r>
              <a:rPr lang="de-DE" sz="1500" dirty="0">
                <a:latin typeface="Helvetica" charset="0"/>
                <a:ea typeface="Helvetica" charset="0"/>
                <a:cs typeface="Helvetica" charset="0"/>
              </a:rPr>
              <a:t> Stempelrahmen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erhältlich</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6552108"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Auspacktisch von STOPA ist der ideale Helfer und beschleunigt den Prozess beim einfachen Auspacken von Rohblechpaketen bzw. beim Trennen und Entpalettieren des Blechstapels von den Trägerpaletten.</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437112"/>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Bild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965" y="2042955"/>
            <a:ext cx="4464048" cy="3348036"/>
          </a:xfrm>
          <a:prstGeom prst="rect">
            <a:avLst/>
          </a:prstGeom>
        </p:spPr>
      </p:pic>
      <p:pic>
        <p:nvPicPr>
          <p:cNvPr id="29" name="Bild 28">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4" name="Bild 33">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5"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6"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7"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8"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9"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0"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1"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2"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3"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48351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9964" y="2042956"/>
            <a:ext cx="4464048" cy="3237801"/>
          </a:xfrm>
          <a:prstGeom prst="rect">
            <a:avLst/>
          </a:prstGeom>
        </p:spPr>
      </p:pic>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ABLAGEGESTELL</a:t>
            </a:r>
          </a:p>
        </p:txBody>
      </p:sp>
      <p:sp>
        <p:nvSpPr>
          <p:cNvPr id="13" name="Textfeld 12"/>
          <p:cNvSpPr txBox="1"/>
          <p:nvPr/>
        </p:nvSpPr>
        <p:spPr>
          <a:xfrm>
            <a:off x="407989" y="3067281"/>
            <a:ext cx="6767511" cy="1920526"/>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Verschiedene Höhen realisierbar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Nur in Kombination mit Scherenhubtisch/Wireless </a:t>
            </a:r>
            <a:r>
              <a:rPr lang="de-DE" sz="1500" dirty="0" err="1">
                <a:latin typeface="Helvetica" charset="0"/>
                <a:ea typeface="Helvetica" charset="0"/>
                <a:cs typeface="Helvetica" charset="0"/>
              </a:rPr>
              <a:t>Cart</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Bewegliche Auflagen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Mehrere Ablagegestelle nacheinander möglich</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4"/>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05990"/>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Um Systempaletten mit Rohblechen oder Fertigteilen an vordefinierten Arbeitspositionen bereitstellen zu können, werden sogenannte Ablagegestelle verwendet.</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5"/>
          </p:cNvPr>
          <p:cNvSpPr/>
          <p:nvPr/>
        </p:nvSpPr>
        <p:spPr>
          <a:xfrm>
            <a:off x="400479" y="471411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4" name="Bild 33">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5" name="Bild 34">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6"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8"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0"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1"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2"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3"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222316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EINLAGERPODEST</a:t>
            </a:r>
          </a:p>
        </p:txBody>
      </p:sp>
      <p:sp>
        <p:nvSpPr>
          <p:cNvPr id="13" name="Textfeld 12"/>
          <p:cNvSpPr txBox="1"/>
          <p:nvPr/>
        </p:nvSpPr>
        <p:spPr>
          <a:xfrm>
            <a:off x="407989" y="3067281"/>
            <a:ext cx="6767511" cy="1920526"/>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Manuell </a:t>
            </a:r>
            <a:r>
              <a:rPr lang="de-DE" sz="1500" dirty="0" err="1">
                <a:latin typeface="Helvetica" charset="0"/>
                <a:ea typeface="Helvetica" charset="0"/>
                <a:cs typeface="Helvetica" charset="0"/>
              </a:rPr>
              <a:t>verfahrbar</a:t>
            </a:r>
            <a:endParaRPr lang="de-DE" sz="1500" dirty="0">
              <a:latin typeface="Helvetica" charset="0"/>
              <a:ea typeface="Helvetica" charset="0"/>
              <a:cs typeface="Helvetica" charset="0"/>
            </a:endParaRP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Mit Stempeln zum Einlagern von Rohblechen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Nur für Tower ECO oder MONO</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erhältlich</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6427742"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Das </a:t>
            </a:r>
            <a:r>
              <a:rPr lang="de-DE" sz="1500" b="1" dirty="0" err="1">
                <a:solidFill>
                  <a:srgbClr val="1E6CA7"/>
                </a:solidFill>
                <a:latin typeface="Helvetica" charset="0"/>
                <a:ea typeface="Helvetica" charset="0"/>
                <a:cs typeface="Helvetica" charset="0"/>
              </a:rPr>
              <a:t>Einlagerpodest</a:t>
            </a:r>
            <a:r>
              <a:rPr lang="de-DE" sz="1500" b="1" dirty="0">
                <a:solidFill>
                  <a:srgbClr val="1E6CA7"/>
                </a:solidFill>
                <a:latin typeface="Helvetica" charset="0"/>
                <a:ea typeface="Helvetica" charset="0"/>
                <a:cs typeface="Helvetica" charset="0"/>
              </a:rPr>
              <a:t> dient dazu, Blechpakete einzulagern. Die vier Rollen des </a:t>
            </a:r>
            <a:r>
              <a:rPr lang="de-DE" sz="1500" b="1" dirty="0" err="1">
                <a:solidFill>
                  <a:srgbClr val="1E6CA7"/>
                </a:solidFill>
                <a:latin typeface="Helvetica" charset="0"/>
                <a:ea typeface="Helvetica" charset="0"/>
                <a:cs typeface="Helvetica" charset="0"/>
              </a:rPr>
              <a:t>Einlagerpodests</a:t>
            </a:r>
            <a:r>
              <a:rPr lang="de-DE" sz="1500" b="1" dirty="0">
                <a:solidFill>
                  <a:srgbClr val="1E6CA7"/>
                </a:solidFill>
                <a:latin typeface="Helvetica" charset="0"/>
                <a:ea typeface="Helvetica" charset="0"/>
                <a:cs typeface="Helvetica" charset="0"/>
              </a:rPr>
              <a:t> sind gefedert. Liegt keine Last darauf, wird die Stahlkonstruktion nach oben gedrückt und lässt sich verfahren.</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71411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31" name="Bild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964" y="2044564"/>
            <a:ext cx="4464048" cy="3115533"/>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4" name="Bild 33">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3474064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TANDEMWECHSLER</a:t>
            </a:r>
          </a:p>
        </p:txBody>
      </p:sp>
      <p:sp>
        <p:nvSpPr>
          <p:cNvPr id="13" name="Textfeld 12"/>
          <p:cNvSpPr txBox="1"/>
          <p:nvPr/>
        </p:nvSpPr>
        <p:spPr>
          <a:xfrm>
            <a:off x="407989" y="3067281"/>
            <a:ext cx="6093707" cy="1649682"/>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Schnellerer Materialbereitstellungszyklus, da Lagerpalette bereits auf dem Vorlagerplatz liegt.</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Möglich für </a:t>
            </a:r>
            <a:r>
              <a:rPr lang="de-DE" sz="1500" dirty="0" err="1">
                <a:latin typeface="Helvetica" charset="0"/>
                <a:ea typeface="Helvetica" charset="0"/>
                <a:cs typeface="Helvetica" charset="0"/>
              </a:rPr>
              <a:t>Be</a:t>
            </a:r>
            <a:r>
              <a:rPr lang="de-DE" sz="1500" dirty="0">
                <a:latin typeface="Helvetica" charset="0"/>
                <a:ea typeface="Helvetica" charset="0"/>
                <a:cs typeface="Helvetica" charset="0"/>
              </a:rPr>
              <a:t>- und Entladezyklus</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9" y="2016630"/>
            <a:ext cx="5111948"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Das Regalbediengerät (RGB) bringt nach der Eingabe der Fahraufträge die Systempalette inkl. Material auf den Vorlagerplatz.</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437112"/>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31" name="Bild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964" y="2044562"/>
            <a:ext cx="4464048" cy="3080658"/>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4" name="Bild 33">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088006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SCHNELLWECHSLER</a:t>
            </a:r>
          </a:p>
        </p:txBody>
      </p:sp>
      <p:sp>
        <p:nvSpPr>
          <p:cNvPr id="13" name="Textfeld 12"/>
          <p:cNvSpPr txBox="1"/>
          <p:nvPr/>
        </p:nvSpPr>
        <p:spPr>
          <a:xfrm>
            <a:off x="407989" y="3067281"/>
            <a:ext cx="5904035" cy="1649682"/>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Entkopplung der </a:t>
            </a:r>
            <a:r>
              <a:rPr lang="de-DE" sz="1500" dirty="0" err="1">
                <a:latin typeface="Helvetica" charset="0"/>
                <a:ea typeface="Helvetica" charset="0"/>
                <a:cs typeface="Helvetica" charset="0"/>
              </a:rPr>
              <a:t>Be</a:t>
            </a:r>
            <a:r>
              <a:rPr lang="de-DE" sz="1500" dirty="0">
                <a:latin typeface="Helvetica" charset="0"/>
                <a:ea typeface="Helvetica" charset="0"/>
                <a:cs typeface="Helvetica" charset="0"/>
              </a:rPr>
              <a:t>- und Entladezyklen vom RBG durch direkten Zugriff des SHT auf Vorlagerplatz.</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Möglich für </a:t>
            </a:r>
            <a:r>
              <a:rPr lang="de-DE" sz="1500" dirty="0" err="1">
                <a:latin typeface="Helvetica" charset="0"/>
                <a:ea typeface="Helvetica" charset="0"/>
                <a:cs typeface="Helvetica" charset="0"/>
              </a:rPr>
              <a:t>Be</a:t>
            </a:r>
            <a:r>
              <a:rPr lang="de-DE" sz="1500" dirty="0">
                <a:latin typeface="Helvetica" charset="0"/>
                <a:ea typeface="Helvetica" charset="0"/>
                <a:cs typeface="Helvetica" charset="0"/>
              </a:rPr>
              <a:t>- und Entladezyklus</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05990"/>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Das Regalbediengerät bringt nach der Eingabe der Fahraufträge die Systempalette(</a:t>
            </a:r>
            <a:r>
              <a:rPr lang="de-DE" sz="1500" b="1" dirty="0" err="1">
                <a:solidFill>
                  <a:srgbClr val="1E6CA7"/>
                </a:solidFill>
                <a:latin typeface="Helvetica" charset="0"/>
                <a:ea typeface="Helvetica" charset="0"/>
                <a:cs typeface="Helvetica" charset="0"/>
              </a:rPr>
              <a:t>n</a:t>
            </a:r>
            <a:r>
              <a:rPr lang="de-DE" sz="1500" b="1" dirty="0">
                <a:solidFill>
                  <a:srgbClr val="1E6CA7"/>
                </a:solidFill>
                <a:latin typeface="Helvetica" charset="0"/>
                <a:ea typeface="Helvetica" charset="0"/>
                <a:cs typeface="Helvetica" charset="0"/>
              </a:rPr>
              <a:t>) inkl. Material auf die Vorlagerplätze 1 und 2.</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437112"/>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31" name="Bild 3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9962" y="2044562"/>
            <a:ext cx="4464052" cy="3216135"/>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4" name="Bild 33">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778261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PALETTENUMSETZER</a:t>
            </a:r>
          </a:p>
        </p:txBody>
      </p:sp>
      <p:sp>
        <p:nvSpPr>
          <p:cNvPr id="13" name="Textfeld 12"/>
          <p:cNvSpPr txBox="1"/>
          <p:nvPr/>
        </p:nvSpPr>
        <p:spPr>
          <a:xfrm>
            <a:off x="407989" y="3067281"/>
            <a:ext cx="6767511" cy="2474524"/>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err="1">
                <a:latin typeface="Helvetica" charset="0"/>
                <a:ea typeface="Helvetica" charset="0"/>
                <a:cs typeface="Helvetica" charset="0"/>
              </a:rPr>
              <a:t>Palettenkommissionierung</a:t>
            </a:r>
            <a:r>
              <a:rPr lang="de-DE" sz="1500" dirty="0">
                <a:latin typeface="Helvetica" charset="0"/>
                <a:ea typeface="Helvetica" charset="0"/>
                <a:cs typeface="Helvetica" charset="0"/>
              </a:rPr>
              <a:t> in einem Block</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unabhängig vom Regalbediengerät</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Kombinierbar mit SHT oder Transportwagen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Schnellere Zykluszeiten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Automatikbetrieb</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Vorpuffern von Paletten möglich</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a:t>
            </a:r>
            <a:r>
              <a:rPr lang="de-DE" sz="1500" b="1" dirty="0" err="1">
                <a:solidFill>
                  <a:srgbClr val="1E6CA7"/>
                </a:solidFill>
                <a:latin typeface="Helvetica" charset="0"/>
                <a:ea typeface="Helvetica" charset="0"/>
                <a:cs typeface="Helvetica" charset="0"/>
              </a:rPr>
              <a:t>Palettenumsetzer</a:t>
            </a:r>
            <a:r>
              <a:rPr lang="de-DE" sz="1500" b="1" dirty="0">
                <a:solidFill>
                  <a:srgbClr val="1E6CA7"/>
                </a:solidFill>
                <a:latin typeface="Helvetica" charset="0"/>
                <a:ea typeface="Helvetica" charset="0"/>
                <a:cs typeface="Helvetica" charset="0"/>
              </a:rPr>
              <a:t> arbeitet unabhängig vom RBG (Regalbediengerät) und kann innerhalb eines Stahlbaublocks Paletten kommissionieren.</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5268109"/>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31" name="Bild 3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9962" y="2044562"/>
            <a:ext cx="4464051" cy="3663104"/>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4" name="Bild 33">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670708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PICKING TOWER</a:t>
            </a:r>
          </a:p>
        </p:txBody>
      </p:sp>
      <p:sp>
        <p:nvSpPr>
          <p:cNvPr id="13" name="Textfeld 12"/>
          <p:cNvSpPr txBox="1"/>
          <p:nvPr/>
        </p:nvSpPr>
        <p:spPr>
          <a:xfrm>
            <a:off x="407989" y="3067281"/>
            <a:ext cx="6767511" cy="1920526"/>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Anzahl </a:t>
            </a:r>
            <a:r>
              <a:rPr lang="de-DE" sz="1500" dirty="0" err="1">
                <a:latin typeface="Helvetica" charset="0"/>
                <a:ea typeface="Helvetica" charset="0"/>
                <a:cs typeface="Helvetica" charset="0"/>
              </a:rPr>
              <a:t>Kommissionierpaletten</a:t>
            </a:r>
            <a:r>
              <a:rPr lang="de-DE" sz="1500" dirty="0">
                <a:latin typeface="Helvetica" charset="0"/>
                <a:ea typeface="Helvetica" charset="0"/>
                <a:cs typeface="Helvetica" charset="0"/>
              </a:rPr>
              <a:t>: 2 max. Stapelhöhe: 130 mm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Anzahl Rohblechpaletten: 5 max. Beladehöhe: 130 mm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Kompatible Blechstärken: 0,5–8 mm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Maximale Höhe: 8 m</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05990"/>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STOPA PICKING TOWER dient zur hauptzeitparallelen Kommissionierung von Blechpaketen beliebiger Zusammenstellung, z. B. für die Losgröße 1 Fertigung.</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71411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2" name="Bild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36159" y="2044562"/>
            <a:ext cx="4247854" cy="4041221"/>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4" name="Bild 33">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5" name="Bild 34">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6"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8"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0"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1"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2"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3"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674212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AUSHUB AUF STATION</a:t>
            </a:r>
          </a:p>
        </p:txBody>
      </p:sp>
      <p:sp>
        <p:nvSpPr>
          <p:cNvPr id="13" name="Textfeld 12"/>
          <p:cNvSpPr txBox="1"/>
          <p:nvPr/>
        </p:nvSpPr>
        <p:spPr>
          <a:xfrm>
            <a:off x="407989" y="3345930"/>
            <a:ext cx="6767511" cy="1366528"/>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Zum Ein- oder Auslagern von Bündeln oder Kisten mit Gabelstaplern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Zur besseren Materialentnahme bei tiefen Kassetten</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6552108" cy="1107996"/>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Die Transportwagen für Langgutkassetten sind mit einer Aushubvorrichtung realisierbar, die das Ein- sowie Auslagern von Stangenmaterialien erleichtert, denn das Material kann gebündelt mithilfe eines Gabelstaplers auf den Stempel angelegt werden.</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437112"/>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35" name="Bild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9961" y="2420936"/>
            <a:ext cx="4464051" cy="2511029"/>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4" name="Bild 33">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95982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PALLET INSERTION TOOL</a:t>
            </a:r>
          </a:p>
        </p:txBody>
      </p:sp>
      <p:sp>
        <p:nvSpPr>
          <p:cNvPr id="13" name="Textfeld 12"/>
          <p:cNvSpPr txBox="1"/>
          <p:nvPr/>
        </p:nvSpPr>
        <p:spPr>
          <a:xfrm>
            <a:off x="407989" y="3067281"/>
            <a:ext cx="6767511" cy="2197525"/>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Kein Beschädigen der Lackierung beim Einlagern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Nur eine Person für </a:t>
            </a:r>
            <a:r>
              <a:rPr lang="de-DE" sz="1500" dirty="0" err="1">
                <a:latin typeface="Helvetica" charset="0"/>
                <a:ea typeface="Helvetica" charset="0"/>
                <a:cs typeface="Helvetica" charset="0"/>
              </a:rPr>
              <a:t>Einlagervorgang</a:t>
            </a:r>
            <a:r>
              <a:rPr lang="de-DE" sz="1500" dirty="0">
                <a:latin typeface="Helvetica" charset="0"/>
                <a:ea typeface="Helvetica" charset="0"/>
                <a:cs typeface="Helvetica" charset="0"/>
              </a:rPr>
              <a:t> nötig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Hohe Sicherheit da die Palette nicht verrutschen kann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Palette wird ideal auf der Station positioniert</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Palette kann direkt vom </a:t>
            </a:r>
            <a:r>
              <a:rPr lang="de-DE" sz="1500" dirty="0" err="1">
                <a:latin typeface="Helvetica" charset="0"/>
                <a:ea typeface="Helvetica" charset="0"/>
                <a:cs typeface="Helvetica" charset="0"/>
              </a:rPr>
              <a:t>Palettenstapel</a:t>
            </a:r>
            <a:r>
              <a:rPr lang="de-DE" sz="1500" dirty="0">
                <a:latin typeface="Helvetica" charset="0"/>
                <a:ea typeface="Helvetica" charset="0"/>
                <a:cs typeface="Helvetica" charset="0"/>
              </a:rPr>
              <a:t> aufgenommen werden</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6336084"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Das STOPA PALLET INSERTION TOOL ermöglicht das erstmalige Einlagern der STOPA Standardsystempaletten durch eine Person. Die </a:t>
            </a:r>
            <a:r>
              <a:rPr lang="de-DE" sz="1500" b="1" dirty="0" err="1">
                <a:solidFill>
                  <a:srgbClr val="1E6CA7"/>
                </a:solidFill>
                <a:latin typeface="Helvetica" charset="0"/>
                <a:ea typeface="Helvetica" charset="0"/>
                <a:cs typeface="Helvetica" charset="0"/>
              </a:rPr>
              <a:t>Einlagerhilfsvorrichtung</a:t>
            </a:r>
            <a:r>
              <a:rPr lang="de-DE" sz="1500" b="1" dirty="0">
                <a:solidFill>
                  <a:srgbClr val="1E6CA7"/>
                </a:solidFill>
                <a:latin typeface="Helvetica" charset="0"/>
                <a:ea typeface="Helvetica" charset="0"/>
                <a:cs typeface="Helvetica" charset="0"/>
              </a:rPr>
              <a:t> wird dazu an einem Gabelstapler befestigt.</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991110"/>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31" name="Bild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2133" y="2044562"/>
            <a:ext cx="4459710" cy="3344783"/>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4" name="Bild 33">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029332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COMPACT TURNER</a:t>
            </a:r>
          </a:p>
        </p:txBody>
      </p:sp>
      <p:sp>
        <p:nvSpPr>
          <p:cNvPr id="13" name="Textfeld 12"/>
          <p:cNvSpPr txBox="1"/>
          <p:nvPr/>
        </p:nvSpPr>
        <p:spPr>
          <a:xfrm>
            <a:off x="407989" y="3345928"/>
            <a:ext cx="6767511" cy="2474524"/>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Schonende </a:t>
            </a:r>
            <a:r>
              <a:rPr lang="de-DE" sz="1500" dirty="0" err="1">
                <a:latin typeface="Helvetica" charset="0"/>
                <a:ea typeface="Helvetica" charset="0"/>
                <a:cs typeface="Helvetica" charset="0"/>
              </a:rPr>
              <a:t>behandlung</a:t>
            </a:r>
            <a:r>
              <a:rPr lang="de-DE" sz="1500" dirty="0">
                <a:latin typeface="Helvetica" charset="0"/>
                <a:ea typeface="Helvetica" charset="0"/>
                <a:cs typeface="Helvetica" charset="0"/>
              </a:rPr>
              <a:t> der Blechoberfläche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Keine Restspannung der Bleche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Eins für Zwei</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Flexibilität durch Drehtisch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Nullpunktverschiebung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Vollautomatische Lageranbindung</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7082376" cy="1107996"/>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Unser neuer COMPACT TURNER geht besonders schonend mit Ihrem Rohmaterial um. Während er das Auspacken und den Wareneingang kombiniert ausführt, sorgt er mit Kunststoffpolstern und einer durchgehend planen Materialbewegung dafür, dass Ihr Rohmaterial unversehrt bleibt.</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5534653"/>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a:t>
            </a:r>
            <a:r>
              <a:rPr lang="de-DE" sz="1500">
                <a:solidFill>
                  <a:srgbClr val="1E6CA7"/>
                </a:solidFill>
                <a:latin typeface="Helvetica Light" charset="0"/>
                <a:ea typeface="Helvetica Light" charset="0"/>
                <a:cs typeface="Helvetica Light" charset="0"/>
              </a:rPr>
              <a:t>– PROZESSOPTIMIERUNG</a:t>
            </a:r>
          </a:p>
        </p:txBody>
      </p:sp>
      <p:pic>
        <p:nvPicPr>
          <p:cNvPr id="35" name="Bild 3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36159" y="2042954"/>
            <a:ext cx="4250820" cy="2980904"/>
          </a:xfrm>
          <a:prstGeom prst="rect">
            <a:avLst/>
          </a:prstGeom>
        </p:spPr>
      </p:pic>
      <p:pic>
        <p:nvPicPr>
          <p:cNvPr id="29" name="Bild 28">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4" name="Bild 33">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581851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FIRMENSITZ</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810" name="Freeform 2"/>
          <p:cNvSpPr>
            <a:spLocks noEditPoints="1"/>
          </p:cNvSpPr>
          <p:nvPr/>
        </p:nvSpPr>
        <p:spPr bwMode="auto">
          <a:xfrm>
            <a:off x="5971678" y="1560785"/>
            <a:ext cx="3868738" cy="5105400"/>
          </a:xfrm>
          <a:custGeom>
            <a:avLst/>
            <a:gdLst>
              <a:gd name="T0" fmla="*/ 2762 w 2861"/>
              <a:gd name="T1" fmla="*/ 1599 h 3777"/>
              <a:gd name="T2" fmla="*/ 2679 w 2861"/>
              <a:gd name="T3" fmla="*/ 1141 h 3777"/>
              <a:gd name="T4" fmla="*/ 2542 w 2861"/>
              <a:gd name="T5" fmla="*/ 553 h 3777"/>
              <a:gd name="T6" fmla="*/ 2440 w 2861"/>
              <a:gd name="T7" fmla="*/ 463 h 3777"/>
              <a:gd name="T8" fmla="*/ 2143 w 2861"/>
              <a:gd name="T9" fmla="*/ 222 h 3777"/>
              <a:gd name="T10" fmla="*/ 1992 w 2861"/>
              <a:gd name="T11" fmla="*/ 283 h 3777"/>
              <a:gd name="T12" fmla="*/ 1911 w 2861"/>
              <a:gd name="T13" fmla="*/ 352 h 3777"/>
              <a:gd name="T14" fmla="*/ 1609 w 2861"/>
              <a:gd name="T15" fmla="*/ 449 h 3777"/>
              <a:gd name="T16" fmla="*/ 1604 w 2861"/>
              <a:gd name="T17" fmla="*/ 364 h 3777"/>
              <a:gd name="T18" fmla="*/ 1340 w 2861"/>
              <a:gd name="T19" fmla="*/ 243 h 3777"/>
              <a:gd name="T20" fmla="*/ 1271 w 2861"/>
              <a:gd name="T21" fmla="*/ 61 h 3777"/>
              <a:gd name="T22" fmla="*/ 1089 w 2861"/>
              <a:gd name="T23" fmla="*/ 83 h 3777"/>
              <a:gd name="T24" fmla="*/ 983 w 2861"/>
              <a:gd name="T25" fmla="*/ 234 h 3777"/>
              <a:gd name="T26" fmla="*/ 997 w 2861"/>
              <a:gd name="T27" fmla="*/ 274 h 3777"/>
              <a:gd name="T28" fmla="*/ 931 w 2861"/>
              <a:gd name="T29" fmla="*/ 387 h 3777"/>
              <a:gd name="T30" fmla="*/ 948 w 2861"/>
              <a:gd name="T31" fmla="*/ 425 h 3777"/>
              <a:gd name="T32" fmla="*/ 1134 w 2861"/>
              <a:gd name="T33" fmla="*/ 626 h 3777"/>
              <a:gd name="T34" fmla="*/ 818 w 2861"/>
              <a:gd name="T35" fmla="*/ 630 h 3777"/>
              <a:gd name="T36" fmla="*/ 749 w 2861"/>
              <a:gd name="T37" fmla="*/ 654 h 3777"/>
              <a:gd name="T38" fmla="*/ 685 w 2861"/>
              <a:gd name="T39" fmla="*/ 708 h 3777"/>
              <a:gd name="T40" fmla="*/ 397 w 2861"/>
              <a:gd name="T41" fmla="*/ 647 h 3777"/>
              <a:gd name="T42" fmla="*/ 468 w 2861"/>
              <a:gd name="T43" fmla="*/ 775 h 3777"/>
              <a:gd name="T44" fmla="*/ 293 w 2861"/>
              <a:gd name="T45" fmla="*/ 1188 h 3777"/>
              <a:gd name="T46" fmla="*/ 404 w 2861"/>
              <a:gd name="T47" fmla="*/ 1271 h 3777"/>
              <a:gd name="T48" fmla="*/ 331 w 2861"/>
              <a:gd name="T49" fmla="*/ 1431 h 3777"/>
              <a:gd name="T50" fmla="*/ 130 w 2861"/>
              <a:gd name="T51" fmla="*/ 1481 h 3777"/>
              <a:gd name="T52" fmla="*/ 95 w 2861"/>
              <a:gd name="T53" fmla="*/ 1814 h 3777"/>
              <a:gd name="T54" fmla="*/ 59 w 2861"/>
              <a:gd name="T55" fmla="*/ 1974 h 3777"/>
              <a:gd name="T56" fmla="*/ 81 w 2861"/>
              <a:gd name="T57" fmla="*/ 2123 h 3777"/>
              <a:gd name="T58" fmla="*/ 69 w 2861"/>
              <a:gd name="T59" fmla="*/ 2369 h 3777"/>
              <a:gd name="T60" fmla="*/ 102 w 2861"/>
              <a:gd name="T61" fmla="*/ 2610 h 3777"/>
              <a:gd name="T62" fmla="*/ 201 w 2861"/>
              <a:gd name="T63" fmla="*/ 2801 h 3777"/>
              <a:gd name="T64" fmla="*/ 324 w 2861"/>
              <a:gd name="T65" fmla="*/ 2822 h 3777"/>
              <a:gd name="T66" fmla="*/ 503 w 2861"/>
              <a:gd name="T67" fmla="*/ 2865 h 3777"/>
              <a:gd name="T68" fmla="*/ 704 w 2861"/>
              <a:gd name="T69" fmla="*/ 2957 h 3777"/>
              <a:gd name="T70" fmla="*/ 522 w 2861"/>
              <a:gd name="T71" fmla="*/ 3633 h 3777"/>
              <a:gd name="T72" fmla="*/ 777 w 2861"/>
              <a:gd name="T73" fmla="*/ 3602 h 3777"/>
              <a:gd name="T74" fmla="*/ 796 w 2861"/>
              <a:gd name="T75" fmla="*/ 3533 h 3777"/>
              <a:gd name="T76" fmla="*/ 924 w 2861"/>
              <a:gd name="T77" fmla="*/ 3569 h 3777"/>
              <a:gd name="T78" fmla="*/ 1011 w 2861"/>
              <a:gd name="T79" fmla="*/ 3555 h 3777"/>
              <a:gd name="T80" fmla="*/ 1148 w 2861"/>
              <a:gd name="T81" fmla="*/ 3616 h 3777"/>
              <a:gd name="T82" fmla="*/ 1283 w 2861"/>
              <a:gd name="T83" fmla="*/ 3635 h 3777"/>
              <a:gd name="T84" fmla="*/ 1337 w 2861"/>
              <a:gd name="T85" fmla="*/ 3746 h 3777"/>
              <a:gd name="T86" fmla="*/ 1413 w 2861"/>
              <a:gd name="T87" fmla="*/ 3661 h 3777"/>
              <a:gd name="T88" fmla="*/ 1462 w 2861"/>
              <a:gd name="T89" fmla="*/ 3659 h 3777"/>
              <a:gd name="T90" fmla="*/ 1618 w 2861"/>
              <a:gd name="T91" fmla="*/ 3694 h 3777"/>
              <a:gd name="T92" fmla="*/ 1836 w 2861"/>
              <a:gd name="T93" fmla="*/ 3649 h 3777"/>
              <a:gd name="T94" fmla="*/ 2015 w 2861"/>
              <a:gd name="T95" fmla="*/ 3562 h 3777"/>
              <a:gd name="T96" fmla="*/ 2221 w 2861"/>
              <a:gd name="T97" fmla="*/ 3649 h 3777"/>
              <a:gd name="T98" fmla="*/ 2275 w 2861"/>
              <a:gd name="T99" fmla="*/ 3562 h 3777"/>
              <a:gd name="T100" fmla="*/ 2370 w 2861"/>
              <a:gd name="T101" fmla="*/ 3250 h 3777"/>
              <a:gd name="T102" fmla="*/ 2502 w 2861"/>
              <a:gd name="T103" fmla="*/ 3118 h 3777"/>
              <a:gd name="T104" fmla="*/ 2464 w 2861"/>
              <a:gd name="T105" fmla="*/ 2938 h 3777"/>
              <a:gd name="T106" fmla="*/ 2060 w 2861"/>
              <a:gd name="T107" fmla="*/ 2584 h 3777"/>
              <a:gd name="T108" fmla="*/ 2077 w 2861"/>
              <a:gd name="T109" fmla="*/ 2470 h 3777"/>
              <a:gd name="T110" fmla="*/ 1980 w 2861"/>
              <a:gd name="T111" fmla="*/ 2345 h 3777"/>
              <a:gd name="T112" fmla="*/ 1966 w 2861"/>
              <a:gd name="T113" fmla="*/ 2291 h 3777"/>
              <a:gd name="T114" fmla="*/ 2051 w 2861"/>
              <a:gd name="T115" fmla="*/ 2343 h 3777"/>
              <a:gd name="T116" fmla="*/ 2242 w 2861"/>
              <a:gd name="T117" fmla="*/ 2218 h 3777"/>
              <a:gd name="T118" fmla="*/ 2632 w 2861"/>
              <a:gd name="T119" fmla="*/ 1982 h 3777"/>
              <a:gd name="T120" fmla="*/ 2752 w 2861"/>
              <a:gd name="T121" fmla="*/ 1974 h 3777"/>
              <a:gd name="T122" fmla="*/ 2568 w 2861"/>
              <a:gd name="T123" fmla="*/ 786 h 37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61" h="3777">
                <a:moveTo>
                  <a:pt x="2828" y="1719"/>
                </a:moveTo>
                <a:lnTo>
                  <a:pt x="2821" y="1672"/>
                </a:lnTo>
                <a:lnTo>
                  <a:pt x="2755" y="1625"/>
                </a:lnTo>
                <a:lnTo>
                  <a:pt x="2748" y="1627"/>
                </a:lnTo>
                <a:lnTo>
                  <a:pt x="2755" y="1625"/>
                </a:lnTo>
                <a:lnTo>
                  <a:pt x="2762" y="1599"/>
                </a:lnTo>
                <a:lnTo>
                  <a:pt x="2710" y="1502"/>
                </a:lnTo>
                <a:lnTo>
                  <a:pt x="2748" y="1410"/>
                </a:lnTo>
                <a:lnTo>
                  <a:pt x="2740" y="1370"/>
                </a:lnTo>
                <a:lnTo>
                  <a:pt x="2714" y="1346"/>
                </a:lnTo>
                <a:lnTo>
                  <a:pt x="2707" y="1299"/>
                </a:lnTo>
                <a:lnTo>
                  <a:pt x="2677" y="1261"/>
                </a:lnTo>
                <a:lnTo>
                  <a:pt x="2679" y="1141"/>
                </a:lnTo>
                <a:lnTo>
                  <a:pt x="2528" y="1015"/>
                </a:lnTo>
                <a:lnTo>
                  <a:pt x="2537" y="940"/>
                </a:lnTo>
                <a:lnTo>
                  <a:pt x="2599" y="867"/>
                </a:lnTo>
                <a:lnTo>
                  <a:pt x="2603" y="751"/>
                </a:lnTo>
                <a:lnTo>
                  <a:pt x="2544" y="557"/>
                </a:lnTo>
                <a:lnTo>
                  <a:pt x="2542" y="553"/>
                </a:lnTo>
                <a:lnTo>
                  <a:pt x="2528" y="553"/>
                </a:lnTo>
                <a:lnTo>
                  <a:pt x="2507" y="560"/>
                </a:lnTo>
                <a:lnTo>
                  <a:pt x="2445" y="534"/>
                </a:lnTo>
                <a:lnTo>
                  <a:pt x="2419" y="505"/>
                </a:lnTo>
                <a:lnTo>
                  <a:pt x="2419" y="493"/>
                </a:lnTo>
                <a:lnTo>
                  <a:pt x="2440" y="470"/>
                </a:lnTo>
                <a:lnTo>
                  <a:pt x="2440" y="463"/>
                </a:lnTo>
                <a:lnTo>
                  <a:pt x="2403" y="418"/>
                </a:lnTo>
                <a:lnTo>
                  <a:pt x="2396" y="368"/>
                </a:lnTo>
                <a:lnTo>
                  <a:pt x="2377" y="352"/>
                </a:lnTo>
                <a:lnTo>
                  <a:pt x="2313" y="378"/>
                </a:lnTo>
                <a:lnTo>
                  <a:pt x="2192" y="297"/>
                </a:lnTo>
                <a:lnTo>
                  <a:pt x="2171" y="250"/>
                </a:lnTo>
                <a:lnTo>
                  <a:pt x="2143" y="222"/>
                </a:lnTo>
                <a:lnTo>
                  <a:pt x="2138" y="224"/>
                </a:lnTo>
                <a:lnTo>
                  <a:pt x="2119" y="245"/>
                </a:lnTo>
                <a:lnTo>
                  <a:pt x="2037" y="255"/>
                </a:lnTo>
                <a:lnTo>
                  <a:pt x="2011" y="288"/>
                </a:lnTo>
                <a:lnTo>
                  <a:pt x="2001" y="290"/>
                </a:lnTo>
                <a:lnTo>
                  <a:pt x="1996" y="288"/>
                </a:lnTo>
                <a:lnTo>
                  <a:pt x="1992" y="283"/>
                </a:lnTo>
                <a:lnTo>
                  <a:pt x="2006" y="248"/>
                </a:lnTo>
                <a:lnTo>
                  <a:pt x="2105" y="231"/>
                </a:lnTo>
                <a:lnTo>
                  <a:pt x="2112" y="222"/>
                </a:lnTo>
                <a:lnTo>
                  <a:pt x="2107" y="217"/>
                </a:lnTo>
                <a:lnTo>
                  <a:pt x="2018" y="217"/>
                </a:lnTo>
                <a:lnTo>
                  <a:pt x="2001" y="227"/>
                </a:lnTo>
                <a:lnTo>
                  <a:pt x="1911" y="352"/>
                </a:lnTo>
                <a:lnTo>
                  <a:pt x="1737" y="411"/>
                </a:lnTo>
                <a:lnTo>
                  <a:pt x="1751" y="430"/>
                </a:lnTo>
                <a:lnTo>
                  <a:pt x="1739" y="479"/>
                </a:lnTo>
                <a:lnTo>
                  <a:pt x="1720" y="505"/>
                </a:lnTo>
                <a:lnTo>
                  <a:pt x="1715" y="508"/>
                </a:lnTo>
                <a:lnTo>
                  <a:pt x="1633" y="451"/>
                </a:lnTo>
                <a:lnTo>
                  <a:pt x="1609" y="449"/>
                </a:lnTo>
                <a:lnTo>
                  <a:pt x="1552" y="479"/>
                </a:lnTo>
                <a:lnTo>
                  <a:pt x="1550" y="484"/>
                </a:lnTo>
                <a:lnTo>
                  <a:pt x="1550" y="479"/>
                </a:lnTo>
                <a:lnTo>
                  <a:pt x="1517" y="451"/>
                </a:lnTo>
                <a:lnTo>
                  <a:pt x="1514" y="432"/>
                </a:lnTo>
                <a:lnTo>
                  <a:pt x="1517" y="425"/>
                </a:lnTo>
                <a:lnTo>
                  <a:pt x="1604" y="364"/>
                </a:lnTo>
                <a:lnTo>
                  <a:pt x="1602" y="305"/>
                </a:lnTo>
                <a:lnTo>
                  <a:pt x="1623" y="281"/>
                </a:lnTo>
                <a:lnTo>
                  <a:pt x="1623" y="276"/>
                </a:lnTo>
                <a:lnTo>
                  <a:pt x="1616" y="267"/>
                </a:lnTo>
                <a:lnTo>
                  <a:pt x="1526" y="293"/>
                </a:lnTo>
                <a:lnTo>
                  <a:pt x="1411" y="241"/>
                </a:lnTo>
                <a:lnTo>
                  <a:pt x="1340" y="243"/>
                </a:lnTo>
                <a:lnTo>
                  <a:pt x="1314" y="224"/>
                </a:lnTo>
                <a:lnTo>
                  <a:pt x="1266" y="231"/>
                </a:lnTo>
                <a:lnTo>
                  <a:pt x="1259" y="231"/>
                </a:lnTo>
                <a:lnTo>
                  <a:pt x="1257" y="229"/>
                </a:lnTo>
                <a:lnTo>
                  <a:pt x="1295" y="179"/>
                </a:lnTo>
                <a:lnTo>
                  <a:pt x="1276" y="64"/>
                </a:lnTo>
                <a:lnTo>
                  <a:pt x="1271" y="61"/>
                </a:lnTo>
                <a:lnTo>
                  <a:pt x="1266" y="61"/>
                </a:lnTo>
                <a:lnTo>
                  <a:pt x="1262" y="64"/>
                </a:lnTo>
                <a:lnTo>
                  <a:pt x="1255" y="83"/>
                </a:lnTo>
                <a:lnTo>
                  <a:pt x="1238" y="83"/>
                </a:lnTo>
                <a:lnTo>
                  <a:pt x="1170" y="31"/>
                </a:lnTo>
                <a:lnTo>
                  <a:pt x="1160" y="31"/>
                </a:lnTo>
                <a:lnTo>
                  <a:pt x="1089" y="83"/>
                </a:lnTo>
                <a:lnTo>
                  <a:pt x="896" y="0"/>
                </a:lnTo>
                <a:lnTo>
                  <a:pt x="888" y="16"/>
                </a:lnTo>
                <a:lnTo>
                  <a:pt x="910" y="104"/>
                </a:lnTo>
                <a:lnTo>
                  <a:pt x="919" y="111"/>
                </a:lnTo>
                <a:lnTo>
                  <a:pt x="929" y="111"/>
                </a:lnTo>
                <a:lnTo>
                  <a:pt x="988" y="220"/>
                </a:lnTo>
                <a:lnTo>
                  <a:pt x="983" y="234"/>
                </a:lnTo>
                <a:lnTo>
                  <a:pt x="865" y="274"/>
                </a:lnTo>
                <a:lnTo>
                  <a:pt x="862" y="290"/>
                </a:lnTo>
                <a:lnTo>
                  <a:pt x="877" y="312"/>
                </a:lnTo>
                <a:lnTo>
                  <a:pt x="957" y="302"/>
                </a:lnTo>
                <a:lnTo>
                  <a:pt x="995" y="269"/>
                </a:lnTo>
                <a:lnTo>
                  <a:pt x="995" y="271"/>
                </a:lnTo>
                <a:lnTo>
                  <a:pt x="997" y="274"/>
                </a:lnTo>
                <a:lnTo>
                  <a:pt x="997" y="286"/>
                </a:lnTo>
                <a:lnTo>
                  <a:pt x="971" y="323"/>
                </a:lnTo>
                <a:lnTo>
                  <a:pt x="945" y="323"/>
                </a:lnTo>
                <a:lnTo>
                  <a:pt x="933" y="335"/>
                </a:lnTo>
                <a:lnTo>
                  <a:pt x="938" y="340"/>
                </a:lnTo>
                <a:lnTo>
                  <a:pt x="926" y="378"/>
                </a:lnTo>
                <a:lnTo>
                  <a:pt x="931" y="387"/>
                </a:lnTo>
                <a:lnTo>
                  <a:pt x="936" y="392"/>
                </a:lnTo>
                <a:lnTo>
                  <a:pt x="962" y="387"/>
                </a:lnTo>
                <a:lnTo>
                  <a:pt x="966" y="392"/>
                </a:lnTo>
                <a:lnTo>
                  <a:pt x="983" y="420"/>
                </a:lnTo>
                <a:lnTo>
                  <a:pt x="981" y="437"/>
                </a:lnTo>
                <a:lnTo>
                  <a:pt x="976" y="442"/>
                </a:lnTo>
                <a:lnTo>
                  <a:pt x="948" y="425"/>
                </a:lnTo>
                <a:lnTo>
                  <a:pt x="933" y="425"/>
                </a:lnTo>
                <a:lnTo>
                  <a:pt x="929" y="430"/>
                </a:lnTo>
                <a:lnTo>
                  <a:pt x="969" y="496"/>
                </a:lnTo>
                <a:lnTo>
                  <a:pt x="1056" y="517"/>
                </a:lnTo>
                <a:lnTo>
                  <a:pt x="1068" y="534"/>
                </a:lnTo>
                <a:lnTo>
                  <a:pt x="1077" y="541"/>
                </a:lnTo>
                <a:lnTo>
                  <a:pt x="1134" y="626"/>
                </a:lnTo>
                <a:lnTo>
                  <a:pt x="1059" y="536"/>
                </a:lnTo>
                <a:lnTo>
                  <a:pt x="914" y="531"/>
                </a:lnTo>
                <a:lnTo>
                  <a:pt x="877" y="508"/>
                </a:lnTo>
                <a:lnTo>
                  <a:pt x="865" y="512"/>
                </a:lnTo>
                <a:lnTo>
                  <a:pt x="815" y="621"/>
                </a:lnTo>
                <a:lnTo>
                  <a:pt x="820" y="628"/>
                </a:lnTo>
                <a:lnTo>
                  <a:pt x="818" y="630"/>
                </a:lnTo>
                <a:lnTo>
                  <a:pt x="825" y="642"/>
                </a:lnTo>
                <a:lnTo>
                  <a:pt x="841" y="673"/>
                </a:lnTo>
                <a:lnTo>
                  <a:pt x="839" y="678"/>
                </a:lnTo>
                <a:lnTo>
                  <a:pt x="834" y="682"/>
                </a:lnTo>
                <a:lnTo>
                  <a:pt x="820" y="682"/>
                </a:lnTo>
                <a:lnTo>
                  <a:pt x="766" y="642"/>
                </a:lnTo>
                <a:lnTo>
                  <a:pt x="749" y="654"/>
                </a:lnTo>
                <a:lnTo>
                  <a:pt x="744" y="661"/>
                </a:lnTo>
                <a:lnTo>
                  <a:pt x="744" y="666"/>
                </a:lnTo>
                <a:lnTo>
                  <a:pt x="768" y="699"/>
                </a:lnTo>
                <a:lnTo>
                  <a:pt x="754" y="732"/>
                </a:lnTo>
                <a:lnTo>
                  <a:pt x="751" y="734"/>
                </a:lnTo>
                <a:lnTo>
                  <a:pt x="735" y="734"/>
                </a:lnTo>
                <a:lnTo>
                  <a:pt x="685" y="708"/>
                </a:lnTo>
                <a:lnTo>
                  <a:pt x="685" y="704"/>
                </a:lnTo>
                <a:lnTo>
                  <a:pt x="688" y="701"/>
                </a:lnTo>
                <a:lnTo>
                  <a:pt x="714" y="694"/>
                </a:lnTo>
                <a:lnTo>
                  <a:pt x="721" y="697"/>
                </a:lnTo>
                <a:lnTo>
                  <a:pt x="681" y="595"/>
                </a:lnTo>
                <a:lnTo>
                  <a:pt x="440" y="607"/>
                </a:lnTo>
                <a:lnTo>
                  <a:pt x="397" y="647"/>
                </a:lnTo>
                <a:lnTo>
                  <a:pt x="414" y="656"/>
                </a:lnTo>
                <a:lnTo>
                  <a:pt x="414" y="664"/>
                </a:lnTo>
                <a:lnTo>
                  <a:pt x="411" y="668"/>
                </a:lnTo>
                <a:lnTo>
                  <a:pt x="378" y="690"/>
                </a:lnTo>
                <a:lnTo>
                  <a:pt x="371" y="737"/>
                </a:lnTo>
                <a:lnTo>
                  <a:pt x="381" y="749"/>
                </a:lnTo>
                <a:lnTo>
                  <a:pt x="468" y="775"/>
                </a:lnTo>
                <a:lnTo>
                  <a:pt x="466" y="784"/>
                </a:lnTo>
                <a:lnTo>
                  <a:pt x="447" y="803"/>
                </a:lnTo>
                <a:lnTo>
                  <a:pt x="414" y="1108"/>
                </a:lnTo>
                <a:lnTo>
                  <a:pt x="402" y="1122"/>
                </a:lnTo>
                <a:lnTo>
                  <a:pt x="310" y="1115"/>
                </a:lnTo>
                <a:lnTo>
                  <a:pt x="293" y="1136"/>
                </a:lnTo>
                <a:lnTo>
                  <a:pt x="293" y="1188"/>
                </a:lnTo>
                <a:lnTo>
                  <a:pt x="366" y="1219"/>
                </a:lnTo>
                <a:lnTo>
                  <a:pt x="383" y="1202"/>
                </a:lnTo>
                <a:lnTo>
                  <a:pt x="404" y="1226"/>
                </a:lnTo>
                <a:lnTo>
                  <a:pt x="404" y="1235"/>
                </a:lnTo>
                <a:lnTo>
                  <a:pt x="395" y="1245"/>
                </a:lnTo>
                <a:lnTo>
                  <a:pt x="395" y="1254"/>
                </a:lnTo>
                <a:lnTo>
                  <a:pt x="404" y="1271"/>
                </a:lnTo>
                <a:lnTo>
                  <a:pt x="414" y="1275"/>
                </a:lnTo>
                <a:lnTo>
                  <a:pt x="411" y="1275"/>
                </a:lnTo>
                <a:lnTo>
                  <a:pt x="359" y="1320"/>
                </a:lnTo>
                <a:lnTo>
                  <a:pt x="348" y="1351"/>
                </a:lnTo>
                <a:lnTo>
                  <a:pt x="324" y="1367"/>
                </a:lnTo>
                <a:lnTo>
                  <a:pt x="319" y="1393"/>
                </a:lnTo>
                <a:lnTo>
                  <a:pt x="331" y="1431"/>
                </a:lnTo>
                <a:lnTo>
                  <a:pt x="298" y="1471"/>
                </a:lnTo>
                <a:lnTo>
                  <a:pt x="199" y="1488"/>
                </a:lnTo>
                <a:lnTo>
                  <a:pt x="187" y="1507"/>
                </a:lnTo>
                <a:lnTo>
                  <a:pt x="182" y="1509"/>
                </a:lnTo>
                <a:lnTo>
                  <a:pt x="173" y="1507"/>
                </a:lnTo>
                <a:lnTo>
                  <a:pt x="142" y="1483"/>
                </a:lnTo>
                <a:lnTo>
                  <a:pt x="130" y="1481"/>
                </a:lnTo>
                <a:lnTo>
                  <a:pt x="125" y="1486"/>
                </a:lnTo>
                <a:lnTo>
                  <a:pt x="123" y="1507"/>
                </a:lnTo>
                <a:lnTo>
                  <a:pt x="95" y="1521"/>
                </a:lnTo>
                <a:lnTo>
                  <a:pt x="64" y="1512"/>
                </a:lnTo>
                <a:lnTo>
                  <a:pt x="62" y="1521"/>
                </a:lnTo>
                <a:lnTo>
                  <a:pt x="133" y="1660"/>
                </a:lnTo>
                <a:lnTo>
                  <a:pt x="95" y="1814"/>
                </a:lnTo>
                <a:lnTo>
                  <a:pt x="111" y="1837"/>
                </a:lnTo>
                <a:lnTo>
                  <a:pt x="3" y="1899"/>
                </a:lnTo>
                <a:lnTo>
                  <a:pt x="0" y="1913"/>
                </a:lnTo>
                <a:lnTo>
                  <a:pt x="5" y="1927"/>
                </a:lnTo>
                <a:lnTo>
                  <a:pt x="17" y="1930"/>
                </a:lnTo>
                <a:lnTo>
                  <a:pt x="31" y="1930"/>
                </a:lnTo>
                <a:lnTo>
                  <a:pt x="59" y="1974"/>
                </a:lnTo>
                <a:lnTo>
                  <a:pt x="57" y="1986"/>
                </a:lnTo>
                <a:lnTo>
                  <a:pt x="48" y="1998"/>
                </a:lnTo>
                <a:lnTo>
                  <a:pt x="43" y="2000"/>
                </a:lnTo>
                <a:lnTo>
                  <a:pt x="33" y="2019"/>
                </a:lnTo>
                <a:lnTo>
                  <a:pt x="45" y="2055"/>
                </a:lnTo>
                <a:lnTo>
                  <a:pt x="97" y="2095"/>
                </a:lnTo>
                <a:lnTo>
                  <a:pt x="81" y="2123"/>
                </a:lnTo>
                <a:lnTo>
                  <a:pt x="128" y="2248"/>
                </a:lnTo>
                <a:lnTo>
                  <a:pt x="130" y="2246"/>
                </a:lnTo>
                <a:lnTo>
                  <a:pt x="130" y="2248"/>
                </a:lnTo>
                <a:lnTo>
                  <a:pt x="128" y="2253"/>
                </a:lnTo>
                <a:lnTo>
                  <a:pt x="133" y="2260"/>
                </a:lnTo>
                <a:lnTo>
                  <a:pt x="95" y="2279"/>
                </a:lnTo>
                <a:lnTo>
                  <a:pt x="69" y="2369"/>
                </a:lnTo>
                <a:lnTo>
                  <a:pt x="109" y="2470"/>
                </a:lnTo>
                <a:lnTo>
                  <a:pt x="130" y="2473"/>
                </a:lnTo>
                <a:lnTo>
                  <a:pt x="154" y="2499"/>
                </a:lnTo>
                <a:lnTo>
                  <a:pt x="147" y="2537"/>
                </a:lnTo>
                <a:lnTo>
                  <a:pt x="121" y="2555"/>
                </a:lnTo>
                <a:lnTo>
                  <a:pt x="100" y="2610"/>
                </a:lnTo>
                <a:lnTo>
                  <a:pt x="102" y="2610"/>
                </a:lnTo>
                <a:lnTo>
                  <a:pt x="100" y="2631"/>
                </a:lnTo>
                <a:lnTo>
                  <a:pt x="102" y="2643"/>
                </a:lnTo>
                <a:lnTo>
                  <a:pt x="166" y="2674"/>
                </a:lnTo>
                <a:lnTo>
                  <a:pt x="182" y="2700"/>
                </a:lnTo>
                <a:lnTo>
                  <a:pt x="199" y="2709"/>
                </a:lnTo>
                <a:lnTo>
                  <a:pt x="189" y="2761"/>
                </a:lnTo>
                <a:lnTo>
                  <a:pt x="201" y="2801"/>
                </a:lnTo>
                <a:lnTo>
                  <a:pt x="239" y="2820"/>
                </a:lnTo>
                <a:lnTo>
                  <a:pt x="248" y="2792"/>
                </a:lnTo>
                <a:lnTo>
                  <a:pt x="253" y="2789"/>
                </a:lnTo>
                <a:lnTo>
                  <a:pt x="291" y="2801"/>
                </a:lnTo>
                <a:lnTo>
                  <a:pt x="291" y="2815"/>
                </a:lnTo>
                <a:lnTo>
                  <a:pt x="326" y="2808"/>
                </a:lnTo>
                <a:lnTo>
                  <a:pt x="324" y="2822"/>
                </a:lnTo>
                <a:lnTo>
                  <a:pt x="326" y="2827"/>
                </a:lnTo>
                <a:lnTo>
                  <a:pt x="331" y="2827"/>
                </a:lnTo>
                <a:lnTo>
                  <a:pt x="345" y="2827"/>
                </a:lnTo>
                <a:lnTo>
                  <a:pt x="390" y="2853"/>
                </a:lnTo>
                <a:lnTo>
                  <a:pt x="407" y="2808"/>
                </a:lnTo>
                <a:lnTo>
                  <a:pt x="447" y="2811"/>
                </a:lnTo>
                <a:lnTo>
                  <a:pt x="503" y="2865"/>
                </a:lnTo>
                <a:lnTo>
                  <a:pt x="551" y="2872"/>
                </a:lnTo>
                <a:lnTo>
                  <a:pt x="560" y="2898"/>
                </a:lnTo>
                <a:lnTo>
                  <a:pt x="610" y="2893"/>
                </a:lnTo>
                <a:lnTo>
                  <a:pt x="652" y="2907"/>
                </a:lnTo>
                <a:lnTo>
                  <a:pt x="700" y="2952"/>
                </a:lnTo>
                <a:lnTo>
                  <a:pt x="702" y="2950"/>
                </a:lnTo>
                <a:lnTo>
                  <a:pt x="704" y="2957"/>
                </a:lnTo>
                <a:lnTo>
                  <a:pt x="456" y="3510"/>
                </a:lnTo>
                <a:lnTo>
                  <a:pt x="480" y="3604"/>
                </a:lnTo>
                <a:lnTo>
                  <a:pt x="515" y="3578"/>
                </a:lnTo>
                <a:lnTo>
                  <a:pt x="539" y="3588"/>
                </a:lnTo>
                <a:lnTo>
                  <a:pt x="511" y="3625"/>
                </a:lnTo>
                <a:lnTo>
                  <a:pt x="518" y="3633"/>
                </a:lnTo>
                <a:lnTo>
                  <a:pt x="522" y="3633"/>
                </a:lnTo>
                <a:lnTo>
                  <a:pt x="555" y="3616"/>
                </a:lnTo>
                <a:lnTo>
                  <a:pt x="612" y="3621"/>
                </a:lnTo>
                <a:lnTo>
                  <a:pt x="671" y="3599"/>
                </a:lnTo>
                <a:lnTo>
                  <a:pt x="773" y="3623"/>
                </a:lnTo>
                <a:lnTo>
                  <a:pt x="782" y="3616"/>
                </a:lnTo>
                <a:lnTo>
                  <a:pt x="782" y="3611"/>
                </a:lnTo>
                <a:lnTo>
                  <a:pt x="777" y="3602"/>
                </a:lnTo>
                <a:lnTo>
                  <a:pt x="803" y="3578"/>
                </a:lnTo>
                <a:lnTo>
                  <a:pt x="799" y="3576"/>
                </a:lnTo>
                <a:lnTo>
                  <a:pt x="777" y="3576"/>
                </a:lnTo>
                <a:lnTo>
                  <a:pt x="770" y="3571"/>
                </a:lnTo>
                <a:lnTo>
                  <a:pt x="759" y="3543"/>
                </a:lnTo>
                <a:lnTo>
                  <a:pt x="796" y="3533"/>
                </a:lnTo>
                <a:lnTo>
                  <a:pt x="806" y="3514"/>
                </a:lnTo>
                <a:lnTo>
                  <a:pt x="848" y="3514"/>
                </a:lnTo>
                <a:lnTo>
                  <a:pt x="874" y="3566"/>
                </a:lnTo>
                <a:lnTo>
                  <a:pt x="884" y="3569"/>
                </a:lnTo>
                <a:lnTo>
                  <a:pt x="905" y="3550"/>
                </a:lnTo>
                <a:lnTo>
                  <a:pt x="907" y="3550"/>
                </a:lnTo>
                <a:lnTo>
                  <a:pt x="924" y="3569"/>
                </a:lnTo>
                <a:lnTo>
                  <a:pt x="933" y="3571"/>
                </a:lnTo>
                <a:lnTo>
                  <a:pt x="940" y="3566"/>
                </a:lnTo>
                <a:lnTo>
                  <a:pt x="943" y="3564"/>
                </a:lnTo>
                <a:lnTo>
                  <a:pt x="933" y="3540"/>
                </a:lnTo>
                <a:lnTo>
                  <a:pt x="1011" y="3569"/>
                </a:lnTo>
                <a:lnTo>
                  <a:pt x="1014" y="3566"/>
                </a:lnTo>
                <a:lnTo>
                  <a:pt x="1011" y="3555"/>
                </a:lnTo>
                <a:lnTo>
                  <a:pt x="964" y="3512"/>
                </a:lnTo>
                <a:lnTo>
                  <a:pt x="964" y="3510"/>
                </a:lnTo>
                <a:lnTo>
                  <a:pt x="966" y="3507"/>
                </a:lnTo>
                <a:lnTo>
                  <a:pt x="995" y="3512"/>
                </a:lnTo>
                <a:lnTo>
                  <a:pt x="1061" y="3578"/>
                </a:lnTo>
                <a:lnTo>
                  <a:pt x="1099" y="3583"/>
                </a:lnTo>
                <a:lnTo>
                  <a:pt x="1148" y="3616"/>
                </a:lnTo>
                <a:lnTo>
                  <a:pt x="1155" y="3614"/>
                </a:lnTo>
                <a:lnTo>
                  <a:pt x="1151" y="3616"/>
                </a:lnTo>
                <a:lnTo>
                  <a:pt x="1172" y="3635"/>
                </a:lnTo>
                <a:lnTo>
                  <a:pt x="1181" y="3637"/>
                </a:lnTo>
                <a:lnTo>
                  <a:pt x="1238" y="3597"/>
                </a:lnTo>
                <a:lnTo>
                  <a:pt x="1262" y="3637"/>
                </a:lnTo>
                <a:lnTo>
                  <a:pt x="1283" y="3635"/>
                </a:lnTo>
                <a:lnTo>
                  <a:pt x="1285" y="3640"/>
                </a:lnTo>
                <a:lnTo>
                  <a:pt x="1290" y="3656"/>
                </a:lnTo>
                <a:lnTo>
                  <a:pt x="1325" y="3696"/>
                </a:lnTo>
                <a:lnTo>
                  <a:pt x="1311" y="3715"/>
                </a:lnTo>
                <a:lnTo>
                  <a:pt x="1314" y="3736"/>
                </a:lnTo>
                <a:lnTo>
                  <a:pt x="1328" y="3739"/>
                </a:lnTo>
                <a:lnTo>
                  <a:pt x="1337" y="3746"/>
                </a:lnTo>
                <a:lnTo>
                  <a:pt x="1340" y="3755"/>
                </a:lnTo>
                <a:lnTo>
                  <a:pt x="1335" y="3777"/>
                </a:lnTo>
                <a:lnTo>
                  <a:pt x="1420" y="3734"/>
                </a:lnTo>
                <a:lnTo>
                  <a:pt x="1427" y="3663"/>
                </a:lnTo>
                <a:lnTo>
                  <a:pt x="1418" y="3666"/>
                </a:lnTo>
                <a:lnTo>
                  <a:pt x="1415" y="3663"/>
                </a:lnTo>
                <a:lnTo>
                  <a:pt x="1413" y="3661"/>
                </a:lnTo>
                <a:lnTo>
                  <a:pt x="1418" y="3633"/>
                </a:lnTo>
                <a:lnTo>
                  <a:pt x="1451" y="3595"/>
                </a:lnTo>
                <a:lnTo>
                  <a:pt x="1460" y="3604"/>
                </a:lnTo>
                <a:lnTo>
                  <a:pt x="1465" y="3616"/>
                </a:lnTo>
                <a:lnTo>
                  <a:pt x="1453" y="3637"/>
                </a:lnTo>
                <a:lnTo>
                  <a:pt x="1458" y="3656"/>
                </a:lnTo>
                <a:lnTo>
                  <a:pt x="1462" y="3659"/>
                </a:lnTo>
                <a:lnTo>
                  <a:pt x="1467" y="3659"/>
                </a:lnTo>
                <a:lnTo>
                  <a:pt x="1474" y="3651"/>
                </a:lnTo>
                <a:lnTo>
                  <a:pt x="1486" y="3623"/>
                </a:lnTo>
                <a:lnTo>
                  <a:pt x="1552" y="3651"/>
                </a:lnTo>
                <a:lnTo>
                  <a:pt x="1628" y="3630"/>
                </a:lnTo>
                <a:lnTo>
                  <a:pt x="1614" y="3687"/>
                </a:lnTo>
                <a:lnTo>
                  <a:pt x="1618" y="3694"/>
                </a:lnTo>
                <a:lnTo>
                  <a:pt x="1633" y="3703"/>
                </a:lnTo>
                <a:lnTo>
                  <a:pt x="1689" y="3701"/>
                </a:lnTo>
                <a:lnTo>
                  <a:pt x="1706" y="3710"/>
                </a:lnTo>
                <a:lnTo>
                  <a:pt x="1765" y="3692"/>
                </a:lnTo>
                <a:lnTo>
                  <a:pt x="1779" y="3675"/>
                </a:lnTo>
                <a:lnTo>
                  <a:pt x="1788" y="3651"/>
                </a:lnTo>
                <a:lnTo>
                  <a:pt x="1836" y="3649"/>
                </a:lnTo>
                <a:lnTo>
                  <a:pt x="1843" y="3609"/>
                </a:lnTo>
                <a:lnTo>
                  <a:pt x="1982" y="3607"/>
                </a:lnTo>
                <a:lnTo>
                  <a:pt x="1987" y="3609"/>
                </a:lnTo>
                <a:lnTo>
                  <a:pt x="1996" y="3630"/>
                </a:lnTo>
                <a:lnTo>
                  <a:pt x="2013" y="3607"/>
                </a:lnTo>
                <a:lnTo>
                  <a:pt x="2011" y="3571"/>
                </a:lnTo>
                <a:lnTo>
                  <a:pt x="2015" y="3562"/>
                </a:lnTo>
                <a:lnTo>
                  <a:pt x="2051" y="3548"/>
                </a:lnTo>
                <a:lnTo>
                  <a:pt x="2065" y="3562"/>
                </a:lnTo>
                <a:lnTo>
                  <a:pt x="2105" y="3571"/>
                </a:lnTo>
                <a:lnTo>
                  <a:pt x="2117" y="3583"/>
                </a:lnTo>
                <a:lnTo>
                  <a:pt x="2209" y="3588"/>
                </a:lnTo>
                <a:lnTo>
                  <a:pt x="2218" y="3595"/>
                </a:lnTo>
                <a:lnTo>
                  <a:pt x="2221" y="3649"/>
                </a:lnTo>
                <a:lnTo>
                  <a:pt x="2270" y="3675"/>
                </a:lnTo>
                <a:lnTo>
                  <a:pt x="2311" y="3670"/>
                </a:lnTo>
                <a:lnTo>
                  <a:pt x="2303" y="3640"/>
                </a:lnTo>
                <a:lnTo>
                  <a:pt x="2320" y="3595"/>
                </a:lnTo>
                <a:lnTo>
                  <a:pt x="2306" y="3562"/>
                </a:lnTo>
                <a:lnTo>
                  <a:pt x="2292" y="3557"/>
                </a:lnTo>
                <a:lnTo>
                  <a:pt x="2275" y="3562"/>
                </a:lnTo>
                <a:lnTo>
                  <a:pt x="2266" y="3545"/>
                </a:lnTo>
                <a:lnTo>
                  <a:pt x="2263" y="3448"/>
                </a:lnTo>
                <a:lnTo>
                  <a:pt x="2197" y="3361"/>
                </a:lnTo>
                <a:lnTo>
                  <a:pt x="2197" y="3344"/>
                </a:lnTo>
                <a:lnTo>
                  <a:pt x="2230" y="3318"/>
                </a:lnTo>
                <a:lnTo>
                  <a:pt x="2242" y="3290"/>
                </a:lnTo>
                <a:lnTo>
                  <a:pt x="2370" y="3250"/>
                </a:lnTo>
                <a:lnTo>
                  <a:pt x="2412" y="3196"/>
                </a:lnTo>
                <a:lnTo>
                  <a:pt x="2414" y="3127"/>
                </a:lnTo>
                <a:lnTo>
                  <a:pt x="2431" y="3129"/>
                </a:lnTo>
                <a:lnTo>
                  <a:pt x="2436" y="3127"/>
                </a:lnTo>
                <a:lnTo>
                  <a:pt x="2445" y="3118"/>
                </a:lnTo>
                <a:lnTo>
                  <a:pt x="2452" y="3094"/>
                </a:lnTo>
                <a:lnTo>
                  <a:pt x="2502" y="3118"/>
                </a:lnTo>
                <a:lnTo>
                  <a:pt x="2507" y="3125"/>
                </a:lnTo>
                <a:lnTo>
                  <a:pt x="2533" y="3089"/>
                </a:lnTo>
                <a:lnTo>
                  <a:pt x="2535" y="3075"/>
                </a:lnTo>
                <a:lnTo>
                  <a:pt x="2504" y="3030"/>
                </a:lnTo>
                <a:lnTo>
                  <a:pt x="2514" y="3007"/>
                </a:lnTo>
                <a:lnTo>
                  <a:pt x="2471" y="2964"/>
                </a:lnTo>
                <a:lnTo>
                  <a:pt x="2464" y="2938"/>
                </a:lnTo>
                <a:lnTo>
                  <a:pt x="2452" y="2929"/>
                </a:lnTo>
                <a:lnTo>
                  <a:pt x="2407" y="2919"/>
                </a:lnTo>
                <a:lnTo>
                  <a:pt x="2148" y="2714"/>
                </a:lnTo>
                <a:lnTo>
                  <a:pt x="2136" y="2678"/>
                </a:lnTo>
                <a:lnTo>
                  <a:pt x="2114" y="2662"/>
                </a:lnTo>
                <a:lnTo>
                  <a:pt x="2100" y="2615"/>
                </a:lnTo>
                <a:lnTo>
                  <a:pt x="2060" y="2584"/>
                </a:lnTo>
                <a:lnTo>
                  <a:pt x="2058" y="2560"/>
                </a:lnTo>
                <a:lnTo>
                  <a:pt x="2072" y="2563"/>
                </a:lnTo>
                <a:lnTo>
                  <a:pt x="2079" y="2555"/>
                </a:lnTo>
                <a:lnTo>
                  <a:pt x="2070" y="2518"/>
                </a:lnTo>
                <a:lnTo>
                  <a:pt x="2096" y="2522"/>
                </a:lnTo>
                <a:lnTo>
                  <a:pt x="2100" y="2489"/>
                </a:lnTo>
                <a:lnTo>
                  <a:pt x="2077" y="2470"/>
                </a:lnTo>
                <a:lnTo>
                  <a:pt x="2079" y="2452"/>
                </a:lnTo>
                <a:lnTo>
                  <a:pt x="1966" y="2371"/>
                </a:lnTo>
                <a:lnTo>
                  <a:pt x="1975" y="2364"/>
                </a:lnTo>
                <a:lnTo>
                  <a:pt x="1977" y="2357"/>
                </a:lnTo>
                <a:lnTo>
                  <a:pt x="1982" y="2355"/>
                </a:lnTo>
                <a:lnTo>
                  <a:pt x="1980" y="2350"/>
                </a:lnTo>
                <a:lnTo>
                  <a:pt x="1980" y="2345"/>
                </a:lnTo>
                <a:lnTo>
                  <a:pt x="1951" y="2322"/>
                </a:lnTo>
                <a:lnTo>
                  <a:pt x="1947" y="2300"/>
                </a:lnTo>
                <a:lnTo>
                  <a:pt x="1954" y="2303"/>
                </a:lnTo>
                <a:lnTo>
                  <a:pt x="1959" y="2303"/>
                </a:lnTo>
                <a:lnTo>
                  <a:pt x="1963" y="2300"/>
                </a:lnTo>
                <a:lnTo>
                  <a:pt x="1966" y="2298"/>
                </a:lnTo>
                <a:lnTo>
                  <a:pt x="1966" y="2291"/>
                </a:lnTo>
                <a:lnTo>
                  <a:pt x="1961" y="2284"/>
                </a:lnTo>
                <a:lnTo>
                  <a:pt x="1959" y="2279"/>
                </a:lnTo>
                <a:lnTo>
                  <a:pt x="1996" y="2277"/>
                </a:lnTo>
                <a:lnTo>
                  <a:pt x="2013" y="2331"/>
                </a:lnTo>
                <a:lnTo>
                  <a:pt x="2034" y="2345"/>
                </a:lnTo>
                <a:lnTo>
                  <a:pt x="2046" y="2348"/>
                </a:lnTo>
                <a:lnTo>
                  <a:pt x="2051" y="2343"/>
                </a:lnTo>
                <a:lnTo>
                  <a:pt x="2039" y="2300"/>
                </a:lnTo>
                <a:lnTo>
                  <a:pt x="2117" y="2239"/>
                </a:lnTo>
                <a:lnTo>
                  <a:pt x="2129" y="2244"/>
                </a:lnTo>
                <a:lnTo>
                  <a:pt x="2164" y="2215"/>
                </a:lnTo>
                <a:lnTo>
                  <a:pt x="2181" y="2213"/>
                </a:lnTo>
                <a:lnTo>
                  <a:pt x="2207" y="2222"/>
                </a:lnTo>
                <a:lnTo>
                  <a:pt x="2242" y="2218"/>
                </a:lnTo>
                <a:lnTo>
                  <a:pt x="2344" y="2114"/>
                </a:lnTo>
                <a:lnTo>
                  <a:pt x="2386" y="2109"/>
                </a:lnTo>
                <a:lnTo>
                  <a:pt x="2400" y="2095"/>
                </a:lnTo>
                <a:lnTo>
                  <a:pt x="2405" y="2062"/>
                </a:lnTo>
                <a:lnTo>
                  <a:pt x="2466" y="2067"/>
                </a:lnTo>
                <a:lnTo>
                  <a:pt x="2525" y="2010"/>
                </a:lnTo>
                <a:lnTo>
                  <a:pt x="2632" y="1982"/>
                </a:lnTo>
                <a:lnTo>
                  <a:pt x="2634" y="1930"/>
                </a:lnTo>
                <a:lnTo>
                  <a:pt x="2611" y="1913"/>
                </a:lnTo>
                <a:lnTo>
                  <a:pt x="2627" y="1899"/>
                </a:lnTo>
                <a:lnTo>
                  <a:pt x="2688" y="1889"/>
                </a:lnTo>
                <a:lnTo>
                  <a:pt x="2714" y="1915"/>
                </a:lnTo>
                <a:lnTo>
                  <a:pt x="2748" y="1925"/>
                </a:lnTo>
                <a:lnTo>
                  <a:pt x="2752" y="1974"/>
                </a:lnTo>
                <a:lnTo>
                  <a:pt x="2762" y="1982"/>
                </a:lnTo>
                <a:lnTo>
                  <a:pt x="2771" y="1982"/>
                </a:lnTo>
                <a:lnTo>
                  <a:pt x="2783" y="1974"/>
                </a:lnTo>
                <a:lnTo>
                  <a:pt x="2861" y="1762"/>
                </a:lnTo>
                <a:lnTo>
                  <a:pt x="2828" y="1719"/>
                </a:lnTo>
                <a:close/>
                <a:moveTo>
                  <a:pt x="2580" y="767"/>
                </a:moveTo>
                <a:lnTo>
                  <a:pt x="2568" y="786"/>
                </a:lnTo>
                <a:lnTo>
                  <a:pt x="2568" y="779"/>
                </a:lnTo>
                <a:lnTo>
                  <a:pt x="2580" y="767"/>
                </a:lnTo>
                <a:close/>
              </a:path>
            </a:pathLst>
          </a:custGeom>
          <a:solidFill>
            <a:sysClr val="windowText" lastClr="000000"/>
          </a:solidFill>
          <a:ln>
            <a:noFill/>
          </a:ln>
          <a:effectLst>
            <a:outerShdw dist="107763" dir="2700000" algn="ctr" rotWithShape="0">
              <a:srgbClr val="DDDDDD"/>
            </a:outerShdw>
          </a:effectLst>
          <a:extLst>
            <a:ext uri="{91240B29-F687-4f45-9708-019B960494DF}">
              <a14:hiddenLine xmlns="" xmlns:a14="http://schemas.microsoft.com/office/drawing/2010/main" w="15875">
                <a:solidFill>
                  <a:srgbClr val="000000"/>
                </a:solidFill>
                <a:miter lim="800000"/>
                <a:headEnd/>
                <a:tailEnd/>
              </a14:hiddenLine>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grpSp>
        <p:nvGrpSpPr>
          <p:cNvPr id="811" name="Group 7"/>
          <p:cNvGrpSpPr>
            <a:grpSpLocks/>
          </p:cNvGrpSpPr>
          <p:nvPr/>
        </p:nvGrpSpPr>
        <p:grpSpPr bwMode="auto">
          <a:xfrm>
            <a:off x="6592391" y="4527823"/>
            <a:ext cx="2803525" cy="2141537"/>
            <a:chOff x="3163" y="2521"/>
            <a:chExt cx="1800" cy="1372"/>
          </a:xfrm>
        </p:grpSpPr>
        <p:sp>
          <p:nvSpPr>
            <p:cNvPr id="812" name="Freeform 8"/>
            <p:cNvSpPr>
              <a:spLocks/>
            </p:cNvSpPr>
            <p:nvPr/>
          </p:nvSpPr>
          <p:spPr bwMode="auto">
            <a:xfrm>
              <a:off x="3163" y="2816"/>
              <a:ext cx="877" cy="952"/>
            </a:xfrm>
            <a:custGeom>
              <a:avLst/>
              <a:gdLst>
                <a:gd name="T0" fmla="*/ 555 w 877"/>
                <a:gd name="T1" fmla="*/ 909 h 952"/>
                <a:gd name="T2" fmla="*/ 443 w 877"/>
                <a:gd name="T3" fmla="*/ 843 h 952"/>
                <a:gd name="T4" fmla="*/ 481 w 877"/>
                <a:gd name="T5" fmla="*/ 884 h 952"/>
                <a:gd name="T6" fmla="*/ 414 w 877"/>
                <a:gd name="T7" fmla="*/ 872 h 952"/>
                <a:gd name="T8" fmla="*/ 414 w 877"/>
                <a:gd name="T9" fmla="*/ 899 h 952"/>
                <a:gd name="T10" fmla="*/ 389 w 877"/>
                <a:gd name="T11" fmla="*/ 880 h 952"/>
                <a:gd name="T12" fmla="*/ 340 w 877"/>
                <a:gd name="T13" fmla="*/ 850 h 952"/>
                <a:gd name="T14" fmla="*/ 262 w 877"/>
                <a:gd name="T15" fmla="*/ 874 h 952"/>
                <a:gd name="T16" fmla="*/ 297 w 877"/>
                <a:gd name="T17" fmla="*/ 903 h 952"/>
                <a:gd name="T18" fmla="*/ 279 w 877"/>
                <a:gd name="T19" fmla="*/ 925 h 952"/>
                <a:gd name="T20" fmla="*/ 273 w 877"/>
                <a:gd name="T21" fmla="*/ 944 h 952"/>
                <a:gd name="T22" fmla="*/ 86 w 877"/>
                <a:gd name="T23" fmla="*/ 938 h 952"/>
                <a:gd name="T24" fmla="*/ 47 w 877"/>
                <a:gd name="T25" fmla="*/ 946 h 952"/>
                <a:gd name="T26" fmla="*/ 21 w 877"/>
                <a:gd name="T27" fmla="*/ 927 h 952"/>
                <a:gd name="T28" fmla="*/ 273 w 877"/>
                <a:gd name="T29" fmla="*/ 65 h 952"/>
                <a:gd name="T30" fmla="*/ 338 w 877"/>
                <a:gd name="T31" fmla="*/ 94 h 952"/>
                <a:gd name="T32" fmla="*/ 369 w 877"/>
                <a:gd name="T33" fmla="*/ 76 h 952"/>
                <a:gd name="T34" fmla="*/ 395 w 877"/>
                <a:gd name="T35" fmla="*/ 114 h 952"/>
                <a:gd name="T36" fmla="*/ 377 w 877"/>
                <a:gd name="T37" fmla="*/ 147 h 952"/>
                <a:gd name="T38" fmla="*/ 420 w 877"/>
                <a:gd name="T39" fmla="*/ 98 h 952"/>
                <a:gd name="T40" fmla="*/ 438 w 877"/>
                <a:gd name="T41" fmla="*/ 112 h 952"/>
                <a:gd name="T42" fmla="*/ 455 w 877"/>
                <a:gd name="T43" fmla="*/ 80 h 952"/>
                <a:gd name="T44" fmla="*/ 523 w 877"/>
                <a:gd name="T45" fmla="*/ 60 h 952"/>
                <a:gd name="T46" fmla="*/ 537 w 877"/>
                <a:gd name="T47" fmla="*/ 24 h 952"/>
                <a:gd name="T48" fmla="*/ 551 w 877"/>
                <a:gd name="T49" fmla="*/ 6 h 952"/>
                <a:gd name="T50" fmla="*/ 610 w 877"/>
                <a:gd name="T51" fmla="*/ 0 h 952"/>
                <a:gd name="T52" fmla="*/ 623 w 877"/>
                <a:gd name="T53" fmla="*/ 39 h 952"/>
                <a:gd name="T54" fmla="*/ 631 w 877"/>
                <a:gd name="T55" fmla="*/ 26 h 952"/>
                <a:gd name="T56" fmla="*/ 666 w 877"/>
                <a:gd name="T57" fmla="*/ 22 h 952"/>
                <a:gd name="T58" fmla="*/ 682 w 877"/>
                <a:gd name="T59" fmla="*/ 57 h 952"/>
                <a:gd name="T60" fmla="*/ 694 w 877"/>
                <a:gd name="T61" fmla="*/ 80 h 952"/>
                <a:gd name="T62" fmla="*/ 701 w 877"/>
                <a:gd name="T63" fmla="*/ 106 h 952"/>
                <a:gd name="T64" fmla="*/ 731 w 877"/>
                <a:gd name="T65" fmla="*/ 106 h 952"/>
                <a:gd name="T66" fmla="*/ 757 w 877"/>
                <a:gd name="T67" fmla="*/ 100 h 952"/>
                <a:gd name="T68" fmla="*/ 760 w 877"/>
                <a:gd name="T69" fmla="*/ 168 h 952"/>
                <a:gd name="T70" fmla="*/ 827 w 877"/>
                <a:gd name="T71" fmla="*/ 311 h 952"/>
                <a:gd name="T72" fmla="*/ 877 w 877"/>
                <a:gd name="T73" fmla="*/ 448 h 952"/>
                <a:gd name="T74" fmla="*/ 844 w 877"/>
                <a:gd name="T75" fmla="*/ 458 h 952"/>
                <a:gd name="T76" fmla="*/ 805 w 877"/>
                <a:gd name="T77" fmla="*/ 454 h 952"/>
                <a:gd name="T78" fmla="*/ 799 w 877"/>
                <a:gd name="T79" fmla="*/ 520 h 952"/>
                <a:gd name="T80" fmla="*/ 776 w 877"/>
                <a:gd name="T81" fmla="*/ 544 h 952"/>
                <a:gd name="T82" fmla="*/ 706 w 877"/>
                <a:gd name="T83" fmla="*/ 594 h 952"/>
                <a:gd name="T84" fmla="*/ 754 w 877"/>
                <a:gd name="T85" fmla="*/ 807 h 952"/>
                <a:gd name="T86" fmla="*/ 750 w 877"/>
                <a:gd name="T87" fmla="*/ 854 h 952"/>
                <a:gd name="T88" fmla="*/ 748 w 877"/>
                <a:gd name="T89" fmla="*/ 905 h 952"/>
                <a:gd name="T90" fmla="*/ 713 w 877"/>
                <a:gd name="T91" fmla="*/ 886 h 952"/>
                <a:gd name="T92" fmla="*/ 660 w 877"/>
                <a:gd name="T93" fmla="*/ 909 h 952"/>
                <a:gd name="T94" fmla="*/ 610 w 877"/>
                <a:gd name="T95" fmla="*/ 934 h 952"/>
                <a:gd name="T96" fmla="*/ 600 w 877"/>
                <a:gd name="T97" fmla="*/ 938 h 9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77"/>
                <a:gd name="T148" fmla="*/ 0 h 952"/>
                <a:gd name="T149" fmla="*/ 877 w 877"/>
                <a:gd name="T150" fmla="*/ 952 h 9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77" h="952">
                  <a:moveTo>
                    <a:pt x="600" y="938"/>
                  </a:moveTo>
                  <a:lnTo>
                    <a:pt x="600" y="938"/>
                  </a:lnTo>
                  <a:lnTo>
                    <a:pt x="555" y="909"/>
                  </a:lnTo>
                  <a:lnTo>
                    <a:pt x="524" y="905"/>
                  </a:lnTo>
                  <a:lnTo>
                    <a:pt x="467" y="847"/>
                  </a:lnTo>
                  <a:lnTo>
                    <a:pt x="443" y="843"/>
                  </a:lnTo>
                  <a:lnTo>
                    <a:pt x="440" y="845"/>
                  </a:lnTo>
                  <a:lnTo>
                    <a:pt x="440" y="847"/>
                  </a:lnTo>
                  <a:lnTo>
                    <a:pt x="481" y="884"/>
                  </a:lnTo>
                  <a:lnTo>
                    <a:pt x="483" y="895"/>
                  </a:lnTo>
                  <a:lnTo>
                    <a:pt x="481" y="897"/>
                  </a:lnTo>
                  <a:lnTo>
                    <a:pt x="414" y="872"/>
                  </a:lnTo>
                  <a:lnTo>
                    <a:pt x="420" y="893"/>
                  </a:lnTo>
                  <a:lnTo>
                    <a:pt x="420" y="895"/>
                  </a:lnTo>
                  <a:lnTo>
                    <a:pt x="414" y="899"/>
                  </a:lnTo>
                  <a:lnTo>
                    <a:pt x="406" y="897"/>
                  </a:lnTo>
                  <a:lnTo>
                    <a:pt x="389" y="880"/>
                  </a:lnTo>
                  <a:lnTo>
                    <a:pt x="371" y="897"/>
                  </a:lnTo>
                  <a:lnTo>
                    <a:pt x="361" y="895"/>
                  </a:lnTo>
                  <a:lnTo>
                    <a:pt x="340" y="850"/>
                  </a:lnTo>
                  <a:lnTo>
                    <a:pt x="303" y="850"/>
                  </a:lnTo>
                  <a:lnTo>
                    <a:pt x="293" y="866"/>
                  </a:lnTo>
                  <a:lnTo>
                    <a:pt x="262" y="874"/>
                  </a:lnTo>
                  <a:lnTo>
                    <a:pt x="273" y="899"/>
                  </a:lnTo>
                  <a:lnTo>
                    <a:pt x="279" y="903"/>
                  </a:lnTo>
                  <a:lnTo>
                    <a:pt x="297" y="903"/>
                  </a:lnTo>
                  <a:lnTo>
                    <a:pt x="301" y="905"/>
                  </a:lnTo>
                  <a:lnTo>
                    <a:pt x="279" y="925"/>
                  </a:lnTo>
                  <a:lnTo>
                    <a:pt x="283" y="934"/>
                  </a:lnTo>
                  <a:lnTo>
                    <a:pt x="283" y="938"/>
                  </a:lnTo>
                  <a:lnTo>
                    <a:pt x="273" y="944"/>
                  </a:lnTo>
                  <a:lnTo>
                    <a:pt x="187" y="923"/>
                  </a:lnTo>
                  <a:lnTo>
                    <a:pt x="135" y="942"/>
                  </a:lnTo>
                  <a:lnTo>
                    <a:pt x="86" y="938"/>
                  </a:lnTo>
                  <a:lnTo>
                    <a:pt x="58" y="952"/>
                  </a:lnTo>
                  <a:lnTo>
                    <a:pt x="53" y="952"/>
                  </a:lnTo>
                  <a:lnTo>
                    <a:pt x="47" y="946"/>
                  </a:lnTo>
                  <a:lnTo>
                    <a:pt x="70" y="913"/>
                  </a:lnTo>
                  <a:lnTo>
                    <a:pt x="49" y="905"/>
                  </a:lnTo>
                  <a:lnTo>
                    <a:pt x="21" y="927"/>
                  </a:lnTo>
                  <a:lnTo>
                    <a:pt x="0" y="845"/>
                  </a:lnTo>
                  <a:lnTo>
                    <a:pt x="293" y="192"/>
                  </a:lnTo>
                  <a:lnTo>
                    <a:pt x="273" y="65"/>
                  </a:lnTo>
                  <a:lnTo>
                    <a:pt x="316" y="84"/>
                  </a:lnTo>
                  <a:lnTo>
                    <a:pt x="324" y="98"/>
                  </a:lnTo>
                  <a:lnTo>
                    <a:pt x="338" y="94"/>
                  </a:lnTo>
                  <a:lnTo>
                    <a:pt x="342" y="57"/>
                  </a:lnTo>
                  <a:lnTo>
                    <a:pt x="350" y="53"/>
                  </a:lnTo>
                  <a:lnTo>
                    <a:pt x="369" y="76"/>
                  </a:lnTo>
                  <a:lnTo>
                    <a:pt x="395" y="94"/>
                  </a:lnTo>
                  <a:lnTo>
                    <a:pt x="397" y="110"/>
                  </a:lnTo>
                  <a:lnTo>
                    <a:pt x="395" y="114"/>
                  </a:lnTo>
                  <a:lnTo>
                    <a:pt x="389" y="114"/>
                  </a:lnTo>
                  <a:lnTo>
                    <a:pt x="385" y="114"/>
                  </a:lnTo>
                  <a:lnTo>
                    <a:pt x="377" y="147"/>
                  </a:lnTo>
                  <a:lnTo>
                    <a:pt x="385" y="157"/>
                  </a:lnTo>
                  <a:lnTo>
                    <a:pt x="410" y="133"/>
                  </a:lnTo>
                  <a:lnTo>
                    <a:pt x="420" y="98"/>
                  </a:lnTo>
                  <a:lnTo>
                    <a:pt x="422" y="96"/>
                  </a:lnTo>
                  <a:lnTo>
                    <a:pt x="428" y="96"/>
                  </a:lnTo>
                  <a:lnTo>
                    <a:pt x="438" y="112"/>
                  </a:lnTo>
                  <a:lnTo>
                    <a:pt x="451" y="106"/>
                  </a:lnTo>
                  <a:lnTo>
                    <a:pt x="455" y="104"/>
                  </a:lnTo>
                  <a:lnTo>
                    <a:pt x="455" y="80"/>
                  </a:lnTo>
                  <a:lnTo>
                    <a:pt x="479" y="88"/>
                  </a:lnTo>
                  <a:lnTo>
                    <a:pt x="506" y="80"/>
                  </a:lnTo>
                  <a:lnTo>
                    <a:pt x="523" y="60"/>
                  </a:lnTo>
                  <a:lnTo>
                    <a:pt x="539" y="52"/>
                  </a:lnTo>
                  <a:lnTo>
                    <a:pt x="541" y="30"/>
                  </a:lnTo>
                  <a:lnTo>
                    <a:pt x="537" y="24"/>
                  </a:lnTo>
                  <a:lnTo>
                    <a:pt x="531" y="22"/>
                  </a:lnTo>
                  <a:lnTo>
                    <a:pt x="539" y="10"/>
                  </a:lnTo>
                  <a:lnTo>
                    <a:pt x="551" y="6"/>
                  </a:lnTo>
                  <a:lnTo>
                    <a:pt x="576" y="22"/>
                  </a:lnTo>
                  <a:lnTo>
                    <a:pt x="604" y="0"/>
                  </a:lnTo>
                  <a:lnTo>
                    <a:pt x="610" y="0"/>
                  </a:lnTo>
                  <a:lnTo>
                    <a:pt x="608" y="28"/>
                  </a:lnTo>
                  <a:lnTo>
                    <a:pt x="615" y="37"/>
                  </a:lnTo>
                  <a:lnTo>
                    <a:pt x="623" y="39"/>
                  </a:lnTo>
                  <a:lnTo>
                    <a:pt x="623" y="32"/>
                  </a:lnTo>
                  <a:lnTo>
                    <a:pt x="625" y="28"/>
                  </a:lnTo>
                  <a:lnTo>
                    <a:pt x="631" y="26"/>
                  </a:lnTo>
                  <a:lnTo>
                    <a:pt x="658" y="39"/>
                  </a:lnTo>
                  <a:lnTo>
                    <a:pt x="664" y="22"/>
                  </a:lnTo>
                  <a:lnTo>
                    <a:pt x="666" y="22"/>
                  </a:lnTo>
                  <a:lnTo>
                    <a:pt x="670" y="24"/>
                  </a:lnTo>
                  <a:lnTo>
                    <a:pt x="679" y="33"/>
                  </a:lnTo>
                  <a:lnTo>
                    <a:pt x="682" y="57"/>
                  </a:lnTo>
                  <a:lnTo>
                    <a:pt x="674" y="80"/>
                  </a:lnTo>
                  <a:lnTo>
                    <a:pt x="680" y="86"/>
                  </a:lnTo>
                  <a:lnTo>
                    <a:pt x="694" y="80"/>
                  </a:lnTo>
                  <a:lnTo>
                    <a:pt x="696" y="80"/>
                  </a:lnTo>
                  <a:lnTo>
                    <a:pt x="701" y="82"/>
                  </a:lnTo>
                  <a:lnTo>
                    <a:pt x="701" y="106"/>
                  </a:lnTo>
                  <a:lnTo>
                    <a:pt x="715" y="114"/>
                  </a:lnTo>
                  <a:lnTo>
                    <a:pt x="723" y="112"/>
                  </a:lnTo>
                  <a:lnTo>
                    <a:pt x="731" y="106"/>
                  </a:lnTo>
                  <a:lnTo>
                    <a:pt x="731" y="98"/>
                  </a:lnTo>
                  <a:lnTo>
                    <a:pt x="750" y="84"/>
                  </a:lnTo>
                  <a:lnTo>
                    <a:pt x="757" y="100"/>
                  </a:lnTo>
                  <a:lnTo>
                    <a:pt x="774" y="157"/>
                  </a:lnTo>
                  <a:lnTo>
                    <a:pt x="766" y="161"/>
                  </a:lnTo>
                  <a:lnTo>
                    <a:pt x="760" y="168"/>
                  </a:lnTo>
                  <a:lnTo>
                    <a:pt x="770" y="241"/>
                  </a:lnTo>
                  <a:lnTo>
                    <a:pt x="797" y="266"/>
                  </a:lnTo>
                  <a:lnTo>
                    <a:pt x="827" y="311"/>
                  </a:lnTo>
                  <a:lnTo>
                    <a:pt x="851" y="348"/>
                  </a:lnTo>
                  <a:lnTo>
                    <a:pt x="859" y="418"/>
                  </a:lnTo>
                  <a:lnTo>
                    <a:pt x="877" y="448"/>
                  </a:lnTo>
                  <a:lnTo>
                    <a:pt x="858" y="473"/>
                  </a:lnTo>
                  <a:lnTo>
                    <a:pt x="854" y="462"/>
                  </a:lnTo>
                  <a:lnTo>
                    <a:pt x="844" y="458"/>
                  </a:lnTo>
                  <a:lnTo>
                    <a:pt x="840" y="458"/>
                  </a:lnTo>
                  <a:lnTo>
                    <a:pt x="838" y="473"/>
                  </a:lnTo>
                  <a:lnTo>
                    <a:pt x="805" y="454"/>
                  </a:lnTo>
                  <a:lnTo>
                    <a:pt x="791" y="472"/>
                  </a:lnTo>
                  <a:lnTo>
                    <a:pt x="805" y="518"/>
                  </a:lnTo>
                  <a:lnTo>
                    <a:pt x="799" y="520"/>
                  </a:lnTo>
                  <a:lnTo>
                    <a:pt x="799" y="534"/>
                  </a:lnTo>
                  <a:lnTo>
                    <a:pt x="789" y="542"/>
                  </a:lnTo>
                  <a:lnTo>
                    <a:pt x="776" y="544"/>
                  </a:lnTo>
                  <a:lnTo>
                    <a:pt x="749" y="553"/>
                  </a:lnTo>
                  <a:lnTo>
                    <a:pt x="740" y="573"/>
                  </a:lnTo>
                  <a:lnTo>
                    <a:pt x="706" y="594"/>
                  </a:lnTo>
                  <a:lnTo>
                    <a:pt x="747" y="764"/>
                  </a:lnTo>
                  <a:lnTo>
                    <a:pt x="754" y="788"/>
                  </a:lnTo>
                  <a:lnTo>
                    <a:pt x="754" y="807"/>
                  </a:lnTo>
                  <a:lnTo>
                    <a:pt x="764" y="825"/>
                  </a:lnTo>
                  <a:lnTo>
                    <a:pt x="752" y="841"/>
                  </a:lnTo>
                  <a:lnTo>
                    <a:pt x="750" y="854"/>
                  </a:lnTo>
                  <a:lnTo>
                    <a:pt x="764" y="860"/>
                  </a:lnTo>
                  <a:lnTo>
                    <a:pt x="766" y="878"/>
                  </a:lnTo>
                  <a:lnTo>
                    <a:pt x="748" y="905"/>
                  </a:lnTo>
                  <a:lnTo>
                    <a:pt x="735" y="886"/>
                  </a:lnTo>
                  <a:lnTo>
                    <a:pt x="731" y="884"/>
                  </a:lnTo>
                  <a:lnTo>
                    <a:pt x="713" y="886"/>
                  </a:lnTo>
                  <a:lnTo>
                    <a:pt x="703" y="899"/>
                  </a:lnTo>
                  <a:lnTo>
                    <a:pt x="676" y="888"/>
                  </a:lnTo>
                  <a:lnTo>
                    <a:pt x="660" y="909"/>
                  </a:lnTo>
                  <a:lnTo>
                    <a:pt x="641" y="917"/>
                  </a:lnTo>
                  <a:lnTo>
                    <a:pt x="621" y="917"/>
                  </a:lnTo>
                  <a:lnTo>
                    <a:pt x="610" y="934"/>
                  </a:lnTo>
                  <a:lnTo>
                    <a:pt x="600" y="938"/>
                  </a:lnTo>
                  <a:close/>
                </a:path>
              </a:pathLst>
            </a:custGeom>
            <a:solidFill>
              <a:srgbClr val="C0C0C0"/>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sp>
          <p:nvSpPr>
            <p:cNvPr id="813" name="Freeform 9"/>
            <p:cNvSpPr>
              <a:spLocks/>
            </p:cNvSpPr>
            <p:nvPr/>
          </p:nvSpPr>
          <p:spPr bwMode="auto">
            <a:xfrm>
              <a:off x="3595" y="2521"/>
              <a:ext cx="1368" cy="1372"/>
            </a:xfrm>
            <a:custGeom>
              <a:avLst/>
              <a:gdLst>
                <a:gd name="T0" fmla="*/ 877 w 1368"/>
                <a:gd name="T1" fmla="*/ 90 h 1372"/>
                <a:gd name="T2" fmla="*/ 860 w 1368"/>
                <a:gd name="T3" fmla="*/ 92 h 1372"/>
                <a:gd name="T4" fmla="*/ 889 w 1368"/>
                <a:gd name="T5" fmla="*/ 139 h 1372"/>
                <a:gd name="T6" fmla="*/ 975 w 1368"/>
                <a:gd name="T7" fmla="*/ 223 h 1372"/>
                <a:gd name="T8" fmla="*/ 967 w 1368"/>
                <a:gd name="T9" fmla="*/ 280 h 1372"/>
                <a:gd name="T10" fmla="*/ 959 w 1368"/>
                <a:gd name="T11" fmla="*/ 338 h 1372"/>
                <a:gd name="T12" fmla="*/ 1034 w 1368"/>
                <a:gd name="T13" fmla="*/ 450 h 1372"/>
                <a:gd name="T14" fmla="*/ 1315 w 1368"/>
                <a:gd name="T15" fmla="*/ 667 h 1372"/>
                <a:gd name="T16" fmla="*/ 1368 w 1368"/>
                <a:gd name="T17" fmla="*/ 776 h 1372"/>
                <a:gd name="T18" fmla="*/ 1292 w 1368"/>
                <a:gd name="T19" fmla="*/ 800 h 1372"/>
                <a:gd name="T20" fmla="*/ 1262 w 1368"/>
                <a:gd name="T21" fmla="*/ 868 h 1372"/>
                <a:gd name="T22" fmla="*/ 1075 w 1368"/>
                <a:gd name="T23" fmla="*/ 997 h 1372"/>
                <a:gd name="T24" fmla="*/ 1145 w 1368"/>
                <a:gd name="T25" fmla="*/ 1185 h 1372"/>
                <a:gd name="T26" fmla="*/ 1169 w 1368"/>
                <a:gd name="T27" fmla="*/ 1253 h 1372"/>
                <a:gd name="T28" fmla="*/ 1094 w 1368"/>
                <a:gd name="T29" fmla="*/ 1214 h 1372"/>
                <a:gd name="T30" fmla="*/ 963 w 1368"/>
                <a:gd name="T31" fmla="*/ 1185 h 1372"/>
                <a:gd name="T32" fmla="*/ 918 w 1368"/>
                <a:gd name="T33" fmla="*/ 1224 h 1372"/>
                <a:gd name="T34" fmla="*/ 770 w 1368"/>
                <a:gd name="T35" fmla="*/ 1226 h 1372"/>
                <a:gd name="T36" fmla="*/ 703 w 1368"/>
                <a:gd name="T37" fmla="*/ 1298 h 1372"/>
                <a:gd name="T38" fmla="*/ 576 w 1368"/>
                <a:gd name="T39" fmla="*/ 1300 h 1372"/>
                <a:gd name="T40" fmla="*/ 459 w 1368"/>
                <a:gd name="T41" fmla="*/ 1239 h 1372"/>
                <a:gd name="T42" fmla="*/ 436 w 1368"/>
                <a:gd name="T43" fmla="*/ 1267 h 1372"/>
                <a:gd name="T44" fmla="*/ 428 w 1368"/>
                <a:gd name="T45" fmla="*/ 1214 h 1372"/>
                <a:gd name="T46" fmla="*/ 402 w 1368"/>
                <a:gd name="T47" fmla="*/ 1276 h 1372"/>
                <a:gd name="T48" fmla="*/ 332 w 1368"/>
                <a:gd name="T49" fmla="*/ 1353 h 1372"/>
                <a:gd name="T50" fmla="*/ 309 w 1368"/>
                <a:gd name="T51" fmla="*/ 1319 h 1372"/>
                <a:gd name="T52" fmla="*/ 283 w 1368"/>
                <a:gd name="T53" fmla="*/ 1249 h 1372"/>
                <a:gd name="T54" fmla="*/ 189 w 1368"/>
                <a:gd name="T55" fmla="*/ 1249 h 1372"/>
                <a:gd name="T56" fmla="*/ 205 w 1368"/>
                <a:gd name="T57" fmla="*/ 1214 h 1372"/>
                <a:gd name="T58" fmla="*/ 299 w 1368"/>
                <a:gd name="T59" fmla="*/ 1181 h 1372"/>
                <a:gd name="T60" fmla="*/ 322 w 1368"/>
                <a:gd name="T61" fmla="*/ 1151 h 1372"/>
                <a:gd name="T62" fmla="*/ 322 w 1368"/>
                <a:gd name="T63" fmla="*/ 1104 h 1372"/>
                <a:gd name="T64" fmla="*/ 365 w 1368"/>
                <a:gd name="T65" fmla="*/ 831 h 1372"/>
                <a:gd name="T66" fmla="*/ 361 w 1368"/>
                <a:gd name="T67" fmla="*/ 764 h 1372"/>
                <a:gd name="T68" fmla="*/ 410 w 1368"/>
                <a:gd name="T69" fmla="*/ 755 h 1372"/>
                <a:gd name="T70" fmla="*/ 441 w 1368"/>
                <a:gd name="T71" fmla="*/ 755 h 1372"/>
                <a:gd name="T72" fmla="*/ 338 w 1368"/>
                <a:gd name="T73" fmla="*/ 528 h 1372"/>
                <a:gd name="T74" fmla="*/ 342 w 1368"/>
                <a:gd name="T75" fmla="*/ 450 h 1372"/>
                <a:gd name="T76" fmla="*/ 275 w 1368"/>
                <a:gd name="T77" fmla="*/ 403 h 1372"/>
                <a:gd name="T78" fmla="*/ 248 w 1368"/>
                <a:gd name="T79" fmla="*/ 329 h 1372"/>
                <a:gd name="T80" fmla="*/ 226 w 1368"/>
                <a:gd name="T81" fmla="*/ 332 h 1372"/>
                <a:gd name="T82" fmla="*/ 191 w 1368"/>
                <a:gd name="T83" fmla="*/ 323 h 1372"/>
                <a:gd name="T84" fmla="*/ 178 w 1368"/>
                <a:gd name="T85" fmla="*/ 334 h 1372"/>
                <a:gd name="T86" fmla="*/ 158 w 1368"/>
                <a:gd name="T87" fmla="*/ 313 h 1372"/>
                <a:gd name="T88" fmla="*/ 111 w 1368"/>
                <a:gd name="T89" fmla="*/ 329 h 1372"/>
                <a:gd name="T90" fmla="*/ 23 w 1368"/>
                <a:gd name="T91" fmla="*/ 379 h 1372"/>
                <a:gd name="T92" fmla="*/ 0 w 1368"/>
                <a:gd name="T93" fmla="*/ 215 h 1372"/>
                <a:gd name="T94" fmla="*/ 17 w 1368"/>
                <a:gd name="T95" fmla="*/ 151 h 1372"/>
                <a:gd name="T96" fmla="*/ 72 w 1368"/>
                <a:gd name="T97" fmla="*/ 135 h 1372"/>
                <a:gd name="T98" fmla="*/ 152 w 1368"/>
                <a:gd name="T99" fmla="*/ 141 h 1372"/>
                <a:gd name="T100" fmla="*/ 223 w 1368"/>
                <a:gd name="T101" fmla="*/ 55 h 1372"/>
                <a:gd name="T102" fmla="*/ 254 w 1368"/>
                <a:gd name="T103" fmla="*/ 39 h 1372"/>
                <a:gd name="T104" fmla="*/ 357 w 1368"/>
                <a:gd name="T105" fmla="*/ 2 h 1372"/>
                <a:gd name="T106" fmla="*/ 459 w 1368"/>
                <a:gd name="T107" fmla="*/ 110 h 1372"/>
                <a:gd name="T108" fmla="*/ 518 w 1368"/>
                <a:gd name="T109" fmla="*/ 121 h 1372"/>
                <a:gd name="T110" fmla="*/ 514 w 1368"/>
                <a:gd name="T111" fmla="*/ 96 h 1372"/>
                <a:gd name="T112" fmla="*/ 565 w 1368"/>
                <a:gd name="T113" fmla="*/ 80 h 1372"/>
                <a:gd name="T114" fmla="*/ 604 w 1368"/>
                <a:gd name="T115" fmla="*/ 110 h 1372"/>
                <a:gd name="T116" fmla="*/ 670 w 1368"/>
                <a:gd name="T117" fmla="*/ 14 h 1372"/>
                <a:gd name="T118" fmla="*/ 766 w 1368"/>
                <a:gd name="T119" fmla="*/ 39 h 1372"/>
                <a:gd name="T120" fmla="*/ 787 w 1368"/>
                <a:gd name="T121" fmla="*/ 33 h 1372"/>
                <a:gd name="T122" fmla="*/ 832 w 1368"/>
                <a:gd name="T123" fmla="*/ 33 h 13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68"/>
                <a:gd name="T187" fmla="*/ 0 h 1372"/>
                <a:gd name="T188" fmla="*/ 1368 w 1368"/>
                <a:gd name="T189" fmla="*/ 1372 h 13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68" h="1372">
                  <a:moveTo>
                    <a:pt x="873" y="78"/>
                  </a:moveTo>
                  <a:lnTo>
                    <a:pt x="873" y="78"/>
                  </a:lnTo>
                  <a:lnTo>
                    <a:pt x="877" y="84"/>
                  </a:lnTo>
                  <a:lnTo>
                    <a:pt x="877" y="90"/>
                  </a:lnTo>
                  <a:lnTo>
                    <a:pt x="875" y="92"/>
                  </a:lnTo>
                  <a:lnTo>
                    <a:pt x="871" y="94"/>
                  </a:lnTo>
                  <a:lnTo>
                    <a:pt x="866" y="94"/>
                  </a:lnTo>
                  <a:lnTo>
                    <a:pt x="860" y="92"/>
                  </a:lnTo>
                  <a:lnTo>
                    <a:pt x="864" y="110"/>
                  </a:lnTo>
                  <a:lnTo>
                    <a:pt x="889" y="131"/>
                  </a:lnTo>
                  <a:lnTo>
                    <a:pt x="889" y="135"/>
                  </a:lnTo>
                  <a:lnTo>
                    <a:pt x="889" y="139"/>
                  </a:lnTo>
                  <a:lnTo>
                    <a:pt x="887" y="141"/>
                  </a:lnTo>
                  <a:lnTo>
                    <a:pt x="885" y="147"/>
                  </a:lnTo>
                  <a:lnTo>
                    <a:pt x="877" y="153"/>
                  </a:lnTo>
                  <a:lnTo>
                    <a:pt x="975" y="223"/>
                  </a:lnTo>
                  <a:lnTo>
                    <a:pt x="973" y="239"/>
                  </a:lnTo>
                  <a:lnTo>
                    <a:pt x="993" y="256"/>
                  </a:lnTo>
                  <a:lnTo>
                    <a:pt x="987" y="284"/>
                  </a:lnTo>
                  <a:lnTo>
                    <a:pt x="967" y="280"/>
                  </a:lnTo>
                  <a:lnTo>
                    <a:pt x="975" y="313"/>
                  </a:lnTo>
                  <a:lnTo>
                    <a:pt x="967" y="319"/>
                  </a:lnTo>
                  <a:lnTo>
                    <a:pt x="957" y="317"/>
                  </a:lnTo>
                  <a:lnTo>
                    <a:pt x="959" y="338"/>
                  </a:lnTo>
                  <a:lnTo>
                    <a:pt x="993" y="364"/>
                  </a:lnTo>
                  <a:lnTo>
                    <a:pt x="1006" y="405"/>
                  </a:lnTo>
                  <a:lnTo>
                    <a:pt x="1024" y="420"/>
                  </a:lnTo>
                  <a:lnTo>
                    <a:pt x="1034" y="450"/>
                  </a:lnTo>
                  <a:lnTo>
                    <a:pt x="1260" y="628"/>
                  </a:lnTo>
                  <a:lnTo>
                    <a:pt x="1298" y="637"/>
                  </a:lnTo>
                  <a:lnTo>
                    <a:pt x="1309" y="645"/>
                  </a:lnTo>
                  <a:lnTo>
                    <a:pt x="1315" y="667"/>
                  </a:lnTo>
                  <a:lnTo>
                    <a:pt x="1350" y="704"/>
                  </a:lnTo>
                  <a:lnTo>
                    <a:pt x="1344" y="725"/>
                  </a:lnTo>
                  <a:lnTo>
                    <a:pt x="1368" y="764"/>
                  </a:lnTo>
                  <a:lnTo>
                    <a:pt x="1368" y="776"/>
                  </a:lnTo>
                  <a:lnTo>
                    <a:pt x="1346" y="807"/>
                  </a:lnTo>
                  <a:lnTo>
                    <a:pt x="1341" y="800"/>
                  </a:lnTo>
                  <a:lnTo>
                    <a:pt x="1298" y="780"/>
                  </a:lnTo>
                  <a:lnTo>
                    <a:pt x="1292" y="800"/>
                  </a:lnTo>
                  <a:lnTo>
                    <a:pt x="1284" y="809"/>
                  </a:lnTo>
                  <a:lnTo>
                    <a:pt x="1280" y="811"/>
                  </a:lnTo>
                  <a:lnTo>
                    <a:pt x="1266" y="809"/>
                  </a:lnTo>
                  <a:lnTo>
                    <a:pt x="1262" y="868"/>
                  </a:lnTo>
                  <a:lnTo>
                    <a:pt x="1227" y="915"/>
                  </a:lnTo>
                  <a:lnTo>
                    <a:pt x="1116" y="950"/>
                  </a:lnTo>
                  <a:lnTo>
                    <a:pt x="1106" y="975"/>
                  </a:lnTo>
                  <a:lnTo>
                    <a:pt x="1075" y="997"/>
                  </a:lnTo>
                  <a:lnTo>
                    <a:pt x="1077" y="1011"/>
                  </a:lnTo>
                  <a:lnTo>
                    <a:pt x="1135" y="1087"/>
                  </a:lnTo>
                  <a:lnTo>
                    <a:pt x="1137" y="1171"/>
                  </a:lnTo>
                  <a:lnTo>
                    <a:pt x="1145" y="1185"/>
                  </a:lnTo>
                  <a:lnTo>
                    <a:pt x="1159" y="1181"/>
                  </a:lnTo>
                  <a:lnTo>
                    <a:pt x="1172" y="1185"/>
                  </a:lnTo>
                  <a:lnTo>
                    <a:pt x="1184" y="1214"/>
                  </a:lnTo>
                  <a:lnTo>
                    <a:pt x="1169" y="1253"/>
                  </a:lnTo>
                  <a:lnTo>
                    <a:pt x="1174" y="1280"/>
                  </a:lnTo>
                  <a:lnTo>
                    <a:pt x="1141" y="1284"/>
                  </a:lnTo>
                  <a:lnTo>
                    <a:pt x="1098" y="1261"/>
                  </a:lnTo>
                  <a:lnTo>
                    <a:pt x="1094" y="1214"/>
                  </a:lnTo>
                  <a:lnTo>
                    <a:pt x="1086" y="1208"/>
                  </a:lnTo>
                  <a:lnTo>
                    <a:pt x="1006" y="1204"/>
                  </a:lnTo>
                  <a:lnTo>
                    <a:pt x="997" y="1194"/>
                  </a:lnTo>
                  <a:lnTo>
                    <a:pt x="963" y="1185"/>
                  </a:lnTo>
                  <a:lnTo>
                    <a:pt x="948" y="1173"/>
                  </a:lnTo>
                  <a:lnTo>
                    <a:pt x="920" y="1185"/>
                  </a:lnTo>
                  <a:lnTo>
                    <a:pt x="916" y="1194"/>
                  </a:lnTo>
                  <a:lnTo>
                    <a:pt x="918" y="1224"/>
                  </a:lnTo>
                  <a:lnTo>
                    <a:pt x="903" y="1245"/>
                  </a:lnTo>
                  <a:lnTo>
                    <a:pt x="895" y="1226"/>
                  </a:lnTo>
                  <a:lnTo>
                    <a:pt x="891" y="1224"/>
                  </a:lnTo>
                  <a:lnTo>
                    <a:pt x="770" y="1226"/>
                  </a:lnTo>
                  <a:lnTo>
                    <a:pt x="762" y="1261"/>
                  </a:lnTo>
                  <a:lnTo>
                    <a:pt x="723" y="1263"/>
                  </a:lnTo>
                  <a:lnTo>
                    <a:pt x="715" y="1284"/>
                  </a:lnTo>
                  <a:lnTo>
                    <a:pt x="703" y="1298"/>
                  </a:lnTo>
                  <a:lnTo>
                    <a:pt x="651" y="1315"/>
                  </a:lnTo>
                  <a:lnTo>
                    <a:pt x="637" y="1306"/>
                  </a:lnTo>
                  <a:lnTo>
                    <a:pt x="586" y="1308"/>
                  </a:lnTo>
                  <a:lnTo>
                    <a:pt x="576" y="1300"/>
                  </a:lnTo>
                  <a:lnTo>
                    <a:pt x="572" y="1294"/>
                  </a:lnTo>
                  <a:lnTo>
                    <a:pt x="584" y="1245"/>
                  </a:lnTo>
                  <a:lnTo>
                    <a:pt x="516" y="1263"/>
                  </a:lnTo>
                  <a:lnTo>
                    <a:pt x="459" y="1239"/>
                  </a:lnTo>
                  <a:lnTo>
                    <a:pt x="451" y="1263"/>
                  </a:lnTo>
                  <a:lnTo>
                    <a:pt x="445" y="1269"/>
                  </a:lnTo>
                  <a:lnTo>
                    <a:pt x="438" y="1269"/>
                  </a:lnTo>
                  <a:lnTo>
                    <a:pt x="436" y="1267"/>
                  </a:lnTo>
                  <a:lnTo>
                    <a:pt x="432" y="1251"/>
                  </a:lnTo>
                  <a:lnTo>
                    <a:pt x="441" y="1233"/>
                  </a:lnTo>
                  <a:lnTo>
                    <a:pt x="438" y="1222"/>
                  </a:lnTo>
                  <a:lnTo>
                    <a:pt x="428" y="1214"/>
                  </a:lnTo>
                  <a:lnTo>
                    <a:pt x="402" y="1247"/>
                  </a:lnTo>
                  <a:lnTo>
                    <a:pt x="398" y="1272"/>
                  </a:lnTo>
                  <a:lnTo>
                    <a:pt x="400" y="1274"/>
                  </a:lnTo>
                  <a:lnTo>
                    <a:pt x="402" y="1276"/>
                  </a:lnTo>
                  <a:lnTo>
                    <a:pt x="410" y="1274"/>
                  </a:lnTo>
                  <a:lnTo>
                    <a:pt x="404" y="1335"/>
                  </a:lnTo>
                  <a:lnTo>
                    <a:pt x="330" y="1372"/>
                  </a:lnTo>
                  <a:lnTo>
                    <a:pt x="332" y="1353"/>
                  </a:lnTo>
                  <a:lnTo>
                    <a:pt x="332" y="1345"/>
                  </a:lnTo>
                  <a:lnTo>
                    <a:pt x="322" y="1339"/>
                  </a:lnTo>
                  <a:lnTo>
                    <a:pt x="312" y="1337"/>
                  </a:lnTo>
                  <a:lnTo>
                    <a:pt x="309" y="1319"/>
                  </a:lnTo>
                  <a:lnTo>
                    <a:pt x="322" y="1302"/>
                  </a:lnTo>
                  <a:lnTo>
                    <a:pt x="291" y="1267"/>
                  </a:lnTo>
                  <a:lnTo>
                    <a:pt x="287" y="1253"/>
                  </a:lnTo>
                  <a:lnTo>
                    <a:pt x="283" y="1249"/>
                  </a:lnTo>
                  <a:lnTo>
                    <a:pt x="264" y="1251"/>
                  </a:lnTo>
                  <a:lnTo>
                    <a:pt x="244" y="1216"/>
                  </a:lnTo>
                  <a:lnTo>
                    <a:pt x="197" y="1251"/>
                  </a:lnTo>
                  <a:lnTo>
                    <a:pt x="189" y="1249"/>
                  </a:lnTo>
                  <a:lnTo>
                    <a:pt x="170" y="1233"/>
                  </a:lnTo>
                  <a:lnTo>
                    <a:pt x="185" y="1216"/>
                  </a:lnTo>
                  <a:lnTo>
                    <a:pt x="195" y="1214"/>
                  </a:lnTo>
                  <a:lnTo>
                    <a:pt x="205" y="1214"/>
                  </a:lnTo>
                  <a:lnTo>
                    <a:pt x="244" y="1185"/>
                  </a:lnTo>
                  <a:lnTo>
                    <a:pt x="266" y="1194"/>
                  </a:lnTo>
                  <a:lnTo>
                    <a:pt x="283" y="1181"/>
                  </a:lnTo>
                  <a:lnTo>
                    <a:pt x="299" y="1181"/>
                  </a:lnTo>
                  <a:lnTo>
                    <a:pt x="316" y="1202"/>
                  </a:lnTo>
                  <a:lnTo>
                    <a:pt x="334" y="1167"/>
                  </a:lnTo>
                  <a:lnTo>
                    <a:pt x="330" y="1155"/>
                  </a:lnTo>
                  <a:lnTo>
                    <a:pt x="322" y="1151"/>
                  </a:lnTo>
                  <a:lnTo>
                    <a:pt x="322" y="1145"/>
                  </a:lnTo>
                  <a:lnTo>
                    <a:pt x="332" y="1120"/>
                  </a:lnTo>
                  <a:lnTo>
                    <a:pt x="328" y="1108"/>
                  </a:lnTo>
                  <a:lnTo>
                    <a:pt x="322" y="1104"/>
                  </a:lnTo>
                  <a:lnTo>
                    <a:pt x="275" y="886"/>
                  </a:lnTo>
                  <a:lnTo>
                    <a:pt x="309" y="862"/>
                  </a:lnTo>
                  <a:lnTo>
                    <a:pt x="316" y="848"/>
                  </a:lnTo>
                  <a:lnTo>
                    <a:pt x="365" y="831"/>
                  </a:lnTo>
                  <a:lnTo>
                    <a:pt x="369" y="825"/>
                  </a:lnTo>
                  <a:lnTo>
                    <a:pt x="367" y="817"/>
                  </a:lnTo>
                  <a:lnTo>
                    <a:pt x="375" y="811"/>
                  </a:lnTo>
                  <a:lnTo>
                    <a:pt x="361" y="764"/>
                  </a:lnTo>
                  <a:lnTo>
                    <a:pt x="373" y="751"/>
                  </a:lnTo>
                  <a:lnTo>
                    <a:pt x="379" y="751"/>
                  </a:lnTo>
                  <a:lnTo>
                    <a:pt x="406" y="768"/>
                  </a:lnTo>
                  <a:lnTo>
                    <a:pt x="410" y="755"/>
                  </a:lnTo>
                  <a:lnTo>
                    <a:pt x="412" y="753"/>
                  </a:lnTo>
                  <a:lnTo>
                    <a:pt x="422" y="757"/>
                  </a:lnTo>
                  <a:lnTo>
                    <a:pt x="428" y="768"/>
                  </a:lnTo>
                  <a:lnTo>
                    <a:pt x="441" y="755"/>
                  </a:lnTo>
                  <a:lnTo>
                    <a:pt x="441" y="731"/>
                  </a:lnTo>
                  <a:lnTo>
                    <a:pt x="428" y="719"/>
                  </a:lnTo>
                  <a:lnTo>
                    <a:pt x="418" y="643"/>
                  </a:lnTo>
                  <a:lnTo>
                    <a:pt x="338" y="528"/>
                  </a:lnTo>
                  <a:lnTo>
                    <a:pt x="334" y="489"/>
                  </a:lnTo>
                  <a:lnTo>
                    <a:pt x="330" y="465"/>
                  </a:lnTo>
                  <a:lnTo>
                    <a:pt x="340" y="458"/>
                  </a:lnTo>
                  <a:lnTo>
                    <a:pt x="342" y="450"/>
                  </a:lnTo>
                  <a:lnTo>
                    <a:pt x="318" y="379"/>
                  </a:lnTo>
                  <a:lnTo>
                    <a:pt x="287" y="407"/>
                  </a:lnTo>
                  <a:lnTo>
                    <a:pt x="283" y="409"/>
                  </a:lnTo>
                  <a:lnTo>
                    <a:pt x="275" y="403"/>
                  </a:lnTo>
                  <a:lnTo>
                    <a:pt x="271" y="381"/>
                  </a:lnTo>
                  <a:lnTo>
                    <a:pt x="264" y="372"/>
                  </a:lnTo>
                  <a:lnTo>
                    <a:pt x="246" y="379"/>
                  </a:lnTo>
                  <a:lnTo>
                    <a:pt x="248" y="329"/>
                  </a:lnTo>
                  <a:lnTo>
                    <a:pt x="238" y="319"/>
                  </a:lnTo>
                  <a:lnTo>
                    <a:pt x="230" y="319"/>
                  </a:lnTo>
                  <a:lnTo>
                    <a:pt x="230" y="327"/>
                  </a:lnTo>
                  <a:lnTo>
                    <a:pt x="226" y="332"/>
                  </a:lnTo>
                  <a:lnTo>
                    <a:pt x="213" y="334"/>
                  </a:lnTo>
                  <a:lnTo>
                    <a:pt x="211" y="325"/>
                  </a:lnTo>
                  <a:lnTo>
                    <a:pt x="205" y="321"/>
                  </a:lnTo>
                  <a:lnTo>
                    <a:pt x="191" y="323"/>
                  </a:lnTo>
                  <a:lnTo>
                    <a:pt x="191" y="329"/>
                  </a:lnTo>
                  <a:lnTo>
                    <a:pt x="189" y="334"/>
                  </a:lnTo>
                  <a:lnTo>
                    <a:pt x="185" y="336"/>
                  </a:lnTo>
                  <a:lnTo>
                    <a:pt x="178" y="334"/>
                  </a:lnTo>
                  <a:lnTo>
                    <a:pt x="176" y="299"/>
                  </a:lnTo>
                  <a:lnTo>
                    <a:pt x="174" y="293"/>
                  </a:lnTo>
                  <a:lnTo>
                    <a:pt x="164" y="301"/>
                  </a:lnTo>
                  <a:lnTo>
                    <a:pt x="158" y="313"/>
                  </a:lnTo>
                  <a:lnTo>
                    <a:pt x="109" y="303"/>
                  </a:lnTo>
                  <a:lnTo>
                    <a:pt x="103" y="309"/>
                  </a:lnTo>
                  <a:lnTo>
                    <a:pt x="99" y="317"/>
                  </a:lnTo>
                  <a:lnTo>
                    <a:pt x="111" y="329"/>
                  </a:lnTo>
                  <a:lnTo>
                    <a:pt x="111" y="340"/>
                  </a:lnTo>
                  <a:lnTo>
                    <a:pt x="68" y="379"/>
                  </a:lnTo>
                  <a:lnTo>
                    <a:pt x="31" y="381"/>
                  </a:lnTo>
                  <a:lnTo>
                    <a:pt x="23" y="379"/>
                  </a:lnTo>
                  <a:lnTo>
                    <a:pt x="13" y="364"/>
                  </a:lnTo>
                  <a:lnTo>
                    <a:pt x="4" y="293"/>
                  </a:lnTo>
                  <a:lnTo>
                    <a:pt x="0" y="254"/>
                  </a:lnTo>
                  <a:lnTo>
                    <a:pt x="0" y="215"/>
                  </a:lnTo>
                  <a:lnTo>
                    <a:pt x="15" y="202"/>
                  </a:lnTo>
                  <a:lnTo>
                    <a:pt x="17" y="190"/>
                  </a:lnTo>
                  <a:lnTo>
                    <a:pt x="6" y="170"/>
                  </a:lnTo>
                  <a:lnTo>
                    <a:pt x="17" y="151"/>
                  </a:lnTo>
                  <a:lnTo>
                    <a:pt x="37" y="141"/>
                  </a:lnTo>
                  <a:lnTo>
                    <a:pt x="51" y="149"/>
                  </a:lnTo>
                  <a:lnTo>
                    <a:pt x="68" y="143"/>
                  </a:lnTo>
                  <a:lnTo>
                    <a:pt x="72" y="135"/>
                  </a:lnTo>
                  <a:lnTo>
                    <a:pt x="115" y="131"/>
                  </a:lnTo>
                  <a:lnTo>
                    <a:pt x="121" y="135"/>
                  </a:lnTo>
                  <a:lnTo>
                    <a:pt x="125" y="149"/>
                  </a:lnTo>
                  <a:lnTo>
                    <a:pt x="152" y="141"/>
                  </a:lnTo>
                  <a:lnTo>
                    <a:pt x="150" y="106"/>
                  </a:lnTo>
                  <a:lnTo>
                    <a:pt x="158" y="90"/>
                  </a:lnTo>
                  <a:lnTo>
                    <a:pt x="185" y="88"/>
                  </a:lnTo>
                  <a:lnTo>
                    <a:pt x="223" y="55"/>
                  </a:lnTo>
                  <a:lnTo>
                    <a:pt x="228" y="33"/>
                  </a:lnTo>
                  <a:lnTo>
                    <a:pt x="242" y="24"/>
                  </a:lnTo>
                  <a:lnTo>
                    <a:pt x="246" y="26"/>
                  </a:lnTo>
                  <a:lnTo>
                    <a:pt x="254" y="39"/>
                  </a:lnTo>
                  <a:lnTo>
                    <a:pt x="295" y="20"/>
                  </a:lnTo>
                  <a:lnTo>
                    <a:pt x="316" y="0"/>
                  </a:lnTo>
                  <a:lnTo>
                    <a:pt x="350" y="0"/>
                  </a:lnTo>
                  <a:lnTo>
                    <a:pt x="357" y="2"/>
                  </a:lnTo>
                  <a:lnTo>
                    <a:pt x="361" y="22"/>
                  </a:lnTo>
                  <a:lnTo>
                    <a:pt x="375" y="20"/>
                  </a:lnTo>
                  <a:lnTo>
                    <a:pt x="465" y="86"/>
                  </a:lnTo>
                  <a:lnTo>
                    <a:pt x="459" y="110"/>
                  </a:lnTo>
                  <a:lnTo>
                    <a:pt x="506" y="139"/>
                  </a:lnTo>
                  <a:lnTo>
                    <a:pt x="514" y="139"/>
                  </a:lnTo>
                  <a:lnTo>
                    <a:pt x="516" y="125"/>
                  </a:lnTo>
                  <a:lnTo>
                    <a:pt x="518" y="121"/>
                  </a:lnTo>
                  <a:lnTo>
                    <a:pt x="533" y="121"/>
                  </a:lnTo>
                  <a:lnTo>
                    <a:pt x="537" y="106"/>
                  </a:lnTo>
                  <a:lnTo>
                    <a:pt x="535" y="102"/>
                  </a:lnTo>
                  <a:lnTo>
                    <a:pt x="514" y="96"/>
                  </a:lnTo>
                  <a:lnTo>
                    <a:pt x="561" y="59"/>
                  </a:lnTo>
                  <a:lnTo>
                    <a:pt x="565" y="59"/>
                  </a:lnTo>
                  <a:lnTo>
                    <a:pt x="567" y="61"/>
                  </a:lnTo>
                  <a:lnTo>
                    <a:pt x="565" y="80"/>
                  </a:lnTo>
                  <a:lnTo>
                    <a:pt x="582" y="78"/>
                  </a:lnTo>
                  <a:lnTo>
                    <a:pt x="590" y="84"/>
                  </a:lnTo>
                  <a:lnTo>
                    <a:pt x="598" y="108"/>
                  </a:lnTo>
                  <a:lnTo>
                    <a:pt x="604" y="110"/>
                  </a:lnTo>
                  <a:lnTo>
                    <a:pt x="651" y="94"/>
                  </a:lnTo>
                  <a:lnTo>
                    <a:pt x="635" y="20"/>
                  </a:lnTo>
                  <a:lnTo>
                    <a:pt x="653" y="6"/>
                  </a:lnTo>
                  <a:lnTo>
                    <a:pt x="670" y="14"/>
                  </a:lnTo>
                  <a:lnTo>
                    <a:pt x="684" y="45"/>
                  </a:lnTo>
                  <a:lnTo>
                    <a:pt x="729" y="47"/>
                  </a:lnTo>
                  <a:lnTo>
                    <a:pt x="756" y="33"/>
                  </a:lnTo>
                  <a:lnTo>
                    <a:pt x="766" y="39"/>
                  </a:lnTo>
                  <a:lnTo>
                    <a:pt x="772" y="30"/>
                  </a:lnTo>
                  <a:lnTo>
                    <a:pt x="774" y="28"/>
                  </a:lnTo>
                  <a:lnTo>
                    <a:pt x="780" y="28"/>
                  </a:lnTo>
                  <a:lnTo>
                    <a:pt x="787" y="33"/>
                  </a:lnTo>
                  <a:lnTo>
                    <a:pt x="789" y="37"/>
                  </a:lnTo>
                  <a:lnTo>
                    <a:pt x="789" y="41"/>
                  </a:lnTo>
                  <a:lnTo>
                    <a:pt x="795" y="41"/>
                  </a:lnTo>
                  <a:lnTo>
                    <a:pt x="832" y="33"/>
                  </a:lnTo>
                  <a:lnTo>
                    <a:pt x="873" y="78"/>
                  </a:lnTo>
                  <a:close/>
                </a:path>
              </a:pathLst>
            </a:custGeom>
            <a:solidFill>
              <a:srgbClr val="C0C0C0"/>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grpSp>
      <p:grpSp>
        <p:nvGrpSpPr>
          <p:cNvPr id="814" name="Group 10"/>
          <p:cNvGrpSpPr>
            <a:grpSpLocks/>
          </p:cNvGrpSpPr>
          <p:nvPr/>
        </p:nvGrpSpPr>
        <p:grpSpPr bwMode="auto">
          <a:xfrm>
            <a:off x="7663953" y="2516460"/>
            <a:ext cx="2174875" cy="2235200"/>
            <a:chOff x="3851" y="1231"/>
            <a:chExt cx="1397" cy="1433"/>
          </a:xfrm>
        </p:grpSpPr>
        <p:sp>
          <p:nvSpPr>
            <p:cNvPr id="815" name="Freeform 11"/>
            <p:cNvSpPr>
              <a:spLocks/>
            </p:cNvSpPr>
            <p:nvPr/>
          </p:nvSpPr>
          <p:spPr bwMode="auto">
            <a:xfrm>
              <a:off x="4038" y="1421"/>
              <a:ext cx="719" cy="895"/>
            </a:xfrm>
            <a:custGeom>
              <a:avLst/>
              <a:gdLst>
                <a:gd name="T0" fmla="*/ 280 w 700"/>
                <a:gd name="T1" fmla="*/ 6 h 895"/>
                <a:gd name="T2" fmla="*/ 358 w 700"/>
                <a:gd name="T3" fmla="*/ 61 h 895"/>
                <a:gd name="T4" fmla="*/ 442 w 700"/>
                <a:gd name="T5" fmla="*/ 80 h 895"/>
                <a:gd name="T6" fmla="*/ 428 w 700"/>
                <a:gd name="T7" fmla="*/ 125 h 895"/>
                <a:gd name="T8" fmla="*/ 440 w 700"/>
                <a:gd name="T9" fmla="*/ 168 h 895"/>
                <a:gd name="T10" fmla="*/ 417 w 700"/>
                <a:gd name="T11" fmla="*/ 209 h 895"/>
                <a:gd name="T12" fmla="*/ 436 w 700"/>
                <a:gd name="T13" fmla="*/ 223 h 895"/>
                <a:gd name="T14" fmla="*/ 458 w 700"/>
                <a:gd name="T15" fmla="*/ 233 h 895"/>
                <a:gd name="T16" fmla="*/ 466 w 700"/>
                <a:gd name="T17" fmla="*/ 350 h 895"/>
                <a:gd name="T18" fmla="*/ 446 w 700"/>
                <a:gd name="T19" fmla="*/ 375 h 895"/>
                <a:gd name="T20" fmla="*/ 499 w 700"/>
                <a:gd name="T21" fmla="*/ 430 h 895"/>
                <a:gd name="T22" fmla="*/ 514 w 700"/>
                <a:gd name="T23" fmla="*/ 430 h 895"/>
                <a:gd name="T24" fmla="*/ 536 w 700"/>
                <a:gd name="T25" fmla="*/ 448 h 895"/>
                <a:gd name="T26" fmla="*/ 692 w 700"/>
                <a:gd name="T27" fmla="*/ 504 h 895"/>
                <a:gd name="T28" fmla="*/ 690 w 700"/>
                <a:gd name="T29" fmla="*/ 590 h 895"/>
                <a:gd name="T30" fmla="*/ 659 w 700"/>
                <a:gd name="T31" fmla="*/ 586 h 895"/>
                <a:gd name="T32" fmla="*/ 643 w 700"/>
                <a:gd name="T33" fmla="*/ 590 h 895"/>
                <a:gd name="T34" fmla="*/ 573 w 700"/>
                <a:gd name="T35" fmla="*/ 590 h 895"/>
                <a:gd name="T36" fmla="*/ 530 w 700"/>
                <a:gd name="T37" fmla="*/ 618 h 895"/>
                <a:gd name="T38" fmla="*/ 434 w 700"/>
                <a:gd name="T39" fmla="*/ 666 h 895"/>
                <a:gd name="T40" fmla="*/ 438 w 700"/>
                <a:gd name="T41" fmla="*/ 750 h 895"/>
                <a:gd name="T42" fmla="*/ 475 w 700"/>
                <a:gd name="T43" fmla="*/ 889 h 895"/>
                <a:gd name="T44" fmla="*/ 462 w 700"/>
                <a:gd name="T45" fmla="*/ 895 h 895"/>
                <a:gd name="T46" fmla="*/ 436 w 700"/>
                <a:gd name="T47" fmla="*/ 885 h 895"/>
                <a:gd name="T48" fmla="*/ 247 w 700"/>
                <a:gd name="T49" fmla="*/ 801 h 895"/>
                <a:gd name="T50" fmla="*/ 225 w 700"/>
                <a:gd name="T51" fmla="*/ 780 h 895"/>
                <a:gd name="T52" fmla="*/ 243 w 700"/>
                <a:gd name="T53" fmla="*/ 762 h 895"/>
                <a:gd name="T54" fmla="*/ 114 w 700"/>
                <a:gd name="T55" fmla="*/ 692 h 895"/>
                <a:gd name="T56" fmla="*/ 88 w 700"/>
                <a:gd name="T57" fmla="*/ 647 h 895"/>
                <a:gd name="T58" fmla="*/ 12 w 700"/>
                <a:gd name="T59" fmla="*/ 604 h 895"/>
                <a:gd name="T60" fmla="*/ 18 w 700"/>
                <a:gd name="T61" fmla="*/ 508 h 895"/>
                <a:gd name="T62" fmla="*/ 18 w 700"/>
                <a:gd name="T63" fmla="*/ 438 h 895"/>
                <a:gd name="T64" fmla="*/ 92 w 700"/>
                <a:gd name="T65" fmla="*/ 412 h 895"/>
                <a:gd name="T66" fmla="*/ 106 w 700"/>
                <a:gd name="T67" fmla="*/ 350 h 895"/>
                <a:gd name="T68" fmla="*/ 116 w 700"/>
                <a:gd name="T69" fmla="*/ 250 h 895"/>
                <a:gd name="T70" fmla="*/ 69 w 700"/>
                <a:gd name="T71" fmla="*/ 160 h 895"/>
                <a:gd name="T72" fmla="*/ 51 w 700"/>
                <a:gd name="T73" fmla="*/ 92 h 895"/>
                <a:gd name="T74" fmla="*/ 100 w 700"/>
                <a:gd name="T75" fmla="*/ 84 h 895"/>
                <a:gd name="T76" fmla="*/ 223 w 700"/>
                <a:gd name="T77" fmla="*/ 61 h 895"/>
                <a:gd name="T78" fmla="*/ 229 w 700"/>
                <a:gd name="T79" fmla="*/ 47 h 895"/>
                <a:gd name="T80" fmla="*/ 280 w 700"/>
                <a:gd name="T81" fmla="*/ 6 h 895"/>
                <a:gd name="T82" fmla="*/ 280 w 700"/>
                <a:gd name="T83" fmla="*/ 6 h 8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00"/>
                <a:gd name="T127" fmla="*/ 0 h 895"/>
                <a:gd name="T128" fmla="*/ 700 w 700"/>
                <a:gd name="T129" fmla="*/ 895 h 8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00" h="895">
                  <a:moveTo>
                    <a:pt x="280" y="6"/>
                  </a:moveTo>
                  <a:lnTo>
                    <a:pt x="280" y="6"/>
                  </a:lnTo>
                  <a:lnTo>
                    <a:pt x="282" y="10"/>
                  </a:lnTo>
                  <a:lnTo>
                    <a:pt x="358" y="61"/>
                  </a:lnTo>
                  <a:lnTo>
                    <a:pt x="393" y="59"/>
                  </a:lnTo>
                  <a:lnTo>
                    <a:pt x="442" y="80"/>
                  </a:lnTo>
                  <a:lnTo>
                    <a:pt x="448" y="111"/>
                  </a:lnTo>
                  <a:lnTo>
                    <a:pt x="428" y="125"/>
                  </a:lnTo>
                  <a:lnTo>
                    <a:pt x="442" y="156"/>
                  </a:lnTo>
                  <a:lnTo>
                    <a:pt x="440" y="168"/>
                  </a:lnTo>
                  <a:lnTo>
                    <a:pt x="417" y="195"/>
                  </a:lnTo>
                  <a:lnTo>
                    <a:pt x="417" y="209"/>
                  </a:lnTo>
                  <a:lnTo>
                    <a:pt x="425" y="219"/>
                  </a:lnTo>
                  <a:lnTo>
                    <a:pt x="436" y="223"/>
                  </a:lnTo>
                  <a:lnTo>
                    <a:pt x="444" y="223"/>
                  </a:lnTo>
                  <a:lnTo>
                    <a:pt x="458" y="233"/>
                  </a:lnTo>
                  <a:lnTo>
                    <a:pt x="456" y="340"/>
                  </a:lnTo>
                  <a:lnTo>
                    <a:pt x="466" y="350"/>
                  </a:lnTo>
                  <a:lnTo>
                    <a:pt x="446" y="369"/>
                  </a:lnTo>
                  <a:lnTo>
                    <a:pt x="446" y="375"/>
                  </a:lnTo>
                  <a:lnTo>
                    <a:pt x="495" y="430"/>
                  </a:lnTo>
                  <a:lnTo>
                    <a:pt x="499" y="430"/>
                  </a:lnTo>
                  <a:lnTo>
                    <a:pt x="505" y="428"/>
                  </a:lnTo>
                  <a:lnTo>
                    <a:pt x="514" y="430"/>
                  </a:lnTo>
                  <a:lnTo>
                    <a:pt x="528" y="444"/>
                  </a:lnTo>
                  <a:lnTo>
                    <a:pt x="536" y="448"/>
                  </a:lnTo>
                  <a:lnTo>
                    <a:pt x="563" y="440"/>
                  </a:lnTo>
                  <a:lnTo>
                    <a:pt x="692" y="504"/>
                  </a:lnTo>
                  <a:lnTo>
                    <a:pt x="700" y="563"/>
                  </a:lnTo>
                  <a:lnTo>
                    <a:pt x="690" y="590"/>
                  </a:lnTo>
                  <a:lnTo>
                    <a:pt x="681" y="592"/>
                  </a:lnTo>
                  <a:lnTo>
                    <a:pt x="659" y="586"/>
                  </a:lnTo>
                  <a:lnTo>
                    <a:pt x="653" y="590"/>
                  </a:lnTo>
                  <a:lnTo>
                    <a:pt x="643" y="590"/>
                  </a:lnTo>
                  <a:lnTo>
                    <a:pt x="618" y="578"/>
                  </a:lnTo>
                  <a:lnTo>
                    <a:pt x="573" y="590"/>
                  </a:lnTo>
                  <a:lnTo>
                    <a:pt x="557" y="608"/>
                  </a:lnTo>
                  <a:lnTo>
                    <a:pt x="530" y="618"/>
                  </a:lnTo>
                  <a:lnTo>
                    <a:pt x="446" y="645"/>
                  </a:lnTo>
                  <a:lnTo>
                    <a:pt x="434" y="666"/>
                  </a:lnTo>
                  <a:lnTo>
                    <a:pt x="450" y="717"/>
                  </a:lnTo>
                  <a:lnTo>
                    <a:pt x="438" y="750"/>
                  </a:lnTo>
                  <a:lnTo>
                    <a:pt x="479" y="860"/>
                  </a:lnTo>
                  <a:lnTo>
                    <a:pt x="475" y="889"/>
                  </a:lnTo>
                  <a:lnTo>
                    <a:pt x="468" y="895"/>
                  </a:lnTo>
                  <a:lnTo>
                    <a:pt x="462" y="895"/>
                  </a:lnTo>
                  <a:lnTo>
                    <a:pt x="452" y="891"/>
                  </a:lnTo>
                  <a:lnTo>
                    <a:pt x="436" y="885"/>
                  </a:lnTo>
                  <a:lnTo>
                    <a:pt x="270" y="834"/>
                  </a:lnTo>
                  <a:lnTo>
                    <a:pt x="247" y="801"/>
                  </a:lnTo>
                  <a:lnTo>
                    <a:pt x="233" y="795"/>
                  </a:lnTo>
                  <a:lnTo>
                    <a:pt x="225" y="780"/>
                  </a:lnTo>
                  <a:lnTo>
                    <a:pt x="229" y="772"/>
                  </a:lnTo>
                  <a:lnTo>
                    <a:pt x="243" y="762"/>
                  </a:lnTo>
                  <a:lnTo>
                    <a:pt x="223" y="723"/>
                  </a:lnTo>
                  <a:lnTo>
                    <a:pt x="114" y="692"/>
                  </a:lnTo>
                  <a:lnTo>
                    <a:pt x="98" y="651"/>
                  </a:lnTo>
                  <a:lnTo>
                    <a:pt x="88" y="647"/>
                  </a:lnTo>
                  <a:lnTo>
                    <a:pt x="88" y="614"/>
                  </a:lnTo>
                  <a:lnTo>
                    <a:pt x="12" y="604"/>
                  </a:lnTo>
                  <a:lnTo>
                    <a:pt x="0" y="549"/>
                  </a:lnTo>
                  <a:lnTo>
                    <a:pt x="18" y="508"/>
                  </a:lnTo>
                  <a:lnTo>
                    <a:pt x="8" y="473"/>
                  </a:lnTo>
                  <a:lnTo>
                    <a:pt x="18" y="438"/>
                  </a:lnTo>
                  <a:lnTo>
                    <a:pt x="38" y="424"/>
                  </a:lnTo>
                  <a:lnTo>
                    <a:pt x="92" y="412"/>
                  </a:lnTo>
                  <a:lnTo>
                    <a:pt x="116" y="365"/>
                  </a:lnTo>
                  <a:lnTo>
                    <a:pt x="106" y="350"/>
                  </a:lnTo>
                  <a:lnTo>
                    <a:pt x="104" y="264"/>
                  </a:lnTo>
                  <a:lnTo>
                    <a:pt x="116" y="250"/>
                  </a:lnTo>
                  <a:lnTo>
                    <a:pt x="94" y="166"/>
                  </a:lnTo>
                  <a:lnTo>
                    <a:pt x="69" y="160"/>
                  </a:lnTo>
                  <a:lnTo>
                    <a:pt x="47" y="123"/>
                  </a:lnTo>
                  <a:lnTo>
                    <a:pt x="51" y="92"/>
                  </a:lnTo>
                  <a:lnTo>
                    <a:pt x="100" y="90"/>
                  </a:lnTo>
                  <a:lnTo>
                    <a:pt x="100" y="84"/>
                  </a:lnTo>
                  <a:lnTo>
                    <a:pt x="114" y="72"/>
                  </a:lnTo>
                  <a:lnTo>
                    <a:pt x="223" y="61"/>
                  </a:lnTo>
                  <a:lnTo>
                    <a:pt x="229" y="51"/>
                  </a:lnTo>
                  <a:lnTo>
                    <a:pt x="229" y="47"/>
                  </a:lnTo>
                  <a:lnTo>
                    <a:pt x="270" y="0"/>
                  </a:lnTo>
                  <a:lnTo>
                    <a:pt x="280" y="6"/>
                  </a:lnTo>
                  <a:close/>
                </a:path>
              </a:pathLst>
            </a:custGeom>
            <a:solidFill>
              <a:srgbClr val="EBEAEA"/>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sp>
          <p:nvSpPr>
            <p:cNvPr id="816" name="Freeform 12"/>
            <p:cNvSpPr>
              <a:spLocks/>
            </p:cNvSpPr>
            <p:nvPr/>
          </p:nvSpPr>
          <p:spPr bwMode="auto">
            <a:xfrm>
              <a:off x="3851" y="2021"/>
              <a:ext cx="762" cy="643"/>
            </a:xfrm>
            <a:custGeom>
              <a:avLst/>
              <a:gdLst>
                <a:gd name="T0" fmla="*/ 117 w 762"/>
                <a:gd name="T1" fmla="*/ 64 h 643"/>
                <a:gd name="T2" fmla="*/ 23 w 762"/>
                <a:gd name="T3" fmla="*/ 123 h 643"/>
                <a:gd name="T4" fmla="*/ 80 w 762"/>
                <a:gd name="T5" fmla="*/ 195 h 643"/>
                <a:gd name="T6" fmla="*/ 78 w 762"/>
                <a:gd name="T7" fmla="*/ 209 h 643"/>
                <a:gd name="T8" fmla="*/ 62 w 762"/>
                <a:gd name="T9" fmla="*/ 219 h 643"/>
                <a:gd name="T10" fmla="*/ 39 w 762"/>
                <a:gd name="T11" fmla="*/ 219 h 643"/>
                <a:gd name="T12" fmla="*/ 45 w 762"/>
                <a:gd name="T13" fmla="*/ 264 h 643"/>
                <a:gd name="T14" fmla="*/ 2 w 762"/>
                <a:gd name="T15" fmla="*/ 301 h 643"/>
                <a:gd name="T16" fmla="*/ 6 w 762"/>
                <a:gd name="T17" fmla="*/ 320 h 643"/>
                <a:gd name="T18" fmla="*/ 4 w 762"/>
                <a:gd name="T19" fmla="*/ 393 h 643"/>
                <a:gd name="T20" fmla="*/ 15 w 762"/>
                <a:gd name="T21" fmla="*/ 414 h 643"/>
                <a:gd name="T22" fmla="*/ 64 w 762"/>
                <a:gd name="T23" fmla="*/ 500 h 643"/>
                <a:gd name="T24" fmla="*/ 88 w 762"/>
                <a:gd name="T25" fmla="*/ 500 h 643"/>
                <a:gd name="T26" fmla="*/ 105 w 762"/>
                <a:gd name="T27" fmla="*/ 514 h 643"/>
                <a:gd name="T28" fmla="*/ 119 w 762"/>
                <a:gd name="T29" fmla="*/ 520 h 643"/>
                <a:gd name="T30" fmla="*/ 203 w 762"/>
                <a:gd name="T31" fmla="*/ 610 h 643"/>
                <a:gd name="T32" fmla="*/ 260 w 762"/>
                <a:gd name="T33" fmla="*/ 625 h 643"/>
                <a:gd name="T34" fmla="*/ 277 w 762"/>
                <a:gd name="T35" fmla="*/ 621 h 643"/>
                <a:gd name="T36" fmla="*/ 279 w 762"/>
                <a:gd name="T37" fmla="*/ 600 h 643"/>
                <a:gd name="T38" fmla="*/ 305 w 762"/>
                <a:gd name="T39" fmla="*/ 559 h 643"/>
                <a:gd name="T40" fmla="*/ 311 w 762"/>
                <a:gd name="T41" fmla="*/ 561 h 643"/>
                <a:gd name="T42" fmla="*/ 330 w 762"/>
                <a:gd name="T43" fmla="*/ 580 h 643"/>
                <a:gd name="T44" fmla="*/ 348 w 762"/>
                <a:gd name="T45" fmla="*/ 610 h 643"/>
                <a:gd name="T46" fmla="*/ 385 w 762"/>
                <a:gd name="T47" fmla="*/ 525 h 643"/>
                <a:gd name="T48" fmla="*/ 397 w 762"/>
                <a:gd name="T49" fmla="*/ 506 h 643"/>
                <a:gd name="T50" fmla="*/ 426 w 762"/>
                <a:gd name="T51" fmla="*/ 545 h 643"/>
                <a:gd name="T52" fmla="*/ 500 w 762"/>
                <a:gd name="T53" fmla="*/ 533 h 643"/>
                <a:gd name="T54" fmla="*/ 512 w 762"/>
                <a:gd name="T55" fmla="*/ 533 h 643"/>
                <a:gd name="T56" fmla="*/ 524 w 762"/>
                <a:gd name="T57" fmla="*/ 528 h 643"/>
                <a:gd name="T58" fmla="*/ 533 w 762"/>
                <a:gd name="T59" fmla="*/ 539 h 643"/>
                <a:gd name="T60" fmla="*/ 576 w 762"/>
                <a:gd name="T61" fmla="*/ 530 h 643"/>
                <a:gd name="T62" fmla="*/ 572 w 762"/>
                <a:gd name="T63" fmla="*/ 508 h 643"/>
                <a:gd name="T64" fmla="*/ 584 w 762"/>
                <a:gd name="T65" fmla="*/ 494 h 643"/>
                <a:gd name="T66" fmla="*/ 559 w 762"/>
                <a:gd name="T67" fmla="*/ 473 h 643"/>
                <a:gd name="T68" fmla="*/ 600 w 762"/>
                <a:gd name="T69" fmla="*/ 438 h 643"/>
                <a:gd name="T70" fmla="*/ 604 w 762"/>
                <a:gd name="T71" fmla="*/ 459 h 643"/>
                <a:gd name="T72" fmla="*/ 643 w 762"/>
                <a:gd name="T73" fmla="*/ 428 h 643"/>
                <a:gd name="T74" fmla="*/ 670 w 762"/>
                <a:gd name="T75" fmla="*/ 424 h 643"/>
                <a:gd name="T76" fmla="*/ 647 w 762"/>
                <a:gd name="T77" fmla="*/ 387 h 643"/>
                <a:gd name="T78" fmla="*/ 707 w 762"/>
                <a:gd name="T79" fmla="*/ 340 h 643"/>
                <a:gd name="T80" fmla="*/ 756 w 762"/>
                <a:gd name="T81" fmla="*/ 311 h 643"/>
                <a:gd name="T82" fmla="*/ 684 w 762"/>
                <a:gd name="T83" fmla="*/ 236 h 643"/>
                <a:gd name="T84" fmla="*/ 662 w 762"/>
                <a:gd name="T85" fmla="*/ 252 h 643"/>
                <a:gd name="T86" fmla="*/ 662 w 762"/>
                <a:gd name="T87" fmla="*/ 287 h 643"/>
                <a:gd name="T88" fmla="*/ 456 w 762"/>
                <a:gd name="T89" fmla="*/ 232 h 643"/>
                <a:gd name="T90" fmla="*/ 416 w 762"/>
                <a:gd name="T91" fmla="*/ 190 h 643"/>
                <a:gd name="T92" fmla="*/ 430 w 762"/>
                <a:gd name="T93" fmla="*/ 165 h 643"/>
                <a:gd name="T94" fmla="*/ 402 w 762"/>
                <a:gd name="T95" fmla="*/ 121 h 643"/>
                <a:gd name="T96" fmla="*/ 287 w 762"/>
                <a:gd name="T97" fmla="*/ 53 h 643"/>
                <a:gd name="T98" fmla="*/ 275 w 762"/>
                <a:gd name="T99" fmla="*/ 14 h 643"/>
                <a:gd name="T100" fmla="*/ 203 w 762"/>
                <a:gd name="T101" fmla="*/ 4 h 643"/>
                <a:gd name="T102" fmla="*/ 195 w 762"/>
                <a:gd name="T103" fmla="*/ 21 h 643"/>
                <a:gd name="T104" fmla="*/ 180 w 762"/>
                <a:gd name="T105" fmla="*/ 25 h 643"/>
                <a:gd name="T106" fmla="*/ 113 w 762"/>
                <a:gd name="T107" fmla="*/ 47 h 643"/>
                <a:gd name="T108" fmla="*/ 117 w 762"/>
                <a:gd name="T109" fmla="*/ 64 h 6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62"/>
                <a:gd name="T166" fmla="*/ 0 h 643"/>
                <a:gd name="T167" fmla="*/ 762 w 762"/>
                <a:gd name="T168" fmla="*/ 643 h 64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62" h="643">
                  <a:moveTo>
                    <a:pt x="117" y="64"/>
                  </a:moveTo>
                  <a:lnTo>
                    <a:pt x="117" y="64"/>
                  </a:lnTo>
                  <a:lnTo>
                    <a:pt x="31" y="111"/>
                  </a:lnTo>
                  <a:lnTo>
                    <a:pt x="23" y="123"/>
                  </a:lnTo>
                  <a:lnTo>
                    <a:pt x="21" y="150"/>
                  </a:lnTo>
                  <a:lnTo>
                    <a:pt x="80" y="195"/>
                  </a:lnTo>
                  <a:lnTo>
                    <a:pt x="82" y="203"/>
                  </a:lnTo>
                  <a:lnTo>
                    <a:pt x="78" y="209"/>
                  </a:lnTo>
                  <a:lnTo>
                    <a:pt x="64" y="211"/>
                  </a:lnTo>
                  <a:lnTo>
                    <a:pt x="62" y="219"/>
                  </a:lnTo>
                  <a:lnTo>
                    <a:pt x="58" y="219"/>
                  </a:lnTo>
                  <a:lnTo>
                    <a:pt x="39" y="219"/>
                  </a:lnTo>
                  <a:lnTo>
                    <a:pt x="56" y="262"/>
                  </a:lnTo>
                  <a:lnTo>
                    <a:pt x="45" y="264"/>
                  </a:lnTo>
                  <a:lnTo>
                    <a:pt x="10" y="301"/>
                  </a:lnTo>
                  <a:lnTo>
                    <a:pt x="2" y="301"/>
                  </a:lnTo>
                  <a:lnTo>
                    <a:pt x="0" y="309"/>
                  </a:lnTo>
                  <a:lnTo>
                    <a:pt x="6" y="320"/>
                  </a:lnTo>
                  <a:lnTo>
                    <a:pt x="37" y="328"/>
                  </a:lnTo>
                  <a:lnTo>
                    <a:pt x="4" y="393"/>
                  </a:lnTo>
                  <a:lnTo>
                    <a:pt x="6" y="406"/>
                  </a:lnTo>
                  <a:lnTo>
                    <a:pt x="15" y="414"/>
                  </a:lnTo>
                  <a:lnTo>
                    <a:pt x="53" y="420"/>
                  </a:lnTo>
                  <a:lnTo>
                    <a:pt x="64" y="500"/>
                  </a:lnTo>
                  <a:lnTo>
                    <a:pt x="66" y="500"/>
                  </a:lnTo>
                  <a:lnTo>
                    <a:pt x="88" y="500"/>
                  </a:lnTo>
                  <a:lnTo>
                    <a:pt x="96" y="502"/>
                  </a:lnTo>
                  <a:lnTo>
                    <a:pt x="105" y="514"/>
                  </a:lnTo>
                  <a:lnTo>
                    <a:pt x="105" y="522"/>
                  </a:lnTo>
                  <a:lnTo>
                    <a:pt x="119" y="520"/>
                  </a:lnTo>
                  <a:lnTo>
                    <a:pt x="209" y="586"/>
                  </a:lnTo>
                  <a:lnTo>
                    <a:pt x="203" y="610"/>
                  </a:lnTo>
                  <a:lnTo>
                    <a:pt x="259" y="643"/>
                  </a:lnTo>
                  <a:lnTo>
                    <a:pt x="260" y="625"/>
                  </a:lnTo>
                  <a:lnTo>
                    <a:pt x="262" y="621"/>
                  </a:lnTo>
                  <a:lnTo>
                    <a:pt x="277" y="621"/>
                  </a:lnTo>
                  <a:lnTo>
                    <a:pt x="281" y="606"/>
                  </a:lnTo>
                  <a:lnTo>
                    <a:pt x="279" y="600"/>
                  </a:lnTo>
                  <a:lnTo>
                    <a:pt x="258" y="596"/>
                  </a:lnTo>
                  <a:lnTo>
                    <a:pt x="305" y="559"/>
                  </a:lnTo>
                  <a:lnTo>
                    <a:pt x="309" y="559"/>
                  </a:lnTo>
                  <a:lnTo>
                    <a:pt x="311" y="561"/>
                  </a:lnTo>
                  <a:lnTo>
                    <a:pt x="309" y="580"/>
                  </a:lnTo>
                  <a:lnTo>
                    <a:pt x="330" y="580"/>
                  </a:lnTo>
                  <a:lnTo>
                    <a:pt x="342" y="608"/>
                  </a:lnTo>
                  <a:lnTo>
                    <a:pt x="348" y="610"/>
                  </a:lnTo>
                  <a:lnTo>
                    <a:pt x="395" y="594"/>
                  </a:lnTo>
                  <a:lnTo>
                    <a:pt x="385" y="525"/>
                  </a:lnTo>
                  <a:lnTo>
                    <a:pt x="381" y="514"/>
                  </a:lnTo>
                  <a:lnTo>
                    <a:pt x="397" y="506"/>
                  </a:lnTo>
                  <a:lnTo>
                    <a:pt x="414" y="514"/>
                  </a:lnTo>
                  <a:lnTo>
                    <a:pt x="426" y="545"/>
                  </a:lnTo>
                  <a:lnTo>
                    <a:pt x="473" y="547"/>
                  </a:lnTo>
                  <a:lnTo>
                    <a:pt x="500" y="533"/>
                  </a:lnTo>
                  <a:lnTo>
                    <a:pt x="510" y="539"/>
                  </a:lnTo>
                  <a:lnTo>
                    <a:pt x="512" y="533"/>
                  </a:lnTo>
                  <a:lnTo>
                    <a:pt x="520" y="528"/>
                  </a:lnTo>
                  <a:lnTo>
                    <a:pt x="524" y="528"/>
                  </a:lnTo>
                  <a:lnTo>
                    <a:pt x="533" y="535"/>
                  </a:lnTo>
                  <a:lnTo>
                    <a:pt x="533" y="539"/>
                  </a:lnTo>
                  <a:lnTo>
                    <a:pt x="535" y="541"/>
                  </a:lnTo>
                  <a:lnTo>
                    <a:pt x="576" y="530"/>
                  </a:lnTo>
                  <a:lnTo>
                    <a:pt x="565" y="514"/>
                  </a:lnTo>
                  <a:lnTo>
                    <a:pt x="572" y="508"/>
                  </a:lnTo>
                  <a:lnTo>
                    <a:pt x="580" y="504"/>
                  </a:lnTo>
                  <a:lnTo>
                    <a:pt x="584" y="494"/>
                  </a:lnTo>
                  <a:lnTo>
                    <a:pt x="580" y="485"/>
                  </a:lnTo>
                  <a:lnTo>
                    <a:pt x="559" y="473"/>
                  </a:lnTo>
                  <a:lnTo>
                    <a:pt x="582" y="444"/>
                  </a:lnTo>
                  <a:lnTo>
                    <a:pt x="600" y="438"/>
                  </a:lnTo>
                  <a:lnTo>
                    <a:pt x="604" y="440"/>
                  </a:lnTo>
                  <a:lnTo>
                    <a:pt x="604" y="459"/>
                  </a:lnTo>
                  <a:lnTo>
                    <a:pt x="619" y="461"/>
                  </a:lnTo>
                  <a:lnTo>
                    <a:pt x="643" y="428"/>
                  </a:lnTo>
                  <a:lnTo>
                    <a:pt x="668" y="426"/>
                  </a:lnTo>
                  <a:lnTo>
                    <a:pt x="670" y="424"/>
                  </a:lnTo>
                  <a:lnTo>
                    <a:pt x="670" y="418"/>
                  </a:lnTo>
                  <a:lnTo>
                    <a:pt x="647" y="387"/>
                  </a:lnTo>
                  <a:lnTo>
                    <a:pt x="655" y="354"/>
                  </a:lnTo>
                  <a:lnTo>
                    <a:pt x="707" y="340"/>
                  </a:lnTo>
                  <a:lnTo>
                    <a:pt x="721" y="326"/>
                  </a:lnTo>
                  <a:lnTo>
                    <a:pt x="756" y="311"/>
                  </a:lnTo>
                  <a:lnTo>
                    <a:pt x="762" y="303"/>
                  </a:lnTo>
                  <a:lnTo>
                    <a:pt x="684" y="236"/>
                  </a:lnTo>
                  <a:lnTo>
                    <a:pt x="660" y="234"/>
                  </a:lnTo>
                  <a:lnTo>
                    <a:pt x="662" y="252"/>
                  </a:lnTo>
                  <a:lnTo>
                    <a:pt x="666" y="279"/>
                  </a:lnTo>
                  <a:lnTo>
                    <a:pt x="662" y="287"/>
                  </a:lnTo>
                  <a:lnTo>
                    <a:pt x="649" y="295"/>
                  </a:lnTo>
                  <a:lnTo>
                    <a:pt x="456" y="232"/>
                  </a:lnTo>
                  <a:lnTo>
                    <a:pt x="440" y="205"/>
                  </a:lnTo>
                  <a:lnTo>
                    <a:pt x="416" y="190"/>
                  </a:lnTo>
                  <a:lnTo>
                    <a:pt x="410" y="180"/>
                  </a:lnTo>
                  <a:lnTo>
                    <a:pt x="430" y="165"/>
                  </a:lnTo>
                  <a:lnTo>
                    <a:pt x="414" y="124"/>
                  </a:lnTo>
                  <a:lnTo>
                    <a:pt x="402" y="121"/>
                  </a:lnTo>
                  <a:lnTo>
                    <a:pt x="300" y="88"/>
                  </a:lnTo>
                  <a:lnTo>
                    <a:pt x="287" y="53"/>
                  </a:lnTo>
                  <a:lnTo>
                    <a:pt x="273" y="43"/>
                  </a:lnTo>
                  <a:lnTo>
                    <a:pt x="275" y="14"/>
                  </a:lnTo>
                  <a:lnTo>
                    <a:pt x="209" y="2"/>
                  </a:lnTo>
                  <a:lnTo>
                    <a:pt x="203" y="4"/>
                  </a:lnTo>
                  <a:lnTo>
                    <a:pt x="197" y="10"/>
                  </a:lnTo>
                  <a:lnTo>
                    <a:pt x="195" y="21"/>
                  </a:lnTo>
                  <a:lnTo>
                    <a:pt x="189" y="25"/>
                  </a:lnTo>
                  <a:lnTo>
                    <a:pt x="180" y="25"/>
                  </a:lnTo>
                  <a:lnTo>
                    <a:pt x="133" y="0"/>
                  </a:lnTo>
                  <a:lnTo>
                    <a:pt x="113" y="47"/>
                  </a:lnTo>
                  <a:lnTo>
                    <a:pt x="117" y="64"/>
                  </a:lnTo>
                  <a:close/>
                </a:path>
              </a:pathLst>
            </a:custGeom>
            <a:solidFill>
              <a:srgbClr val="EBEAEA"/>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sp>
          <p:nvSpPr>
            <p:cNvPr id="817" name="Freeform 13"/>
            <p:cNvSpPr>
              <a:spLocks/>
            </p:cNvSpPr>
            <p:nvPr/>
          </p:nvSpPr>
          <p:spPr bwMode="auto">
            <a:xfrm>
              <a:off x="4409" y="2001"/>
              <a:ext cx="839" cy="634"/>
            </a:xfrm>
            <a:custGeom>
              <a:avLst/>
              <a:gdLst>
                <a:gd name="T0" fmla="*/ 747 w 839"/>
                <a:gd name="T1" fmla="*/ 26 h 653"/>
                <a:gd name="T2" fmla="*/ 810 w 839"/>
                <a:gd name="T3" fmla="*/ 108 h 653"/>
                <a:gd name="T4" fmla="*/ 769 w 839"/>
                <a:gd name="T5" fmla="*/ 329 h 653"/>
                <a:gd name="T6" fmla="*/ 753 w 839"/>
                <a:gd name="T7" fmla="*/ 335 h 653"/>
                <a:gd name="T8" fmla="*/ 738 w 839"/>
                <a:gd name="T9" fmla="*/ 286 h 653"/>
                <a:gd name="T10" fmla="*/ 689 w 839"/>
                <a:gd name="T11" fmla="*/ 256 h 653"/>
                <a:gd name="T12" fmla="*/ 622 w 839"/>
                <a:gd name="T13" fmla="*/ 276 h 653"/>
                <a:gd name="T14" fmla="*/ 640 w 839"/>
                <a:gd name="T15" fmla="*/ 335 h 653"/>
                <a:gd name="T16" fmla="*/ 495 w 839"/>
                <a:gd name="T17" fmla="*/ 409 h 653"/>
                <a:gd name="T18" fmla="*/ 437 w 839"/>
                <a:gd name="T19" fmla="*/ 434 h 653"/>
                <a:gd name="T20" fmla="*/ 390 w 839"/>
                <a:gd name="T21" fmla="*/ 450 h 653"/>
                <a:gd name="T22" fmla="*/ 272 w 839"/>
                <a:gd name="T23" fmla="*/ 544 h 653"/>
                <a:gd name="T24" fmla="*/ 235 w 839"/>
                <a:gd name="T25" fmla="*/ 538 h 653"/>
                <a:gd name="T26" fmla="*/ 194 w 839"/>
                <a:gd name="T27" fmla="*/ 559 h 653"/>
                <a:gd name="T28" fmla="*/ 134 w 839"/>
                <a:gd name="T29" fmla="*/ 649 h 653"/>
                <a:gd name="T30" fmla="*/ 122 w 839"/>
                <a:gd name="T31" fmla="*/ 651 h 653"/>
                <a:gd name="T32" fmla="*/ 89 w 839"/>
                <a:gd name="T33" fmla="*/ 591 h 653"/>
                <a:gd name="T34" fmla="*/ 9 w 839"/>
                <a:gd name="T35" fmla="*/ 538 h 653"/>
                <a:gd name="T36" fmla="*/ 26 w 839"/>
                <a:gd name="T37" fmla="*/ 509 h 653"/>
                <a:gd name="T38" fmla="*/ 5 w 839"/>
                <a:gd name="T39" fmla="*/ 481 h 653"/>
                <a:gd name="T40" fmla="*/ 46 w 839"/>
                <a:gd name="T41" fmla="*/ 456 h 653"/>
                <a:gd name="T42" fmla="*/ 57 w 839"/>
                <a:gd name="T43" fmla="*/ 479 h 653"/>
                <a:gd name="T44" fmla="*/ 75 w 839"/>
                <a:gd name="T45" fmla="*/ 466 h 653"/>
                <a:gd name="T46" fmla="*/ 75 w 839"/>
                <a:gd name="T47" fmla="*/ 450 h 653"/>
                <a:gd name="T48" fmla="*/ 112 w 839"/>
                <a:gd name="T49" fmla="*/ 442 h 653"/>
                <a:gd name="T50" fmla="*/ 87 w 839"/>
                <a:gd name="T51" fmla="*/ 401 h 653"/>
                <a:gd name="T52" fmla="*/ 136 w 839"/>
                <a:gd name="T53" fmla="*/ 350 h 653"/>
                <a:gd name="T54" fmla="*/ 196 w 839"/>
                <a:gd name="T55" fmla="*/ 333 h 653"/>
                <a:gd name="T56" fmla="*/ 132 w 839"/>
                <a:gd name="T57" fmla="*/ 260 h 653"/>
                <a:gd name="T58" fmla="*/ 77 w 839"/>
                <a:gd name="T59" fmla="*/ 235 h 653"/>
                <a:gd name="T60" fmla="*/ 79 w 839"/>
                <a:gd name="T61" fmla="*/ 137 h 653"/>
                <a:gd name="T62" fmla="*/ 75 w 839"/>
                <a:gd name="T63" fmla="*/ 65 h 653"/>
                <a:gd name="T64" fmla="*/ 200 w 839"/>
                <a:gd name="T65" fmla="*/ 14 h 653"/>
                <a:gd name="T66" fmla="*/ 223 w 839"/>
                <a:gd name="T67" fmla="*/ 3 h 653"/>
                <a:gd name="T68" fmla="*/ 294 w 839"/>
                <a:gd name="T69" fmla="*/ 11 h 653"/>
                <a:gd name="T70" fmla="*/ 347 w 839"/>
                <a:gd name="T71" fmla="*/ 100 h 653"/>
                <a:gd name="T72" fmla="*/ 426 w 839"/>
                <a:gd name="T73" fmla="*/ 98 h 653"/>
                <a:gd name="T74" fmla="*/ 565 w 839"/>
                <a:gd name="T75" fmla="*/ 107 h 653"/>
                <a:gd name="T76" fmla="*/ 573 w 839"/>
                <a:gd name="T77" fmla="*/ 73 h 653"/>
                <a:gd name="T78" fmla="*/ 747 w 839"/>
                <a:gd name="T79" fmla="*/ 26 h 65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39"/>
                <a:gd name="T121" fmla="*/ 0 h 653"/>
                <a:gd name="T122" fmla="*/ 839 w 839"/>
                <a:gd name="T123" fmla="*/ 653 h 65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39" h="653">
                  <a:moveTo>
                    <a:pt x="747" y="26"/>
                  </a:moveTo>
                  <a:lnTo>
                    <a:pt x="747" y="26"/>
                  </a:lnTo>
                  <a:lnTo>
                    <a:pt x="804" y="67"/>
                  </a:lnTo>
                  <a:lnTo>
                    <a:pt x="810" y="108"/>
                  </a:lnTo>
                  <a:lnTo>
                    <a:pt x="839" y="145"/>
                  </a:lnTo>
                  <a:lnTo>
                    <a:pt x="769" y="329"/>
                  </a:lnTo>
                  <a:lnTo>
                    <a:pt x="759" y="335"/>
                  </a:lnTo>
                  <a:lnTo>
                    <a:pt x="753" y="335"/>
                  </a:lnTo>
                  <a:lnTo>
                    <a:pt x="745" y="329"/>
                  </a:lnTo>
                  <a:lnTo>
                    <a:pt x="738" y="286"/>
                  </a:lnTo>
                  <a:lnTo>
                    <a:pt x="710" y="278"/>
                  </a:lnTo>
                  <a:lnTo>
                    <a:pt x="689" y="256"/>
                  </a:lnTo>
                  <a:lnTo>
                    <a:pt x="636" y="264"/>
                  </a:lnTo>
                  <a:lnTo>
                    <a:pt x="622" y="276"/>
                  </a:lnTo>
                  <a:lnTo>
                    <a:pt x="642" y="290"/>
                  </a:lnTo>
                  <a:lnTo>
                    <a:pt x="640" y="335"/>
                  </a:lnTo>
                  <a:lnTo>
                    <a:pt x="548" y="360"/>
                  </a:lnTo>
                  <a:lnTo>
                    <a:pt x="495" y="409"/>
                  </a:lnTo>
                  <a:lnTo>
                    <a:pt x="444" y="405"/>
                  </a:lnTo>
                  <a:lnTo>
                    <a:pt x="437" y="434"/>
                  </a:lnTo>
                  <a:lnTo>
                    <a:pt x="427" y="446"/>
                  </a:lnTo>
                  <a:lnTo>
                    <a:pt x="390" y="450"/>
                  </a:lnTo>
                  <a:lnTo>
                    <a:pt x="300" y="540"/>
                  </a:lnTo>
                  <a:lnTo>
                    <a:pt x="272" y="544"/>
                  </a:lnTo>
                  <a:lnTo>
                    <a:pt x="249" y="536"/>
                  </a:lnTo>
                  <a:lnTo>
                    <a:pt x="235" y="538"/>
                  </a:lnTo>
                  <a:lnTo>
                    <a:pt x="204" y="563"/>
                  </a:lnTo>
                  <a:lnTo>
                    <a:pt x="194" y="559"/>
                  </a:lnTo>
                  <a:lnTo>
                    <a:pt x="124" y="612"/>
                  </a:lnTo>
                  <a:lnTo>
                    <a:pt x="134" y="649"/>
                  </a:lnTo>
                  <a:lnTo>
                    <a:pt x="132" y="653"/>
                  </a:lnTo>
                  <a:lnTo>
                    <a:pt x="122" y="651"/>
                  </a:lnTo>
                  <a:lnTo>
                    <a:pt x="104" y="639"/>
                  </a:lnTo>
                  <a:lnTo>
                    <a:pt x="89" y="591"/>
                  </a:lnTo>
                  <a:lnTo>
                    <a:pt x="52" y="593"/>
                  </a:lnTo>
                  <a:lnTo>
                    <a:pt x="9" y="538"/>
                  </a:lnTo>
                  <a:lnTo>
                    <a:pt x="9" y="532"/>
                  </a:lnTo>
                  <a:lnTo>
                    <a:pt x="26" y="509"/>
                  </a:lnTo>
                  <a:lnTo>
                    <a:pt x="0" y="494"/>
                  </a:lnTo>
                  <a:lnTo>
                    <a:pt x="5" y="481"/>
                  </a:lnTo>
                  <a:lnTo>
                    <a:pt x="27" y="461"/>
                  </a:lnTo>
                  <a:lnTo>
                    <a:pt x="46" y="456"/>
                  </a:lnTo>
                  <a:lnTo>
                    <a:pt x="54" y="477"/>
                  </a:lnTo>
                  <a:lnTo>
                    <a:pt x="57" y="479"/>
                  </a:lnTo>
                  <a:lnTo>
                    <a:pt x="63" y="479"/>
                  </a:lnTo>
                  <a:lnTo>
                    <a:pt x="75" y="466"/>
                  </a:lnTo>
                  <a:lnTo>
                    <a:pt x="75" y="452"/>
                  </a:lnTo>
                  <a:lnTo>
                    <a:pt x="75" y="450"/>
                  </a:lnTo>
                  <a:lnTo>
                    <a:pt x="106" y="444"/>
                  </a:lnTo>
                  <a:lnTo>
                    <a:pt x="112" y="442"/>
                  </a:lnTo>
                  <a:lnTo>
                    <a:pt x="112" y="440"/>
                  </a:lnTo>
                  <a:lnTo>
                    <a:pt x="87" y="401"/>
                  </a:lnTo>
                  <a:lnTo>
                    <a:pt x="95" y="374"/>
                  </a:lnTo>
                  <a:lnTo>
                    <a:pt x="136" y="350"/>
                  </a:lnTo>
                  <a:lnTo>
                    <a:pt x="163" y="346"/>
                  </a:lnTo>
                  <a:lnTo>
                    <a:pt x="196" y="333"/>
                  </a:lnTo>
                  <a:lnTo>
                    <a:pt x="200" y="319"/>
                  </a:lnTo>
                  <a:lnTo>
                    <a:pt x="132" y="260"/>
                  </a:lnTo>
                  <a:lnTo>
                    <a:pt x="104" y="254"/>
                  </a:lnTo>
                  <a:lnTo>
                    <a:pt x="77" y="235"/>
                  </a:lnTo>
                  <a:lnTo>
                    <a:pt x="65" y="163"/>
                  </a:lnTo>
                  <a:lnTo>
                    <a:pt x="79" y="137"/>
                  </a:lnTo>
                  <a:lnTo>
                    <a:pt x="61" y="90"/>
                  </a:lnTo>
                  <a:lnTo>
                    <a:pt x="75" y="65"/>
                  </a:lnTo>
                  <a:lnTo>
                    <a:pt x="192" y="26"/>
                  </a:lnTo>
                  <a:lnTo>
                    <a:pt x="200" y="14"/>
                  </a:lnTo>
                  <a:lnTo>
                    <a:pt x="208" y="10"/>
                  </a:lnTo>
                  <a:lnTo>
                    <a:pt x="223" y="3"/>
                  </a:lnTo>
                  <a:lnTo>
                    <a:pt x="245" y="0"/>
                  </a:lnTo>
                  <a:lnTo>
                    <a:pt x="294" y="11"/>
                  </a:lnTo>
                  <a:lnTo>
                    <a:pt x="354" y="65"/>
                  </a:lnTo>
                  <a:lnTo>
                    <a:pt x="347" y="100"/>
                  </a:lnTo>
                  <a:lnTo>
                    <a:pt x="353" y="116"/>
                  </a:lnTo>
                  <a:lnTo>
                    <a:pt x="426" y="98"/>
                  </a:lnTo>
                  <a:lnTo>
                    <a:pt x="466" y="116"/>
                  </a:lnTo>
                  <a:lnTo>
                    <a:pt x="565" y="107"/>
                  </a:lnTo>
                  <a:lnTo>
                    <a:pt x="573" y="104"/>
                  </a:lnTo>
                  <a:lnTo>
                    <a:pt x="573" y="73"/>
                  </a:lnTo>
                  <a:lnTo>
                    <a:pt x="598" y="48"/>
                  </a:lnTo>
                  <a:lnTo>
                    <a:pt x="747" y="26"/>
                  </a:lnTo>
                  <a:close/>
                </a:path>
              </a:pathLst>
            </a:custGeom>
            <a:solidFill>
              <a:srgbClr val="EBEAEA"/>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sp>
          <p:nvSpPr>
            <p:cNvPr id="818" name="Freeform 14"/>
            <p:cNvSpPr>
              <a:spLocks/>
            </p:cNvSpPr>
            <p:nvPr/>
          </p:nvSpPr>
          <p:spPr bwMode="auto">
            <a:xfrm>
              <a:off x="4294" y="1231"/>
              <a:ext cx="877" cy="890"/>
            </a:xfrm>
            <a:custGeom>
              <a:avLst/>
              <a:gdLst>
                <a:gd name="T0" fmla="*/ 438 w 866"/>
                <a:gd name="T1" fmla="*/ 804 h 890"/>
                <a:gd name="T2" fmla="*/ 462 w 866"/>
                <a:gd name="T3" fmla="*/ 866 h 890"/>
                <a:gd name="T4" fmla="*/ 538 w 866"/>
                <a:gd name="T5" fmla="*/ 870 h 890"/>
                <a:gd name="T6" fmla="*/ 661 w 866"/>
                <a:gd name="T7" fmla="*/ 876 h 890"/>
                <a:gd name="T8" fmla="*/ 679 w 866"/>
                <a:gd name="T9" fmla="*/ 878 h 890"/>
                <a:gd name="T10" fmla="*/ 692 w 866"/>
                <a:gd name="T11" fmla="*/ 839 h 890"/>
                <a:gd name="T12" fmla="*/ 862 w 866"/>
                <a:gd name="T13" fmla="*/ 796 h 890"/>
                <a:gd name="T14" fmla="*/ 823 w 866"/>
                <a:gd name="T15" fmla="*/ 690 h 890"/>
                <a:gd name="T16" fmla="*/ 847 w 866"/>
                <a:gd name="T17" fmla="*/ 575 h 890"/>
                <a:gd name="T18" fmla="*/ 821 w 866"/>
                <a:gd name="T19" fmla="*/ 514 h 890"/>
                <a:gd name="T20" fmla="*/ 796 w 866"/>
                <a:gd name="T21" fmla="*/ 376 h 890"/>
                <a:gd name="T22" fmla="*/ 673 w 866"/>
                <a:gd name="T23" fmla="*/ 202 h 890"/>
                <a:gd name="T24" fmla="*/ 731 w 866"/>
                <a:gd name="T25" fmla="*/ 38 h 890"/>
                <a:gd name="T26" fmla="*/ 700 w 866"/>
                <a:gd name="T27" fmla="*/ 69 h 890"/>
                <a:gd name="T28" fmla="*/ 683 w 866"/>
                <a:gd name="T29" fmla="*/ 75 h 890"/>
                <a:gd name="T30" fmla="*/ 673 w 866"/>
                <a:gd name="T31" fmla="*/ 38 h 890"/>
                <a:gd name="T32" fmla="*/ 616 w 866"/>
                <a:gd name="T33" fmla="*/ 0 h 890"/>
                <a:gd name="T34" fmla="*/ 528 w 866"/>
                <a:gd name="T35" fmla="*/ 22 h 890"/>
                <a:gd name="T36" fmla="*/ 473 w 866"/>
                <a:gd name="T37" fmla="*/ 86 h 890"/>
                <a:gd name="T38" fmla="*/ 440 w 866"/>
                <a:gd name="T39" fmla="*/ 104 h 890"/>
                <a:gd name="T40" fmla="*/ 425 w 866"/>
                <a:gd name="T41" fmla="*/ 100 h 890"/>
                <a:gd name="T42" fmla="*/ 403 w 866"/>
                <a:gd name="T43" fmla="*/ 122 h 890"/>
                <a:gd name="T44" fmla="*/ 364 w 866"/>
                <a:gd name="T45" fmla="*/ 122 h 890"/>
                <a:gd name="T46" fmla="*/ 126 w 866"/>
                <a:gd name="T47" fmla="*/ 59 h 890"/>
                <a:gd name="T48" fmla="*/ 69 w 866"/>
                <a:gd name="T49" fmla="*/ 94 h 890"/>
                <a:gd name="T50" fmla="*/ 69 w 866"/>
                <a:gd name="T51" fmla="*/ 83 h 890"/>
                <a:gd name="T52" fmla="*/ 0 w 866"/>
                <a:gd name="T53" fmla="*/ 131 h 890"/>
                <a:gd name="T54" fmla="*/ 22 w 866"/>
                <a:gd name="T55" fmla="*/ 161 h 890"/>
                <a:gd name="T56" fmla="*/ 24 w 866"/>
                <a:gd name="T57" fmla="*/ 194 h 890"/>
                <a:gd name="T58" fmla="*/ 28 w 866"/>
                <a:gd name="T59" fmla="*/ 204 h 890"/>
                <a:gd name="T60" fmla="*/ 137 w 866"/>
                <a:gd name="T61" fmla="*/ 249 h 890"/>
                <a:gd name="T62" fmla="*/ 188 w 866"/>
                <a:gd name="T63" fmla="*/ 301 h 890"/>
                <a:gd name="T64" fmla="*/ 178 w 866"/>
                <a:gd name="T65" fmla="*/ 313 h 890"/>
                <a:gd name="T66" fmla="*/ 188 w 866"/>
                <a:gd name="T67" fmla="*/ 348 h 890"/>
                <a:gd name="T68" fmla="*/ 167 w 866"/>
                <a:gd name="T69" fmla="*/ 372 h 890"/>
                <a:gd name="T70" fmla="*/ 161 w 866"/>
                <a:gd name="T71" fmla="*/ 397 h 890"/>
                <a:gd name="T72" fmla="*/ 202 w 866"/>
                <a:gd name="T73" fmla="*/ 428 h 890"/>
                <a:gd name="T74" fmla="*/ 204 w 866"/>
                <a:gd name="T75" fmla="*/ 536 h 890"/>
                <a:gd name="T76" fmla="*/ 188 w 866"/>
                <a:gd name="T77" fmla="*/ 563 h 890"/>
                <a:gd name="T78" fmla="*/ 237 w 866"/>
                <a:gd name="T79" fmla="*/ 622 h 890"/>
                <a:gd name="T80" fmla="*/ 275 w 866"/>
                <a:gd name="T81" fmla="*/ 641 h 890"/>
                <a:gd name="T82" fmla="*/ 432 w 866"/>
                <a:gd name="T83" fmla="*/ 696 h 890"/>
                <a:gd name="T84" fmla="*/ 442 w 866"/>
                <a:gd name="T85" fmla="*/ 758 h 890"/>
                <a:gd name="T86" fmla="*/ 423 w 866"/>
                <a:gd name="T87" fmla="*/ 790 h 890"/>
                <a:gd name="T88" fmla="*/ 438 w 866"/>
                <a:gd name="T89" fmla="*/ 804 h 8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6"/>
                <a:gd name="T136" fmla="*/ 0 h 890"/>
                <a:gd name="T137" fmla="*/ 866 w 866"/>
                <a:gd name="T138" fmla="*/ 890 h 89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6" h="890">
                  <a:moveTo>
                    <a:pt x="438" y="804"/>
                  </a:moveTo>
                  <a:lnTo>
                    <a:pt x="438" y="804"/>
                  </a:lnTo>
                  <a:lnTo>
                    <a:pt x="468" y="833"/>
                  </a:lnTo>
                  <a:lnTo>
                    <a:pt x="462" y="866"/>
                  </a:lnTo>
                  <a:lnTo>
                    <a:pt x="468" y="886"/>
                  </a:lnTo>
                  <a:lnTo>
                    <a:pt x="538" y="870"/>
                  </a:lnTo>
                  <a:lnTo>
                    <a:pt x="595" y="890"/>
                  </a:lnTo>
                  <a:lnTo>
                    <a:pt x="661" y="876"/>
                  </a:lnTo>
                  <a:lnTo>
                    <a:pt x="677" y="880"/>
                  </a:lnTo>
                  <a:lnTo>
                    <a:pt x="679" y="878"/>
                  </a:lnTo>
                  <a:lnTo>
                    <a:pt x="683" y="878"/>
                  </a:lnTo>
                  <a:lnTo>
                    <a:pt x="692" y="839"/>
                  </a:lnTo>
                  <a:lnTo>
                    <a:pt x="710" y="821"/>
                  </a:lnTo>
                  <a:lnTo>
                    <a:pt x="862" y="796"/>
                  </a:lnTo>
                  <a:lnTo>
                    <a:pt x="866" y="774"/>
                  </a:lnTo>
                  <a:lnTo>
                    <a:pt x="823" y="690"/>
                  </a:lnTo>
                  <a:lnTo>
                    <a:pt x="855" y="610"/>
                  </a:lnTo>
                  <a:lnTo>
                    <a:pt x="847" y="575"/>
                  </a:lnTo>
                  <a:lnTo>
                    <a:pt x="827" y="555"/>
                  </a:lnTo>
                  <a:lnTo>
                    <a:pt x="821" y="514"/>
                  </a:lnTo>
                  <a:lnTo>
                    <a:pt x="794" y="481"/>
                  </a:lnTo>
                  <a:lnTo>
                    <a:pt x="796" y="376"/>
                  </a:lnTo>
                  <a:lnTo>
                    <a:pt x="665" y="268"/>
                  </a:lnTo>
                  <a:lnTo>
                    <a:pt x="673" y="202"/>
                  </a:lnTo>
                  <a:lnTo>
                    <a:pt x="726" y="139"/>
                  </a:lnTo>
                  <a:lnTo>
                    <a:pt x="731" y="38"/>
                  </a:lnTo>
                  <a:lnTo>
                    <a:pt x="718" y="40"/>
                  </a:lnTo>
                  <a:lnTo>
                    <a:pt x="700" y="69"/>
                  </a:lnTo>
                  <a:lnTo>
                    <a:pt x="688" y="75"/>
                  </a:lnTo>
                  <a:lnTo>
                    <a:pt x="683" y="75"/>
                  </a:lnTo>
                  <a:lnTo>
                    <a:pt x="679" y="71"/>
                  </a:lnTo>
                  <a:lnTo>
                    <a:pt x="673" y="38"/>
                  </a:lnTo>
                  <a:lnTo>
                    <a:pt x="638" y="2"/>
                  </a:lnTo>
                  <a:lnTo>
                    <a:pt x="616" y="0"/>
                  </a:lnTo>
                  <a:lnTo>
                    <a:pt x="597" y="24"/>
                  </a:lnTo>
                  <a:lnTo>
                    <a:pt x="528" y="22"/>
                  </a:lnTo>
                  <a:lnTo>
                    <a:pt x="485" y="94"/>
                  </a:lnTo>
                  <a:lnTo>
                    <a:pt x="473" y="86"/>
                  </a:lnTo>
                  <a:lnTo>
                    <a:pt x="454" y="90"/>
                  </a:lnTo>
                  <a:lnTo>
                    <a:pt x="440" y="104"/>
                  </a:lnTo>
                  <a:lnTo>
                    <a:pt x="432" y="104"/>
                  </a:lnTo>
                  <a:lnTo>
                    <a:pt x="425" y="100"/>
                  </a:lnTo>
                  <a:lnTo>
                    <a:pt x="407" y="104"/>
                  </a:lnTo>
                  <a:lnTo>
                    <a:pt x="403" y="122"/>
                  </a:lnTo>
                  <a:lnTo>
                    <a:pt x="370" y="139"/>
                  </a:lnTo>
                  <a:lnTo>
                    <a:pt x="364" y="122"/>
                  </a:lnTo>
                  <a:lnTo>
                    <a:pt x="141" y="51"/>
                  </a:lnTo>
                  <a:lnTo>
                    <a:pt x="126" y="59"/>
                  </a:lnTo>
                  <a:lnTo>
                    <a:pt x="124" y="77"/>
                  </a:lnTo>
                  <a:lnTo>
                    <a:pt x="69" y="94"/>
                  </a:lnTo>
                  <a:lnTo>
                    <a:pt x="69" y="88"/>
                  </a:lnTo>
                  <a:lnTo>
                    <a:pt x="69" y="83"/>
                  </a:lnTo>
                  <a:lnTo>
                    <a:pt x="4" y="122"/>
                  </a:lnTo>
                  <a:lnTo>
                    <a:pt x="0" y="131"/>
                  </a:lnTo>
                  <a:lnTo>
                    <a:pt x="10" y="153"/>
                  </a:lnTo>
                  <a:lnTo>
                    <a:pt x="22" y="161"/>
                  </a:lnTo>
                  <a:lnTo>
                    <a:pt x="36" y="182"/>
                  </a:lnTo>
                  <a:lnTo>
                    <a:pt x="24" y="194"/>
                  </a:lnTo>
                  <a:lnTo>
                    <a:pt x="24" y="198"/>
                  </a:lnTo>
                  <a:lnTo>
                    <a:pt x="28" y="204"/>
                  </a:lnTo>
                  <a:lnTo>
                    <a:pt x="98" y="251"/>
                  </a:lnTo>
                  <a:lnTo>
                    <a:pt x="137" y="249"/>
                  </a:lnTo>
                  <a:lnTo>
                    <a:pt x="188" y="272"/>
                  </a:lnTo>
                  <a:lnTo>
                    <a:pt x="188" y="301"/>
                  </a:lnTo>
                  <a:lnTo>
                    <a:pt x="188" y="307"/>
                  </a:lnTo>
                  <a:lnTo>
                    <a:pt x="178" y="313"/>
                  </a:lnTo>
                  <a:lnTo>
                    <a:pt x="170" y="319"/>
                  </a:lnTo>
                  <a:lnTo>
                    <a:pt x="188" y="348"/>
                  </a:lnTo>
                  <a:lnTo>
                    <a:pt x="178" y="366"/>
                  </a:lnTo>
                  <a:lnTo>
                    <a:pt x="167" y="372"/>
                  </a:lnTo>
                  <a:lnTo>
                    <a:pt x="161" y="380"/>
                  </a:lnTo>
                  <a:lnTo>
                    <a:pt x="161" y="397"/>
                  </a:lnTo>
                  <a:lnTo>
                    <a:pt x="167" y="407"/>
                  </a:lnTo>
                  <a:lnTo>
                    <a:pt x="202" y="428"/>
                  </a:lnTo>
                  <a:lnTo>
                    <a:pt x="196" y="528"/>
                  </a:lnTo>
                  <a:lnTo>
                    <a:pt x="204" y="536"/>
                  </a:lnTo>
                  <a:lnTo>
                    <a:pt x="206" y="544"/>
                  </a:lnTo>
                  <a:lnTo>
                    <a:pt x="188" y="563"/>
                  </a:lnTo>
                  <a:lnTo>
                    <a:pt x="233" y="620"/>
                  </a:lnTo>
                  <a:lnTo>
                    <a:pt x="237" y="622"/>
                  </a:lnTo>
                  <a:lnTo>
                    <a:pt x="251" y="616"/>
                  </a:lnTo>
                  <a:lnTo>
                    <a:pt x="275" y="641"/>
                  </a:lnTo>
                  <a:lnTo>
                    <a:pt x="313" y="634"/>
                  </a:lnTo>
                  <a:lnTo>
                    <a:pt x="432" y="696"/>
                  </a:lnTo>
                  <a:lnTo>
                    <a:pt x="442" y="739"/>
                  </a:lnTo>
                  <a:lnTo>
                    <a:pt x="442" y="758"/>
                  </a:lnTo>
                  <a:lnTo>
                    <a:pt x="434" y="776"/>
                  </a:lnTo>
                  <a:lnTo>
                    <a:pt x="423" y="790"/>
                  </a:lnTo>
                  <a:lnTo>
                    <a:pt x="438" y="804"/>
                  </a:lnTo>
                  <a:close/>
                </a:path>
              </a:pathLst>
            </a:custGeom>
            <a:solidFill>
              <a:srgbClr val="EBEAEA"/>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sp>
          <p:nvSpPr>
            <p:cNvPr id="819" name="Freeform 15"/>
            <p:cNvSpPr>
              <a:spLocks/>
            </p:cNvSpPr>
            <p:nvPr/>
          </p:nvSpPr>
          <p:spPr bwMode="auto">
            <a:xfrm>
              <a:off x="4703" y="1558"/>
              <a:ext cx="197" cy="161"/>
            </a:xfrm>
            <a:custGeom>
              <a:avLst/>
              <a:gdLst>
                <a:gd name="T0" fmla="*/ 0 w 197"/>
                <a:gd name="T1" fmla="*/ 37 h 146"/>
                <a:gd name="T2" fmla="*/ 4 w 197"/>
                <a:gd name="T3" fmla="*/ 37 h 146"/>
                <a:gd name="T4" fmla="*/ 27 w 197"/>
                <a:gd name="T5" fmla="*/ 31 h 146"/>
                <a:gd name="T6" fmla="*/ 53 w 197"/>
                <a:gd name="T7" fmla="*/ 6 h 146"/>
                <a:gd name="T8" fmla="*/ 61 w 197"/>
                <a:gd name="T9" fmla="*/ 4 h 146"/>
                <a:gd name="T10" fmla="*/ 72 w 197"/>
                <a:gd name="T11" fmla="*/ 12 h 146"/>
                <a:gd name="T12" fmla="*/ 78 w 197"/>
                <a:gd name="T13" fmla="*/ 23 h 146"/>
                <a:gd name="T14" fmla="*/ 96 w 197"/>
                <a:gd name="T15" fmla="*/ 25 h 146"/>
                <a:gd name="T16" fmla="*/ 100 w 197"/>
                <a:gd name="T17" fmla="*/ 17 h 146"/>
                <a:gd name="T18" fmla="*/ 102 w 197"/>
                <a:gd name="T19" fmla="*/ 4 h 146"/>
                <a:gd name="T20" fmla="*/ 111 w 197"/>
                <a:gd name="T21" fmla="*/ 0 h 146"/>
                <a:gd name="T22" fmla="*/ 150 w 197"/>
                <a:gd name="T23" fmla="*/ 49 h 146"/>
                <a:gd name="T24" fmla="*/ 165 w 197"/>
                <a:gd name="T25" fmla="*/ 47 h 146"/>
                <a:gd name="T26" fmla="*/ 174 w 197"/>
                <a:gd name="T27" fmla="*/ 59 h 146"/>
                <a:gd name="T28" fmla="*/ 166 w 197"/>
                <a:gd name="T29" fmla="*/ 80 h 146"/>
                <a:gd name="T30" fmla="*/ 168 w 197"/>
                <a:gd name="T31" fmla="*/ 92 h 146"/>
                <a:gd name="T32" fmla="*/ 184 w 197"/>
                <a:gd name="T33" fmla="*/ 90 h 146"/>
                <a:gd name="T34" fmla="*/ 195 w 197"/>
                <a:gd name="T35" fmla="*/ 99 h 146"/>
                <a:gd name="T36" fmla="*/ 197 w 197"/>
                <a:gd name="T37" fmla="*/ 103 h 146"/>
                <a:gd name="T38" fmla="*/ 166 w 197"/>
                <a:gd name="T39" fmla="*/ 139 h 146"/>
                <a:gd name="T40" fmla="*/ 119 w 197"/>
                <a:gd name="T41" fmla="*/ 129 h 146"/>
                <a:gd name="T42" fmla="*/ 100 w 197"/>
                <a:gd name="T43" fmla="*/ 146 h 146"/>
                <a:gd name="T44" fmla="*/ 68 w 197"/>
                <a:gd name="T45" fmla="*/ 131 h 146"/>
                <a:gd name="T46" fmla="*/ 25 w 197"/>
                <a:gd name="T47" fmla="*/ 137 h 146"/>
                <a:gd name="T48" fmla="*/ 0 w 197"/>
                <a:gd name="T49" fmla="*/ 115 h 146"/>
                <a:gd name="T50" fmla="*/ 10 w 197"/>
                <a:gd name="T51" fmla="*/ 76 h 146"/>
                <a:gd name="T52" fmla="*/ 4 w 197"/>
                <a:gd name="T53" fmla="*/ 37 h 146"/>
                <a:gd name="T54" fmla="*/ 4 w 197"/>
                <a:gd name="T55" fmla="*/ 37 h 146"/>
                <a:gd name="T56" fmla="*/ 0 w 197"/>
                <a:gd name="T57" fmla="*/ 37 h 1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7"/>
                <a:gd name="T88" fmla="*/ 0 h 146"/>
                <a:gd name="T89" fmla="*/ 197 w 197"/>
                <a:gd name="T90" fmla="*/ 146 h 1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7" h="146">
                  <a:moveTo>
                    <a:pt x="0" y="37"/>
                  </a:moveTo>
                  <a:lnTo>
                    <a:pt x="4" y="37"/>
                  </a:lnTo>
                  <a:lnTo>
                    <a:pt x="27" y="31"/>
                  </a:lnTo>
                  <a:lnTo>
                    <a:pt x="53" y="6"/>
                  </a:lnTo>
                  <a:lnTo>
                    <a:pt x="61" y="4"/>
                  </a:lnTo>
                  <a:lnTo>
                    <a:pt x="72" y="12"/>
                  </a:lnTo>
                  <a:lnTo>
                    <a:pt x="78" y="23"/>
                  </a:lnTo>
                  <a:lnTo>
                    <a:pt x="96" y="25"/>
                  </a:lnTo>
                  <a:lnTo>
                    <a:pt x="100" y="17"/>
                  </a:lnTo>
                  <a:lnTo>
                    <a:pt x="102" y="4"/>
                  </a:lnTo>
                  <a:lnTo>
                    <a:pt x="111" y="0"/>
                  </a:lnTo>
                  <a:lnTo>
                    <a:pt x="150" y="49"/>
                  </a:lnTo>
                  <a:lnTo>
                    <a:pt x="165" y="47"/>
                  </a:lnTo>
                  <a:lnTo>
                    <a:pt x="174" y="59"/>
                  </a:lnTo>
                  <a:lnTo>
                    <a:pt x="166" y="80"/>
                  </a:lnTo>
                  <a:lnTo>
                    <a:pt x="168" y="92"/>
                  </a:lnTo>
                  <a:lnTo>
                    <a:pt x="184" y="90"/>
                  </a:lnTo>
                  <a:lnTo>
                    <a:pt x="195" y="99"/>
                  </a:lnTo>
                  <a:lnTo>
                    <a:pt x="197" y="103"/>
                  </a:lnTo>
                  <a:lnTo>
                    <a:pt x="166" y="139"/>
                  </a:lnTo>
                  <a:lnTo>
                    <a:pt x="119" y="129"/>
                  </a:lnTo>
                  <a:lnTo>
                    <a:pt x="100" y="146"/>
                  </a:lnTo>
                  <a:lnTo>
                    <a:pt x="68" y="131"/>
                  </a:lnTo>
                  <a:lnTo>
                    <a:pt x="25" y="137"/>
                  </a:lnTo>
                  <a:lnTo>
                    <a:pt x="0" y="115"/>
                  </a:lnTo>
                  <a:lnTo>
                    <a:pt x="10" y="76"/>
                  </a:lnTo>
                  <a:lnTo>
                    <a:pt x="4" y="37"/>
                  </a:lnTo>
                  <a:lnTo>
                    <a:pt x="0" y="37"/>
                  </a:lnTo>
                  <a:close/>
                </a:path>
              </a:pathLst>
            </a:custGeom>
            <a:solidFill>
              <a:srgbClr val="EBEAEA"/>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grpSp>
      <p:sp>
        <p:nvSpPr>
          <p:cNvPr id="820" name="Freeform 16"/>
          <p:cNvSpPr>
            <a:spLocks/>
          </p:cNvSpPr>
          <p:nvPr/>
        </p:nvSpPr>
        <p:spPr bwMode="auto">
          <a:xfrm>
            <a:off x="7076578" y="2394223"/>
            <a:ext cx="109538" cy="146050"/>
          </a:xfrm>
          <a:custGeom>
            <a:avLst/>
            <a:gdLst>
              <a:gd name="T0" fmla="*/ 2147483647 w 70"/>
              <a:gd name="T1" fmla="*/ 0 h 94"/>
              <a:gd name="T2" fmla="*/ 2147483647 w 70"/>
              <a:gd name="T3" fmla="*/ 0 h 94"/>
              <a:gd name="T4" fmla="*/ 2147483647 w 70"/>
              <a:gd name="T5" fmla="*/ 2147483647 h 94"/>
              <a:gd name="T6" fmla="*/ 2147483647 w 70"/>
              <a:gd name="T7" fmla="*/ 2147483647 h 94"/>
              <a:gd name="T8" fmla="*/ 2147483647 w 70"/>
              <a:gd name="T9" fmla="*/ 2147483647 h 94"/>
              <a:gd name="T10" fmla="*/ 2147483647 w 70"/>
              <a:gd name="T11" fmla="*/ 2147483647 h 94"/>
              <a:gd name="T12" fmla="*/ 2147483647 w 70"/>
              <a:gd name="T13" fmla="*/ 2147483647 h 94"/>
              <a:gd name="T14" fmla="*/ 2147483647 w 70"/>
              <a:gd name="T15" fmla="*/ 2147483647 h 94"/>
              <a:gd name="T16" fmla="*/ 2147483647 w 70"/>
              <a:gd name="T17" fmla="*/ 2147483647 h 94"/>
              <a:gd name="T18" fmla="*/ 2147483647 w 70"/>
              <a:gd name="T19" fmla="*/ 2147483647 h 94"/>
              <a:gd name="T20" fmla="*/ 2147483647 w 70"/>
              <a:gd name="T21" fmla="*/ 2147483647 h 94"/>
              <a:gd name="T22" fmla="*/ 2147483647 w 70"/>
              <a:gd name="T23" fmla="*/ 2147483647 h 94"/>
              <a:gd name="T24" fmla="*/ 2147483647 w 70"/>
              <a:gd name="T25" fmla="*/ 2147483647 h 94"/>
              <a:gd name="T26" fmla="*/ 2147483647 w 70"/>
              <a:gd name="T27" fmla="*/ 2147483647 h 94"/>
              <a:gd name="T28" fmla="*/ 2147483647 w 70"/>
              <a:gd name="T29" fmla="*/ 2147483647 h 94"/>
              <a:gd name="T30" fmla="*/ 0 w 70"/>
              <a:gd name="T31" fmla="*/ 2147483647 h 94"/>
              <a:gd name="T32" fmla="*/ 2147483647 w 70"/>
              <a:gd name="T33" fmla="*/ 0 h 94"/>
              <a:gd name="T34" fmla="*/ 2147483647 w 70"/>
              <a:gd name="T35" fmla="*/ 0 h 94"/>
              <a:gd name="T36" fmla="*/ 2147483647 w 70"/>
              <a:gd name="T37" fmla="*/ 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0"/>
              <a:gd name="T58" fmla="*/ 0 h 94"/>
              <a:gd name="T59" fmla="*/ 70 w 70"/>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0" h="94">
                <a:moveTo>
                  <a:pt x="19" y="0"/>
                </a:moveTo>
                <a:lnTo>
                  <a:pt x="19" y="0"/>
                </a:lnTo>
                <a:lnTo>
                  <a:pt x="23" y="12"/>
                </a:lnTo>
                <a:lnTo>
                  <a:pt x="27" y="12"/>
                </a:lnTo>
                <a:lnTo>
                  <a:pt x="31" y="12"/>
                </a:lnTo>
                <a:lnTo>
                  <a:pt x="52" y="2"/>
                </a:lnTo>
                <a:lnTo>
                  <a:pt x="54" y="2"/>
                </a:lnTo>
                <a:lnTo>
                  <a:pt x="70" y="22"/>
                </a:lnTo>
                <a:lnTo>
                  <a:pt x="58" y="32"/>
                </a:lnTo>
                <a:lnTo>
                  <a:pt x="64" y="80"/>
                </a:lnTo>
                <a:lnTo>
                  <a:pt x="56" y="92"/>
                </a:lnTo>
                <a:lnTo>
                  <a:pt x="31" y="94"/>
                </a:lnTo>
                <a:lnTo>
                  <a:pt x="19" y="61"/>
                </a:lnTo>
                <a:lnTo>
                  <a:pt x="21" y="59"/>
                </a:lnTo>
                <a:lnTo>
                  <a:pt x="23" y="41"/>
                </a:lnTo>
                <a:lnTo>
                  <a:pt x="0" y="12"/>
                </a:lnTo>
                <a:lnTo>
                  <a:pt x="19" y="0"/>
                </a:lnTo>
                <a:close/>
              </a:path>
            </a:pathLst>
          </a:custGeom>
          <a:solidFill>
            <a:srgbClr val="F8F8F8"/>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grpSp>
        <p:nvGrpSpPr>
          <p:cNvPr id="821" name="Group 17"/>
          <p:cNvGrpSpPr>
            <a:grpSpLocks/>
          </p:cNvGrpSpPr>
          <p:nvPr/>
        </p:nvGrpSpPr>
        <p:grpSpPr bwMode="auto">
          <a:xfrm>
            <a:off x="5978028" y="3099073"/>
            <a:ext cx="1809750" cy="2451100"/>
            <a:chOff x="2768" y="1605"/>
            <a:chExt cx="1163" cy="1571"/>
          </a:xfrm>
        </p:grpSpPr>
        <p:sp>
          <p:nvSpPr>
            <p:cNvPr id="822" name="Freeform 18"/>
            <p:cNvSpPr>
              <a:spLocks/>
            </p:cNvSpPr>
            <p:nvPr/>
          </p:nvSpPr>
          <p:spPr bwMode="auto">
            <a:xfrm>
              <a:off x="3255" y="2016"/>
              <a:ext cx="676" cy="956"/>
            </a:xfrm>
            <a:custGeom>
              <a:avLst/>
              <a:gdLst>
                <a:gd name="T0" fmla="*/ 123 w 676"/>
                <a:gd name="T1" fmla="*/ 370 h 957"/>
                <a:gd name="T2" fmla="*/ 160 w 676"/>
                <a:gd name="T3" fmla="*/ 310 h 957"/>
                <a:gd name="T4" fmla="*/ 203 w 676"/>
                <a:gd name="T5" fmla="*/ 255 h 957"/>
                <a:gd name="T6" fmla="*/ 215 w 676"/>
                <a:gd name="T7" fmla="*/ 220 h 957"/>
                <a:gd name="T8" fmla="*/ 271 w 676"/>
                <a:gd name="T9" fmla="*/ 206 h 957"/>
                <a:gd name="T10" fmla="*/ 289 w 676"/>
                <a:gd name="T11" fmla="*/ 155 h 957"/>
                <a:gd name="T12" fmla="*/ 244 w 676"/>
                <a:gd name="T13" fmla="*/ 152 h 957"/>
                <a:gd name="T14" fmla="*/ 320 w 676"/>
                <a:gd name="T15" fmla="*/ 114 h 957"/>
                <a:gd name="T16" fmla="*/ 326 w 676"/>
                <a:gd name="T17" fmla="*/ 75 h 957"/>
                <a:gd name="T18" fmla="*/ 369 w 676"/>
                <a:gd name="T19" fmla="*/ 71 h 957"/>
                <a:gd name="T20" fmla="*/ 400 w 676"/>
                <a:gd name="T21" fmla="*/ 85 h 957"/>
                <a:gd name="T22" fmla="*/ 447 w 676"/>
                <a:gd name="T23" fmla="*/ 8 h 957"/>
                <a:gd name="T24" fmla="*/ 539 w 676"/>
                <a:gd name="T25" fmla="*/ 36 h 957"/>
                <a:gd name="T26" fmla="*/ 531 w 676"/>
                <a:gd name="T27" fmla="*/ 91 h 957"/>
                <a:gd name="T28" fmla="*/ 500 w 676"/>
                <a:gd name="T29" fmla="*/ 132 h 957"/>
                <a:gd name="T30" fmla="*/ 557 w 676"/>
                <a:gd name="T31" fmla="*/ 146 h 957"/>
                <a:gd name="T32" fmla="*/ 574 w 676"/>
                <a:gd name="T33" fmla="*/ 114 h 957"/>
                <a:gd name="T34" fmla="*/ 582 w 676"/>
                <a:gd name="T35" fmla="*/ 97 h 957"/>
                <a:gd name="T36" fmla="*/ 674 w 676"/>
                <a:gd name="T37" fmla="*/ 202 h 957"/>
                <a:gd name="T38" fmla="*/ 637 w 676"/>
                <a:gd name="T39" fmla="*/ 224 h 957"/>
                <a:gd name="T40" fmla="*/ 606 w 676"/>
                <a:gd name="T41" fmla="*/ 304 h 957"/>
                <a:gd name="T42" fmla="*/ 602 w 676"/>
                <a:gd name="T43" fmla="*/ 325 h 957"/>
                <a:gd name="T44" fmla="*/ 617 w 676"/>
                <a:gd name="T45" fmla="*/ 368 h 957"/>
                <a:gd name="T46" fmla="*/ 654 w 676"/>
                <a:gd name="T47" fmla="*/ 446 h 957"/>
                <a:gd name="T48" fmla="*/ 596 w 676"/>
                <a:gd name="T49" fmla="*/ 544 h 957"/>
                <a:gd name="T50" fmla="*/ 573 w 676"/>
                <a:gd name="T51" fmla="*/ 536 h 957"/>
                <a:gd name="T52" fmla="*/ 498 w 676"/>
                <a:gd name="T53" fmla="*/ 597 h 957"/>
                <a:gd name="T54" fmla="*/ 475 w 676"/>
                <a:gd name="T55" fmla="*/ 652 h 957"/>
                <a:gd name="T56" fmla="*/ 449 w 676"/>
                <a:gd name="T57" fmla="*/ 636 h 957"/>
                <a:gd name="T58" fmla="*/ 394 w 676"/>
                <a:gd name="T59" fmla="*/ 654 h 957"/>
                <a:gd name="T60" fmla="*/ 348 w 676"/>
                <a:gd name="T61" fmla="*/ 664 h 957"/>
                <a:gd name="T62" fmla="*/ 359 w 676"/>
                <a:gd name="T63" fmla="*/ 703 h 957"/>
                <a:gd name="T64" fmla="*/ 363 w 676"/>
                <a:gd name="T65" fmla="*/ 884 h 957"/>
                <a:gd name="T66" fmla="*/ 355 w 676"/>
                <a:gd name="T67" fmla="*/ 910 h 957"/>
                <a:gd name="T68" fmla="*/ 322 w 676"/>
                <a:gd name="T69" fmla="*/ 929 h 957"/>
                <a:gd name="T70" fmla="*/ 281 w 676"/>
                <a:gd name="T71" fmla="*/ 945 h 957"/>
                <a:gd name="T72" fmla="*/ 308 w 676"/>
                <a:gd name="T73" fmla="*/ 894 h 957"/>
                <a:gd name="T74" fmla="*/ 248 w 676"/>
                <a:gd name="T75" fmla="*/ 861 h 957"/>
                <a:gd name="T76" fmla="*/ 222 w 676"/>
                <a:gd name="T77" fmla="*/ 882 h 957"/>
                <a:gd name="T78" fmla="*/ 181 w 676"/>
                <a:gd name="T79" fmla="*/ 834 h 957"/>
                <a:gd name="T80" fmla="*/ 150 w 676"/>
                <a:gd name="T81" fmla="*/ 671 h 957"/>
                <a:gd name="T82" fmla="*/ 25 w 676"/>
                <a:gd name="T83" fmla="*/ 689 h 957"/>
                <a:gd name="T84" fmla="*/ 37 w 676"/>
                <a:gd name="T85" fmla="*/ 630 h 957"/>
                <a:gd name="T86" fmla="*/ 45 w 676"/>
                <a:gd name="T87" fmla="*/ 607 h 957"/>
                <a:gd name="T88" fmla="*/ 84 w 676"/>
                <a:gd name="T89" fmla="*/ 587 h 957"/>
                <a:gd name="T90" fmla="*/ 117 w 676"/>
                <a:gd name="T91" fmla="*/ 556 h 957"/>
                <a:gd name="T92" fmla="*/ 86 w 676"/>
                <a:gd name="T93" fmla="*/ 517 h 957"/>
                <a:gd name="T94" fmla="*/ 70 w 676"/>
                <a:gd name="T95" fmla="*/ 468 h 957"/>
                <a:gd name="T96" fmla="*/ 101 w 676"/>
                <a:gd name="T97" fmla="*/ 449 h 957"/>
                <a:gd name="T98" fmla="*/ 115 w 676"/>
                <a:gd name="T99" fmla="*/ 454 h 957"/>
                <a:gd name="T100" fmla="*/ 113 w 676"/>
                <a:gd name="T101" fmla="*/ 386 h 9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76"/>
                <a:gd name="T154" fmla="*/ 0 h 957"/>
                <a:gd name="T155" fmla="*/ 676 w 676"/>
                <a:gd name="T156" fmla="*/ 957 h 9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76" h="957">
                  <a:moveTo>
                    <a:pt x="113" y="386"/>
                  </a:moveTo>
                  <a:lnTo>
                    <a:pt x="113" y="386"/>
                  </a:lnTo>
                  <a:lnTo>
                    <a:pt x="123" y="370"/>
                  </a:lnTo>
                  <a:lnTo>
                    <a:pt x="121" y="349"/>
                  </a:lnTo>
                  <a:lnTo>
                    <a:pt x="125" y="335"/>
                  </a:lnTo>
                  <a:lnTo>
                    <a:pt x="160" y="310"/>
                  </a:lnTo>
                  <a:lnTo>
                    <a:pt x="172" y="314"/>
                  </a:lnTo>
                  <a:lnTo>
                    <a:pt x="193" y="294"/>
                  </a:lnTo>
                  <a:lnTo>
                    <a:pt x="203" y="255"/>
                  </a:lnTo>
                  <a:lnTo>
                    <a:pt x="215" y="245"/>
                  </a:lnTo>
                  <a:lnTo>
                    <a:pt x="211" y="228"/>
                  </a:lnTo>
                  <a:lnTo>
                    <a:pt x="215" y="220"/>
                  </a:lnTo>
                  <a:lnTo>
                    <a:pt x="222" y="214"/>
                  </a:lnTo>
                  <a:lnTo>
                    <a:pt x="275" y="214"/>
                  </a:lnTo>
                  <a:lnTo>
                    <a:pt x="271" y="206"/>
                  </a:lnTo>
                  <a:lnTo>
                    <a:pt x="277" y="193"/>
                  </a:lnTo>
                  <a:lnTo>
                    <a:pt x="283" y="189"/>
                  </a:lnTo>
                  <a:lnTo>
                    <a:pt x="289" y="155"/>
                  </a:lnTo>
                  <a:lnTo>
                    <a:pt x="279" y="155"/>
                  </a:lnTo>
                  <a:lnTo>
                    <a:pt x="252" y="167"/>
                  </a:lnTo>
                  <a:lnTo>
                    <a:pt x="244" y="152"/>
                  </a:lnTo>
                  <a:lnTo>
                    <a:pt x="248" y="136"/>
                  </a:lnTo>
                  <a:lnTo>
                    <a:pt x="265" y="118"/>
                  </a:lnTo>
                  <a:lnTo>
                    <a:pt x="320" y="114"/>
                  </a:lnTo>
                  <a:lnTo>
                    <a:pt x="330" y="101"/>
                  </a:lnTo>
                  <a:lnTo>
                    <a:pt x="334" y="93"/>
                  </a:lnTo>
                  <a:lnTo>
                    <a:pt x="326" y="75"/>
                  </a:lnTo>
                  <a:lnTo>
                    <a:pt x="332" y="66"/>
                  </a:lnTo>
                  <a:lnTo>
                    <a:pt x="357" y="62"/>
                  </a:lnTo>
                  <a:lnTo>
                    <a:pt x="369" y="71"/>
                  </a:lnTo>
                  <a:lnTo>
                    <a:pt x="379" y="85"/>
                  </a:lnTo>
                  <a:lnTo>
                    <a:pt x="389" y="87"/>
                  </a:lnTo>
                  <a:lnTo>
                    <a:pt x="400" y="85"/>
                  </a:lnTo>
                  <a:lnTo>
                    <a:pt x="437" y="36"/>
                  </a:lnTo>
                  <a:lnTo>
                    <a:pt x="430" y="17"/>
                  </a:lnTo>
                  <a:lnTo>
                    <a:pt x="447" y="8"/>
                  </a:lnTo>
                  <a:lnTo>
                    <a:pt x="469" y="14"/>
                  </a:lnTo>
                  <a:lnTo>
                    <a:pt x="531" y="0"/>
                  </a:lnTo>
                  <a:lnTo>
                    <a:pt x="539" y="36"/>
                  </a:lnTo>
                  <a:lnTo>
                    <a:pt x="520" y="62"/>
                  </a:lnTo>
                  <a:lnTo>
                    <a:pt x="523" y="77"/>
                  </a:lnTo>
                  <a:lnTo>
                    <a:pt x="531" y="91"/>
                  </a:lnTo>
                  <a:lnTo>
                    <a:pt x="498" y="116"/>
                  </a:lnTo>
                  <a:lnTo>
                    <a:pt x="498" y="122"/>
                  </a:lnTo>
                  <a:lnTo>
                    <a:pt x="500" y="132"/>
                  </a:lnTo>
                  <a:lnTo>
                    <a:pt x="553" y="152"/>
                  </a:lnTo>
                  <a:lnTo>
                    <a:pt x="557" y="150"/>
                  </a:lnTo>
                  <a:lnTo>
                    <a:pt x="557" y="146"/>
                  </a:lnTo>
                  <a:lnTo>
                    <a:pt x="525" y="116"/>
                  </a:lnTo>
                  <a:lnTo>
                    <a:pt x="555" y="103"/>
                  </a:lnTo>
                  <a:lnTo>
                    <a:pt x="574" y="114"/>
                  </a:lnTo>
                  <a:lnTo>
                    <a:pt x="582" y="114"/>
                  </a:lnTo>
                  <a:lnTo>
                    <a:pt x="580" y="103"/>
                  </a:lnTo>
                  <a:lnTo>
                    <a:pt x="582" y="97"/>
                  </a:lnTo>
                  <a:lnTo>
                    <a:pt x="586" y="95"/>
                  </a:lnTo>
                  <a:lnTo>
                    <a:pt x="594" y="95"/>
                  </a:lnTo>
                  <a:lnTo>
                    <a:pt x="674" y="202"/>
                  </a:lnTo>
                  <a:lnTo>
                    <a:pt x="676" y="214"/>
                  </a:lnTo>
                  <a:lnTo>
                    <a:pt x="647" y="224"/>
                  </a:lnTo>
                  <a:lnTo>
                    <a:pt x="637" y="224"/>
                  </a:lnTo>
                  <a:lnTo>
                    <a:pt x="652" y="267"/>
                  </a:lnTo>
                  <a:lnTo>
                    <a:pt x="643" y="269"/>
                  </a:lnTo>
                  <a:lnTo>
                    <a:pt x="606" y="304"/>
                  </a:lnTo>
                  <a:lnTo>
                    <a:pt x="598" y="306"/>
                  </a:lnTo>
                  <a:lnTo>
                    <a:pt x="596" y="314"/>
                  </a:lnTo>
                  <a:lnTo>
                    <a:pt x="602" y="325"/>
                  </a:lnTo>
                  <a:lnTo>
                    <a:pt x="635" y="333"/>
                  </a:lnTo>
                  <a:lnTo>
                    <a:pt x="627" y="349"/>
                  </a:lnTo>
                  <a:lnTo>
                    <a:pt x="617" y="368"/>
                  </a:lnTo>
                  <a:lnTo>
                    <a:pt x="600" y="417"/>
                  </a:lnTo>
                  <a:lnTo>
                    <a:pt x="649" y="427"/>
                  </a:lnTo>
                  <a:lnTo>
                    <a:pt x="654" y="446"/>
                  </a:lnTo>
                  <a:lnTo>
                    <a:pt x="657" y="501"/>
                  </a:lnTo>
                  <a:lnTo>
                    <a:pt x="629" y="533"/>
                  </a:lnTo>
                  <a:lnTo>
                    <a:pt x="596" y="544"/>
                  </a:lnTo>
                  <a:lnTo>
                    <a:pt x="588" y="533"/>
                  </a:lnTo>
                  <a:lnTo>
                    <a:pt x="578" y="531"/>
                  </a:lnTo>
                  <a:lnTo>
                    <a:pt x="573" y="536"/>
                  </a:lnTo>
                  <a:lnTo>
                    <a:pt x="559" y="568"/>
                  </a:lnTo>
                  <a:lnTo>
                    <a:pt x="523" y="593"/>
                  </a:lnTo>
                  <a:lnTo>
                    <a:pt x="498" y="597"/>
                  </a:lnTo>
                  <a:lnTo>
                    <a:pt x="494" y="601"/>
                  </a:lnTo>
                  <a:lnTo>
                    <a:pt x="492" y="646"/>
                  </a:lnTo>
                  <a:lnTo>
                    <a:pt x="475" y="652"/>
                  </a:lnTo>
                  <a:lnTo>
                    <a:pt x="465" y="652"/>
                  </a:lnTo>
                  <a:lnTo>
                    <a:pt x="459" y="644"/>
                  </a:lnTo>
                  <a:lnTo>
                    <a:pt x="449" y="636"/>
                  </a:lnTo>
                  <a:lnTo>
                    <a:pt x="414" y="640"/>
                  </a:lnTo>
                  <a:lnTo>
                    <a:pt x="400" y="654"/>
                  </a:lnTo>
                  <a:lnTo>
                    <a:pt x="394" y="654"/>
                  </a:lnTo>
                  <a:lnTo>
                    <a:pt x="383" y="650"/>
                  </a:lnTo>
                  <a:lnTo>
                    <a:pt x="373" y="644"/>
                  </a:lnTo>
                  <a:lnTo>
                    <a:pt x="348" y="664"/>
                  </a:lnTo>
                  <a:lnTo>
                    <a:pt x="346" y="677"/>
                  </a:lnTo>
                  <a:lnTo>
                    <a:pt x="359" y="697"/>
                  </a:lnTo>
                  <a:lnTo>
                    <a:pt x="359" y="703"/>
                  </a:lnTo>
                  <a:lnTo>
                    <a:pt x="340" y="720"/>
                  </a:lnTo>
                  <a:lnTo>
                    <a:pt x="353" y="867"/>
                  </a:lnTo>
                  <a:lnTo>
                    <a:pt x="363" y="884"/>
                  </a:lnTo>
                  <a:lnTo>
                    <a:pt x="359" y="910"/>
                  </a:lnTo>
                  <a:lnTo>
                    <a:pt x="355" y="910"/>
                  </a:lnTo>
                  <a:lnTo>
                    <a:pt x="332" y="898"/>
                  </a:lnTo>
                  <a:lnTo>
                    <a:pt x="330" y="898"/>
                  </a:lnTo>
                  <a:lnTo>
                    <a:pt x="322" y="929"/>
                  </a:lnTo>
                  <a:lnTo>
                    <a:pt x="293" y="957"/>
                  </a:lnTo>
                  <a:lnTo>
                    <a:pt x="281" y="949"/>
                  </a:lnTo>
                  <a:lnTo>
                    <a:pt x="281" y="945"/>
                  </a:lnTo>
                  <a:lnTo>
                    <a:pt x="291" y="920"/>
                  </a:lnTo>
                  <a:lnTo>
                    <a:pt x="303" y="910"/>
                  </a:lnTo>
                  <a:lnTo>
                    <a:pt x="308" y="894"/>
                  </a:lnTo>
                  <a:lnTo>
                    <a:pt x="267" y="871"/>
                  </a:lnTo>
                  <a:lnTo>
                    <a:pt x="260" y="851"/>
                  </a:lnTo>
                  <a:lnTo>
                    <a:pt x="248" y="861"/>
                  </a:lnTo>
                  <a:lnTo>
                    <a:pt x="246" y="892"/>
                  </a:lnTo>
                  <a:lnTo>
                    <a:pt x="232" y="900"/>
                  </a:lnTo>
                  <a:lnTo>
                    <a:pt x="222" y="882"/>
                  </a:lnTo>
                  <a:lnTo>
                    <a:pt x="181" y="865"/>
                  </a:lnTo>
                  <a:lnTo>
                    <a:pt x="179" y="843"/>
                  </a:lnTo>
                  <a:lnTo>
                    <a:pt x="181" y="834"/>
                  </a:lnTo>
                  <a:lnTo>
                    <a:pt x="199" y="820"/>
                  </a:lnTo>
                  <a:lnTo>
                    <a:pt x="201" y="812"/>
                  </a:lnTo>
                  <a:lnTo>
                    <a:pt x="150" y="671"/>
                  </a:lnTo>
                  <a:lnTo>
                    <a:pt x="136" y="667"/>
                  </a:lnTo>
                  <a:lnTo>
                    <a:pt x="39" y="695"/>
                  </a:lnTo>
                  <a:lnTo>
                    <a:pt x="25" y="689"/>
                  </a:lnTo>
                  <a:lnTo>
                    <a:pt x="0" y="656"/>
                  </a:lnTo>
                  <a:lnTo>
                    <a:pt x="31" y="632"/>
                  </a:lnTo>
                  <a:lnTo>
                    <a:pt x="37" y="630"/>
                  </a:lnTo>
                  <a:lnTo>
                    <a:pt x="45" y="632"/>
                  </a:lnTo>
                  <a:lnTo>
                    <a:pt x="54" y="621"/>
                  </a:lnTo>
                  <a:lnTo>
                    <a:pt x="45" y="607"/>
                  </a:lnTo>
                  <a:lnTo>
                    <a:pt x="68" y="576"/>
                  </a:lnTo>
                  <a:lnTo>
                    <a:pt x="76" y="585"/>
                  </a:lnTo>
                  <a:lnTo>
                    <a:pt x="84" y="587"/>
                  </a:lnTo>
                  <a:lnTo>
                    <a:pt x="99" y="558"/>
                  </a:lnTo>
                  <a:lnTo>
                    <a:pt x="113" y="560"/>
                  </a:lnTo>
                  <a:lnTo>
                    <a:pt x="117" y="556"/>
                  </a:lnTo>
                  <a:lnTo>
                    <a:pt x="115" y="548"/>
                  </a:lnTo>
                  <a:lnTo>
                    <a:pt x="95" y="517"/>
                  </a:lnTo>
                  <a:lnTo>
                    <a:pt x="86" y="517"/>
                  </a:lnTo>
                  <a:lnTo>
                    <a:pt x="74" y="505"/>
                  </a:lnTo>
                  <a:lnTo>
                    <a:pt x="72" y="485"/>
                  </a:lnTo>
                  <a:lnTo>
                    <a:pt x="70" y="468"/>
                  </a:lnTo>
                  <a:lnTo>
                    <a:pt x="72" y="456"/>
                  </a:lnTo>
                  <a:lnTo>
                    <a:pt x="97" y="437"/>
                  </a:lnTo>
                  <a:lnTo>
                    <a:pt x="101" y="449"/>
                  </a:lnTo>
                  <a:lnTo>
                    <a:pt x="107" y="456"/>
                  </a:lnTo>
                  <a:lnTo>
                    <a:pt x="111" y="456"/>
                  </a:lnTo>
                  <a:lnTo>
                    <a:pt x="115" y="454"/>
                  </a:lnTo>
                  <a:lnTo>
                    <a:pt x="121" y="433"/>
                  </a:lnTo>
                  <a:lnTo>
                    <a:pt x="113" y="386"/>
                  </a:lnTo>
                  <a:close/>
                </a:path>
              </a:pathLst>
            </a:custGeom>
            <a:solidFill>
              <a:srgbClr val="DDDDDD"/>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sp>
          <p:nvSpPr>
            <p:cNvPr id="823" name="Freeform 19"/>
            <p:cNvSpPr>
              <a:spLocks/>
            </p:cNvSpPr>
            <p:nvPr/>
          </p:nvSpPr>
          <p:spPr bwMode="auto">
            <a:xfrm>
              <a:off x="2852" y="2855"/>
              <a:ext cx="326" cy="233"/>
            </a:xfrm>
            <a:custGeom>
              <a:avLst/>
              <a:gdLst>
                <a:gd name="T0" fmla="*/ 307 w 326"/>
                <a:gd name="T1" fmla="*/ 200 h 237"/>
                <a:gd name="T2" fmla="*/ 268 w 326"/>
                <a:gd name="T3" fmla="*/ 198 h 237"/>
                <a:gd name="T4" fmla="*/ 254 w 326"/>
                <a:gd name="T5" fmla="*/ 237 h 237"/>
                <a:gd name="T6" fmla="*/ 215 w 326"/>
                <a:gd name="T7" fmla="*/ 215 h 237"/>
                <a:gd name="T8" fmla="*/ 203 w 326"/>
                <a:gd name="T9" fmla="*/ 215 h 237"/>
                <a:gd name="T10" fmla="*/ 199 w 326"/>
                <a:gd name="T11" fmla="*/ 215 h 237"/>
                <a:gd name="T12" fmla="*/ 197 w 326"/>
                <a:gd name="T13" fmla="*/ 210 h 237"/>
                <a:gd name="T14" fmla="*/ 199 w 326"/>
                <a:gd name="T15" fmla="*/ 198 h 237"/>
                <a:gd name="T16" fmla="*/ 166 w 326"/>
                <a:gd name="T17" fmla="*/ 204 h 237"/>
                <a:gd name="T18" fmla="*/ 166 w 326"/>
                <a:gd name="T19" fmla="*/ 192 h 237"/>
                <a:gd name="T20" fmla="*/ 135 w 326"/>
                <a:gd name="T21" fmla="*/ 182 h 237"/>
                <a:gd name="T22" fmla="*/ 131 w 326"/>
                <a:gd name="T23" fmla="*/ 184 h 237"/>
                <a:gd name="T24" fmla="*/ 123 w 326"/>
                <a:gd name="T25" fmla="*/ 208 h 237"/>
                <a:gd name="T26" fmla="*/ 90 w 326"/>
                <a:gd name="T27" fmla="*/ 192 h 237"/>
                <a:gd name="T28" fmla="*/ 80 w 326"/>
                <a:gd name="T29" fmla="*/ 157 h 237"/>
                <a:gd name="T30" fmla="*/ 88 w 326"/>
                <a:gd name="T31" fmla="*/ 112 h 237"/>
                <a:gd name="T32" fmla="*/ 74 w 326"/>
                <a:gd name="T33" fmla="*/ 104 h 237"/>
                <a:gd name="T34" fmla="*/ 59 w 326"/>
                <a:gd name="T35" fmla="*/ 81 h 237"/>
                <a:gd name="T36" fmla="*/ 4 w 326"/>
                <a:gd name="T37" fmla="*/ 55 h 237"/>
                <a:gd name="T38" fmla="*/ 0 w 326"/>
                <a:gd name="T39" fmla="*/ 45 h 237"/>
                <a:gd name="T40" fmla="*/ 4 w 326"/>
                <a:gd name="T41" fmla="*/ 26 h 237"/>
                <a:gd name="T42" fmla="*/ 8 w 326"/>
                <a:gd name="T43" fmla="*/ 24 h 237"/>
                <a:gd name="T44" fmla="*/ 18 w 326"/>
                <a:gd name="T45" fmla="*/ 28 h 237"/>
                <a:gd name="T46" fmla="*/ 37 w 326"/>
                <a:gd name="T47" fmla="*/ 43 h 237"/>
                <a:gd name="T48" fmla="*/ 115 w 326"/>
                <a:gd name="T49" fmla="*/ 31 h 237"/>
                <a:gd name="T50" fmla="*/ 145 w 326"/>
                <a:gd name="T51" fmla="*/ 6 h 237"/>
                <a:gd name="T52" fmla="*/ 162 w 326"/>
                <a:gd name="T53" fmla="*/ 0 h 237"/>
                <a:gd name="T54" fmla="*/ 229 w 326"/>
                <a:gd name="T55" fmla="*/ 26 h 237"/>
                <a:gd name="T56" fmla="*/ 233 w 326"/>
                <a:gd name="T57" fmla="*/ 32 h 237"/>
                <a:gd name="T58" fmla="*/ 283 w 326"/>
                <a:gd name="T59" fmla="*/ 34 h 237"/>
                <a:gd name="T60" fmla="*/ 291 w 326"/>
                <a:gd name="T61" fmla="*/ 98 h 237"/>
                <a:gd name="T62" fmla="*/ 297 w 326"/>
                <a:gd name="T63" fmla="*/ 106 h 237"/>
                <a:gd name="T64" fmla="*/ 307 w 326"/>
                <a:gd name="T65" fmla="*/ 110 h 237"/>
                <a:gd name="T66" fmla="*/ 321 w 326"/>
                <a:gd name="T67" fmla="*/ 108 h 237"/>
                <a:gd name="T68" fmla="*/ 326 w 326"/>
                <a:gd name="T69" fmla="*/ 124 h 237"/>
                <a:gd name="T70" fmla="*/ 309 w 326"/>
                <a:gd name="T71" fmla="*/ 172 h 237"/>
                <a:gd name="T72" fmla="*/ 297 w 326"/>
                <a:gd name="T73" fmla="*/ 167 h 237"/>
                <a:gd name="T74" fmla="*/ 291 w 326"/>
                <a:gd name="T75" fmla="*/ 170 h 237"/>
                <a:gd name="T76" fmla="*/ 289 w 326"/>
                <a:gd name="T77" fmla="*/ 172 h 237"/>
                <a:gd name="T78" fmla="*/ 289 w 326"/>
                <a:gd name="T79" fmla="*/ 178 h 237"/>
                <a:gd name="T80" fmla="*/ 307 w 326"/>
                <a:gd name="T81" fmla="*/ 200 h 237"/>
                <a:gd name="T82" fmla="*/ 307 w 326"/>
                <a:gd name="T83" fmla="*/ 200 h 237"/>
                <a:gd name="T84" fmla="*/ 307 w 326"/>
                <a:gd name="T85" fmla="*/ 200 h 2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6"/>
                <a:gd name="T130" fmla="*/ 0 h 237"/>
                <a:gd name="T131" fmla="*/ 326 w 326"/>
                <a:gd name="T132" fmla="*/ 237 h 2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6" h="237">
                  <a:moveTo>
                    <a:pt x="307" y="200"/>
                  </a:moveTo>
                  <a:lnTo>
                    <a:pt x="268" y="198"/>
                  </a:lnTo>
                  <a:lnTo>
                    <a:pt x="254" y="237"/>
                  </a:lnTo>
                  <a:lnTo>
                    <a:pt x="215" y="215"/>
                  </a:lnTo>
                  <a:lnTo>
                    <a:pt x="203" y="215"/>
                  </a:lnTo>
                  <a:lnTo>
                    <a:pt x="199" y="215"/>
                  </a:lnTo>
                  <a:lnTo>
                    <a:pt x="197" y="210"/>
                  </a:lnTo>
                  <a:lnTo>
                    <a:pt x="199" y="198"/>
                  </a:lnTo>
                  <a:lnTo>
                    <a:pt x="166" y="204"/>
                  </a:lnTo>
                  <a:lnTo>
                    <a:pt x="166" y="192"/>
                  </a:lnTo>
                  <a:lnTo>
                    <a:pt x="135" y="182"/>
                  </a:lnTo>
                  <a:lnTo>
                    <a:pt x="131" y="184"/>
                  </a:lnTo>
                  <a:lnTo>
                    <a:pt x="123" y="208"/>
                  </a:lnTo>
                  <a:lnTo>
                    <a:pt x="90" y="192"/>
                  </a:lnTo>
                  <a:lnTo>
                    <a:pt x="80" y="157"/>
                  </a:lnTo>
                  <a:lnTo>
                    <a:pt x="88" y="112"/>
                  </a:lnTo>
                  <a:lnTo>
                    <a:pt x="74" y="104"/>
                  </a:lnTo>
                  <a:lnTo>
                    <a:pt x="59" y="81"/>
                  </a:lnTo>
                  <a:lnTo>
                    <a:pt x="4" y="55"/>
                  </a:lnTo>
                  <a:lnTo>
                    <a:pt x="0" y="45"/>
                  </a:lnTo>
                  <a:lnTo>
                    <a:pt x="4" y="26"/>
                  </a:lnTo>
                  <a:lnTo>
                    <a:pt x="8" y="24"/>
                  </a:lnTo>
                  <a:lnTo>
                    <a:pt x="18" y="28"/>
                  </a:lnTo>
                  <a:lnTo>
                    <a:pt x="37" y="43"/>
                  </a:lnTo>
                  <a:lnTo>
                    <a:pt x="115" y="31"/>
                  </a:lnTo>
                  <a:lnTo>
                    <a:pt x="145" y="6"/>
                  </a:lnTo>
                  <a:lnTo>
                    <a:pt x="162" y="0"/>
                  </a:lnTo>
                  <a:lnTo>
                    <a:pt x="229" y="26"/>
                  </a:lnTo>
                  <a:lnTo>
                    <a:pt x="233" y="32"/>
                  </a:lnTo>
                  <a:lnTo>
                    <a:pt x="283" y="34"/>
                  </a:lnTo>
                  <a:lnTo>
                    <a:pt x="291" y="98"/>
                  </a:lnTo>
                  <a:lnTo>
                    <a:pt x="297" y="106"/>
                  </a:lnTo>
                  <a:lnTo>
                    <a:pt x="307" y="110"/>
                  </a:lnTo>
                  <a:lnTo>
                    <a:pt x="321" y="108"/>
                  </a:lnTo>
                  <a:lnTo>
                    <a:pt x="326" y="124"/>
                  </a:lnTo>
                  <a:lnTo>
                    <a:pt x="309" y="172"/>
                  </a:lnTo>
                  <a:lnTo>
                    <a:pt x="297" y="167"/>
                  </a:lnTo>
                  <a:lnTo>
                    <a:pt x="291" y="170"/>
                  </a:lnTo>
                  <a:lnTo>
                    <a:pt x="289" y="172"/>
                  </a:lnTo>
                  <a:lnTo>
                    <a:pt x="289" y="178"/>
                  </a:lnTo>
                  <a:lnTo>
                    <a:pt x="307" y="200"/>
                  </a:lnTo>
                  <a:close/>
                </a:path>
              </a:pathLst>
            </a:custGeom>
            <a:solidFill>
              <a:srgbClr val="DDDDDD"/>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sp>
          <p:nvSpPr>
            <p:cNvPr id="824" name="Freeform 20"/>
            <p:cNvSpPr>
              <a:spLocks/>
            </p:cNvSpPr>
            <p:nvPr/>
          </p:nvSpPr>
          <p:spPr bwMode="auto">
            <a:xfrm>
              <a:off x="2827" y="2287"/>
              <a:ext cx="623" cy="889"/>
            </a:xfrm>
            <a:custGeom>
              <a:avLst/>
              <a:gdLst>
                <a:gd name="T0" fmla="*/ 66 w 629"/>
                <a:gd name="T1" fmla="*/ 273 h 889"/>
                <a:gd name="T2" fmla="*/ 62 w 629"/>
                <a:gd name="T3" fmla="*/ 250 h 889"/>
                <a:gd name="T4" fmla="*/ 82 w 629"/>
                <a:gd name="T5" fmla="*/ 273 h 889"/>
                <a:gd name="T6" fmla="*/ 129 w 629"/>
                <a:gd name="T7" fmla="*/ 271 h 889"/>
                <a:gd name="T8" fmla="*/ 168 w 629"/>
                <a:gd name="T9" fmla="*/ 269 h 889"/>
                <a:gd name="T10" fmla="*/ 158 w 629"/>
                <a:gd name="T11" fmla="*/ 221 h 889"/>
                <a:gd name="T12" fmla="*/ 207 w 629"/>
                <a:gd name="T13" fmla="*/ 191 h 889"/>
                <a:gd name="T14" fmla="*/ 357 w 629"/>
                <a:gd name="T15" fmla="*/ 99 h 889"/>
                <a:gd name="T16" fmla="*/ 412 w 629"/>
                <a:gd name="T17" fmla="*/ 84 h 889"/>
                <a:gd name="T18" fmla="*/ 420 w 629"/>
                <a:gd name="T19" fmla="*/ 60 h 889"/>
                <a:gd name="T20" fmla="*/ 449 w 629"/>
                <a:gd name="T21" fmla="*/ 6 h 889"/>
                <a:gd name="T22" fmla="*/ 478 w 629"/>
                <a:gd name="T23" fmla="*/ 25 h 889"/>
                <a:gd name="T24" fmla="*/ 482 w 629"/>
                <a:gd name="T25" fmla="*/ 49 h 889"/>
                <a:gd name="T26" fmla="*/ 514 w 629"/>
                <a:gd name="T27" fmla="*/ 101 h 889"/>
                <a:gd name="T28" fmla="*/ 541 w 629"/>
                <a:gd name="T29" fmla="*/ 115 h 889"/>
                <a:gd name="T30" fmla="*/ 543 w 629"/>
                <a:gd name="T31" fmla="*/ 183 h 889"/>
                <a:gd name="T32" fmla="*/ 537 w 629"/>
                <a:gd name="T33" fmla="*/ 185 h 889"/>
                <a:gd name="T34" fmla="*/ 525 w 629"/>
                <a:gd name="T35" fmla="*/ 166 h 889"/>
                <a:gd name="T36" fmla="*/ 496 w 629"/>
                <a:gd name="T37" fmla="*/ 201 h 889"/>
                <a:gd name="T38" fmla="*/ 504 w 629"/>
                <a:gd name="T39" fmla="*/ 240 h 889"/>
                <a:gd name="T40" fmla="*/ 523 w 629"/>
                <a:gd name="T41" fmla="*/ 246 h 889"/>
                <a:gd name="T42" fmla="*/ 544 w 629"/>
                <a:gd name="T43" fmla="*/ 290 h 889"/>
                <a:gd name="T44" fmla="*/ 515 w 629"/>
                <a:gd name="T45" fmla="*/ 319 h 889"/>
                <a:gd name="T46" fmla="*/ 473 w 629"/>
                <a:gd name="T47" fmla="*/ 336 h 889"/>
                <a:gd name="T48" fmla="*/ 473 w 629"/>
                <a:gd name="T49" fmla="*/ 361 h 889"/>
                <a:gd name="T50" fmla="*/ 457 w 629"/>
                <a:gd name="T51" fmla="*/ 362 h 889"/>
                <a:gd name="T52" fmla="*/ 455 w 629"/>
                <a:gd name="T53" fmla="*/ 419 h 889"/>
                <a:gd name="T54" fmla="*/ 547 w 629"/>
                <a:gd name="T55" fmla="*/ 401 h 889"/>
                <a:gd name="T56" fmla="*/ 581 w 629"/>
                <a:gd name="T57" fmla="*/ 404 h 889"/>
                <a:gd name="T58" fmla="*/ 625 w 629"/>
                <a:gd name="T59" fmla="*/ 553 h 889"/>
                <a:gd name="T60" fmla="*/ 629 w 629"/>
                <a:gd name="T61" fmla="*/ 721 h 889"/>
                <a:gd name="T62" fmla="*/ 506 w 629"/>
                <a:gd name="T63" fmla="*/ 852 h 889"/>
                <a:gd name="T64" fmla="*/ 426 w 629"/>
                <a:gd name="T65" fmla="*/ 844 h 889"/>
                <a:gd name="T66" fmla="*/ 375 w 629"/>
                <a:gd name="T67" fmla="*/ 815 h 889"/>
                <a:gd name="T68" fmla="*/ 318 w 629"/>
                <a:gd name="T69" fmla="*/ 735 h 889"/>
                <a:gd name="T70" fmla="*/ 351 w 629"/>
                <a:gd name="T71" fmla="*/ 684 h 889"/>
                <a:gd name="T72" fmla="*/ 326 w 629"/>
                <a:gd name="T73" fmla="*/ 680 h 889"/>
                <a:gd name="T74" fmla="*/ 313 w 629"/>
                <a:gd name="T75" fmla="*/ 641 h 889"/>
                <a:gd name="T76" fmla="*/ 299 w 629"/>
                <a:gd name="T77" fmla="*/ 598 h 889"/>
                <a:gd name="T78" fmla="*/ 287 w 629"/>
                <a:gd name="T79" fmla="*/ 602 h 889"/>
                <a:gd name="T80" fmla="*/ 258 w 629"/>
                <a:gd name="T81" fmla="*/ 596 h 889"/>
                <a:gd name="T82" fmla="*/ 188 w 629"/>
                <a:gd name="T83" fmla="*/ 569 h 889"/>
                <a:gd name="T84" fmla="*/ 155 w 629"/>
                <a:gd name="T85" fmla="*/ 586 h 889"/>
                <a:gd name="T86" fmla="*/ 131 w 629"/>
                <a:gd name="T87" fmla="*/ 602 h 889"/>
                <a:gd name="T88" fmla="*/ 62 w 629"/>
                <a:gd name="T89" fmla="*/ 610 h 889"/>
                <a:gd name="T90" fmla="*/ 28 w 629"/>
                <a:gd name="T91" fmla="*/ 592 h 889"/>
                <a:gd name="T92" fmla="*/ 68 w 629"/>
                <a:gd name="T93" fmla="*/ 531 h 889"/>
                <a:gd name="T94" fmla="*/ 54 w 629"/>
                <a:gd name="T95" fmla="*/ 475 h 889"/>
                <a:gd name="T96" fmla="*/ 0 w 629"/>
                <a:gd name="T97" fmla="*/ 385 h 889"/>
                <a:gd name="T98" fmla="*/ 54 w 629"/>
                <a:gd name="T99" fmla="*/ 291 h 889"/>
                <a:gd name="T100" fmla="*/ 54 w 629"/>
                <a:gd name="T101" fmla="*/ 281 h 889"/>
                <a:gd name="T102" fmla="*/ 66 w 629"/>
                <a:gd name="T103" fmla="*/ 273 h 8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9"/>
                <a:gd name="T157" fmla="*/ 0 h 889"/>
                <a:gd name="T158" fmla="*/ 629 w 629"/>
                <a:gd name="T159" fmla="*/ 889 h 8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9" h="889">
                  <a:moveTo>
                    <a:pt x="66" y="273"/>
                  </a:moveTo>
                  <a:lnTo>
                    <a:pt x="66" y="273"/>
                  </a:lnTo>
                  <a:lnTo>
                    <a:pt x="60" y="260"/>
                  </a:lnTo>
                  <a:lnTo>
                    <a:pt x="62" y="250"/>
                  </a:lnTo>
                  <a:lnTo>
                    <a:pt x="72" y="246"/>
                  </a:lnTo>
                  <a:lnTo>
                    <a:pt x="82" y="273"/>
                  </a:lnTo>
                  <a:lnTo>
                    <a:pt x="97" y="264"/>
                  </a:lnTo>
                  <a:lnTo>
                    <a:pt x="129" y="271"/>
                  </a:lnTo>
                  <a:lnTo>
                    <a:pt x="140" y="281"/>
                  </a:lnTo>
                  <a:lnTo>
                    <a:pt x="168" y="269"/>
                  </a:lnTo>
                  <a:lnTo>
                    <a:pt x="156" y="242"/>
                  </a:lnTo>
                  <a:lnTo>
                    <a:pt x="158" y="221"/>
                  </a:lnTo>
                  <a:lnTo>
                    <a:pt x="209" y="211"/>
                  </a:lnTo>
                  <a:lnTo>
                    <a:pt x="207" y="191"/>
                  </a:lnTo>
                  <a:lnTo>
                    <a:pt x="328" y="137"/>
                  </a:lnTo>
                  <a:lnTo>
                    <a:pt x="357" y="99"/>
                  </a:lnTo>
                  <a:lnTo>
                    <a:pt x="375" y="101"/>
                  </a:lnTo>
                  <a:lnTo>
                    <a:pt x="412" y="84"/>
                  </a:lnTo>
                  <a:lnTo>
                    <a:pt x="418" y="76"/>
                  </a:lnTo>
                  <a:lnTo>
                    <a:pt x="420" y="60"/>
                  </a:lnTo>
                  <a:lnTo>
                    <a:pt x="445" y="35"/>
                  </a:lnTo>
                  <a:lnTo>
                    <a:pt x="449" y="6"/>
                  </a:lnTo>
                  <a:lnTo>
                    <a:pt x="457" y="0"/>
                  </a:lnTo>
                  <a:lnTo>
                    <a:pt x="478" y="25"/>
                  </a:lnTo>
                  <a:lnTo>
                    <a:pt x="475" y="41"/>
                  </a:lnTo>
                  <a:lnTo>
                    <a:pt x="482" y="49"/>
                  </a:lnTo>
                  <a:lnTo>
                    <a:pt x="494" y="49"/>
                  </a:lnTo>
                  <a:lnTo>
                    <a:pt x="514" y="101"/>
                  </a:lnTo>
                  <a:lnTo>
                    <a:pt x="541" y="113"/>
                  </a:lnTo>
                  <a:lnTo>
                    <a:pt x="541" y="115"/>
                  </a:lnTo>
                  <a:lnTo>
                    <a:pt x="551" y="160"/>
                  </a:lnTo>
                  <a:lnTo>
                    <a:pt x="543" y="183"/>
                  </a:lnTo>
                  <a:lnTo>
                    <a:pt x="541" y="185"/>
                  </a:lnTo>
                  <a:lnTo>
                    <a:pt x="537" y="185"/>
                  </a:lnTo>
                  <a:lnTo>
                    <a:pt x="533" y="183"/>
                  </a:lnTo>
                  <a:lnTo>
                    <a:pt x="525" y="166"/>
                  </a:lnTo>
                  <a:lnTo>
                    <a:pt x="502" y="183"/>
                  </a:lnTo>
                  <a:lnTo>
                    <a:pt x="496" y="201"/>
                  </a:lnTo>
                  <a:lnTo>
                    <a:pt x="502" y="211"/>
                  </a:lnTo>
                  <a:lnTo>
                    <a:pt x="504" y="240"/>
                  </a:lnTo>
                  <a:lnTo>
                    <a:pt x="510" y="244"/>
                  </a:lnTo>
                  <a:lnTo>
                    <a:pt x="523" y="246"/>
                  </a:lnTo>
                  <a:lnTo>
                    <a:pt x="543" y="279"/>
                  </a:lnTo>
                  <a:lnTo>
                    <a:pt x="544" y="290"/>
                  </a:lnTo>
                  <a:lnTo>
                    <a:pt x="529" y="284"/>
                  </a:lnTo>
                  <a:lnTo>
                    <a:pt x="515" y="319"/>
                  </a:lnTo>
                  <a:lnTo>
                    <a:pt x="496" y="305"/>
                  </a:lnTo>
                  <a:lnTo>
                    <a:pt x="473" y="336"/>
                  </a:lnTo>
                  <a:lnTo>
                    <a:pt x="482" y="350"/>
                  </a:lnTo>
                  <a:lnTo>
                    <a:pt x="473" y="361"/>
                  </a:lnTo>
                  <a:lnTo>
                    <a:pt x="465" y="359"/>
                  </a:lnTo>
                  <a:lnTo>
                    <a:pt x="457" y="362"/>
                  </a:lnTo>
                  <a:lnTo>
                    <a:pt x="428" y="385"/>
                  </a:lnTo>
                  <a:lnTo>
                    <a:pt x="455" y="419"/>
                  </a:lnTo>
                  <a:lnTo>
                    <a:pt x="469" y="425"/>
                  </a:lnTo>
                  <a:lnTo>
                    <a:pt x="547" y="401"/>
                  </a:lnTo>
                  <a:lnTo>
                    <a:pt x="572" y="396"/>
                  </a:lnTo>
                  <a:lnTo>
                    <a:pt x="581" y="404"/>
                  </a:lnTo>
                  <a:lnTo>
                    <a:pt x="629" y="545"/>
                  </a:lnTo>
                  <a:lnTo>
                    <a:pt x="625" y="553"/>
                  </a:lnTo>
                  <a:lnTo>
                    <a:pt x="605" y="560"/>
                  </a:lnTo>
                  <a:lnTo>
                    <a:pt x="629" y="721"/>
                  </a:lnTo>
                  <a:lnTo>
                    <a:pt x="554" y="889"/>
                  </a:lnTo>
                  <a:lnTo>
                    <a:pt x="506" y="852"/>
                  </a:lnTo>
                  <a:lnTo>
                    <a:pt x="469" y="840"/>
                  </a:lnTo>
                  <a:lnTo>
                    <a:pt x="426" y="844"/>
                  </a:lnTo>
                  <a:lnTo>
                    <a:pt x="418" y="821"/>
                  </a:lnTo>
                  <a:lnTo>
                    <a:pt x="375" y="815"/>
                  </a:lnTo>
                  <a:lnTo>
                    <a:pt x="314" y="748"/>
                  </a:lnTo>
                  <a:lnTo>
                    <a:pt x="318" y="735"/>
                  </a:lnTo>
                  <a:lnTo>
                    <a:pt x="334" y="740"/>
                  </a:lnTo>
                  <a:lnTo>
                    <a:pt x="351" y="684"/>
                  </a:lnTo>
                  <a:lnTo>
                    <a:pt x="347" y="676"/>
                  </a:lnTo>
                  <a:lnTo>
                    <a:pt x="326" y="680"/>
                  </a:lnTo>
                  <a:lnTo>
                    <a:pt x="316" y="668"/>
                  </a:lnTo>
                  <a:lnTo>
                    <a:pt x="313" y="641"/>
                  </a:lnTo>
                  <a:lnTo>
                    <a:pt x="308" y="606"/>
                  </a:lnTo>
                  <a:lnTo>
                    <a:pt x="299" y="598"/>
                  </a:lnTo>
                  <a:lnTo>
                    <a:pt x="293" y="598"/>
                  </a:lnTo>
                  <a:lnTo>
                    <a:pt x="287" y="602"/>
                  </a:lnTo>
                  <a:lnTo>
                    <a:pt x="258" y="602"/>
                  </a:lnTo>
                  <a:lnTo>
                    <a:pt x="258" y="596"/>
                  </a:lnTo>
                  <a:lnTo>
                    <a:pt x="254" y="592"/>
                  </a:lnTo>
                  <a:lnTo>
                    <a:pt x="188" y="569"/>
                  </a:lnTo>
                  <a:lnTo>
                    <a:pt x="169" y="574"/>
                  </a:lnTo>
                  <a:lnTo>
                    <a:pt x="155" y="586"/>
                  </a:lnTo>
                  <a:lnTo>
                    <a:pt x="142" y="598"/>
                  </a:lnTo>
                  <a:lnTo>
                    <a:pt x="131" y="602"/>
                  </a:lnTo>
                  <a:lnTo>
                    <a:pt x="110" y="604"/>
                  </a:lnTo>
                  <a:lnTo>
                    <a:pt x="62" y="610"/>
                  </a:lnTo>
                  <a:lnTo>
                    <a:pt x="44" y="595"/>
                  </a:lnTo>
                  <a:lnTo>
                    <a:pt x="28" y="592"/>
                  </a:lnTo>
                  <a:lnTo>
                    <a:pt x="43" y="547"/>
                  </a:lnTo>
                  <a:lnTo>
                    <a:pt x="68" y="531"/>
                  </a:lnTo>
                  <a:lnTo>
                    <a:pt x="72" y="498"/>
                  </a:lnTo>
                  <a:lnTo>
                    <a:pt x="54" y="475"/>
                  </a:lnTo>
                  <a:lnTo>
                    <a:pt x="33" y="473"/>
                  </a:lnTo>
                  <a:lnTo>
                    <a:pt x="0" y="385"/>
                  </a:lnTo>
                  <a:lnTo>
                    <a:pt x="23" y="307"/>
                  </a:lnTo>
                  <a:lnTo>
                    <a:pt x="54" y="291"/>
                  </a:lnTo>
                  <a:lnTo>
                    <a:pt x="52" y="285"/>
                  </a:lnTo>
                  <a:lnTo>
                    <a:pt x="54" y="281"/>
                  </a:lnTo>
                  <a:lnTo>
                    <a:pt x="58" y="275"/>
                  </a:lnTo>
                  <a:lnTo>
                    <a:pt x="66" y="273"/>
                  </a:lnTo>
                  <a:close/>
                </a:path>
              </a:pathLst>
            </a:custGeom>
            <a:solidFill>
              <a:srgbClr val="DDDDDD"/>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sp>
          <p:nvSpPr>
            <p:cNvPr id="825" name="Freeform 21"/>
            <p:cNvSpPr>
              <a:spLocks/>
            </p:cNvSpPr>
            <p:nvPr/>
          </p:nvSpPr>
          <p:spPr bwMode="auto">
            <a:xfrm>
              <a:off x="2768" y="1605"/>
              <a:ext cx="946" cy="963"/>
            </a:xfrm>
            <a:custGeom>
              <a:avLst/>
              <a:gdLst>
                <a:gd name="T0" fmla="*/ 397 w 946"/>
                <a:gd name="T1" fmla="*/ 119 h 963"/>
                <a:gd name="T2" fmla="*/ 477 w 946"/>
                <a:gd name="T3" fmla="*/ 35 h 963"/>
                <a:gd name="T4" fmla="*/ 514 w 946"/>
                <a:gd name="T5" fmla="*/ 14 h 963"/>
                <a:gd name="T6" fmla="*/ 594 w 946"/>
                <a:gd name="T7" fmla="*/ 65 h 963"/>
                <a:gd name="T8" fmla="*/ 569 w 946"/>
                <a:gd name="T9" fmla="*/ 129 h 963"/>
                <a:gd name="T10" fmla="*/ 604 w 946"/>
                <a:gd name="T11" fmla="*/ 160 h 963"/>
                <a:gd name="T12" fmla="*/ 561 w 946"/>
                <a:gd name="T13" fmla="*/ 176 h 963"/>
                <a:gd name="T14" fmla="*/ 668 w 946"/>
                <a:gd name="T15" fmla="*/ 174 h 963"/>
                <a:gd name="T16" fmla="*/ 723 w 946"/>
                <a:gd name="T17" fmla="*/ 148 h 963"/>
                <a:gd name="T18" fmla="*/ 670 w 946"/>
                <a:gd name="T19" fmla="*/ 58 h 963"/>
                <a:gd name="T20" fmla="*/ 688 w 946"/>
                <a:gd name="T21" fmla="*/ 39 h 963"/>
                <a:gd name="T22" fmla="*/ 765 w 946"/>
                <a:gd name="T23" fmla="*/ 12 h 963"/>
                <a:gd name="T24" fmla="*/ 829 w 946"/>
                <a:gd name="T25" fmla="*/ 51 h 963"/>
                <a:gd name="T26" fmla="*/ 895 w 946"/>
                <a:gd name="T27" fmla="*/ 17 h 963"/>
                <a:gd name="T28" fmla="*/ 891 w 946"/>
                <a:gd name="T29" fmla="*/ 68 h 963"/>
                <a:gd name="T30" fmla="*/ 854 w 946"/>
                <a:gd name="T31" fmla="*/ 144 h 963"/>
                <a:gd name="T32" fmla="*/ 887 w 946"/>
                <a:gd name="T33" fmla="*/ 178 h 963"/>
                <a:gd name="T34" fmla="*/ 899 w 946"/>
                <a:gd name="T35" fmla="*/ 219 h 963"/>
                <a:gd name="T36" fmla="*/ 921 w 946"/>
                <a:gd name="T37" fmla="*/ 279 h 963"/>
                <a:gd name="T38" fmla="*/ 946 w 946"/>
                <a:gd name="T39" fmla="*/ 330 h 963"/>
                <a:gd name="T40" fmla="*/ 921 w 946"/>
                <a:gd name="T41" fmla="*/ 439 h 963"/>
                <a:gd name="T42" fmla="*/ 872 w 946"/>
                <a:gd name="T43" fmla="*/ 498 h 963"/>
                <a:gd name="T44" fmla="*/ 842 w 946"/>
                <a:gd name="T45" fmla="*/ 473 h 963"/>
                <a:gd name="T46" fmla="*/ 821 w 946"/>
                <a:gd name="T47" fmla="*/ 504 h 963"/>
                <a:gd name="T48" fmla="*/ 754 w 946"/>
                <a:gd name="T49" fmla="*/ 527 h 963"/>
                <a:gd name="T50" fmla="*/ 768 w 946"/>
                <a:gd name="T51" fmla="*/ 564 h 963"/>
                <a:gd name="T52" fmla="*/ 774 w 946"/>
                <a:gd name="T53" fmla="*/ 594 h 963"/>
                <a:gd name="T54" fmla="*/ 706 w 946"/>
                <a:gd name="T55" fmla="*/ 627 h 963"/>
                <a:gd name="T56" fmla="*/ 688 w 946"/>
                <a:gd name="T57" fmla="*/ 668 h 963"/>
                <a:gd name="T58" fmla="*/ 649 w 946"/>
                <a:gd name="T59" fmla="*/ 719 h 963"/>
                <a:gd name="T60" fmla="*/ 610 w 946"/>
                <a:gd name="T61" fmla="*/ 780 h 963"/>
                <a:gd name="T62" fmla="*/ 574 w 946"/>
                <a:gd name="T63" fmla="*/ 786 h 963"/>
                <a:gd name="T64" fmla="*/ 545 w 946"/>
                <a:gd name="T65" fmla="*/ 731 h 963"/>
                <a:gd name="T66" fmla="*/ 537 w 946"/>
                <a:gd name="T67" fmla="*/ 711 h 963"/>
                <a:gd name="T68" fmla="*/ 507 w 946"/>
                <a:gd name="T69" fmla="*/ 690 h 963"/>
                <a:gd name="T70" fmla="*/ 477 w 946"/>
                <a:gd name="T71" fmla="*/ 758 h 963"/>
                <a:gd name="T72" fmla="*/ 422 w 946"/>
                <a:gd name="T73" fmla="*/ 776 h 963"/>
                <a:gd name="T74" fmla="*/ 276 w 946"/>
                <a:gd name="T75" fmla="*/ 869 h 963"/>
                <a:gd name="T76" fmla="*/ 250 w 946"/>
                <a:gd name="T77" fmla="*/ 897 h 963"/>
                <a:gd name="T78" fmla="*/ 231 w 946"/>
                <a:gd name="T79" fmla="*/ 953 h 963"/>
                <a:gd name="T80" fmla="*/ 202 w 946"/>
                <a:gd name="T81" fmla="*/ 963 h 963"/>
                <a:gd name="T82" fmla="*/ 133 w 946"/>
                <a:gd name="T83" fmla="*/ 928 h 963"/>
                <a:gd name="T84" fmla="*/ 130 w 946"/>
                <a:gd name="T85" fmla="*/ 957 h 963"/>
                <a:gd name="T86" fmla="*/ 70 w 946"/>
                <a:gd name="T87" fmla="*/ 854 h 963"/>
                <a:gd name="T88" fmla="*/ 29 w 946"/>
                <a:gd name="T89" fmla="*/ 764 h 963"/>
                <a:gd name="T90" fmla="*/ 49 w 946"/>
                <a:gd name="T91" fmla="*/ 736 h 963"/>
                <a:gd name="T92" fmla="*/ 14 w 946"/>
                <a:gd name="T93" fmla="*/ 686 h 963"/>
                <a:gd name="T94" fmla="*/ 2 w 946"/>
                <a:gd name="T95" fmla="*/ 660 h 963"/>
                <a:gd name="T96" fmla="*/ 115 w 946"/>
                <a:gd name="T97" fmla="*/ 453 h 963"/>
                <a:gd name="T98" fmla="*/ 82 w 946"/>
                <a:gd name="T99" fmla="*/ 332 h 963"/>
                <a:gd name="T100" fmla="*/ 113 w 946"/>
                <a:gd name="T101" fmla="*/ 297 h 963"/>
                <a:gd name="T102" fmla="*/ 158 w 946"/>
                <a:gd name="T103" fmla="*/ 322 h 963"/>
                <a:gd name="T104" fmla="*/ 258 w 946"/>
                <a:gd name="T105" fmla="*/ 289 h 963"/>
                <a:gd name="T106" fmla="*/ 281 w 946"/>
                <a:gd name="T107" fmla="*/ 199 h 963"/>
                <a:gd name="T108" fmla="*/ 356 w 946"/>
                <a:gd name="T109" fmla="*/ 119 h 9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46"/>
                <a:gd name="T166" fmla="*/ 0 h 963"/>
                <a:gd name="T167" fmla="*/ 946 w 946"/>
                <a:gd name="T168" fmla="*/ 963 h 96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46" h="963">
                  <a:moveTo>
                    <a:pt x="356" y="119"/>
                  </a:moveTo>
                  <a:lnTo>
                    <a:pt x="356" y="119"/>
                  </a:lnTo>
                  <a:lnTo>
                    <a:pt x="397" y="119"/>
                  </a:lnTo>
                  <a:lnTo>
                    <a:pt x="460" y="75"/>
                  </a:lnTo>
                  <a:lnTo>
                    <a:pt x="453" y="66"/>
                  </a:lnTo>
                  <a:lnTo>
                    <a:pt x="477" y="35"/>
                  </a:lnTo>
                  <a:lnTo>
                    <a:pt x="459" y="27"/>
                  </a:lnTo>
                  <a:lnTo>
                    <a:pt x="481" y="0"/>
                  </a:lnTo>
                  <a:lnTo>
                    <a:pt x="514" y="14"/>
                  </a:lnTo>
                  <a:lnTo>
                    <a:pt x="516" y="33"/>
                  </a:lnTo>
                  <a:lnTo>
                    <a:pt x="571" y="49"/>
                  </a:lnTo>
                  <a:lnTo>
                    <a:pt x="594" y="65"/>
                  </a:lnTo>
                  <a:lnTo>
                    <a:pt x="586" y="86"/>
                  </a:lnTo>
                  <a:lnTo>
                    <a:pt x="565" y="119"/>
                  </a:lnTo>
                  <a:lnTo>
                    <a:pt x="569" y="129"/>
                  </a:lnTo>
                  <a:lnTo>
                    <a:pt x="583" y="131"/>
                  </a:lnTo>
                  <a:lnTo>
                    <a:pt x="597" y="128"/>
                  </a:lnTo>
                  <a:lnTo>
                    <a:pt x="604" y="160"/>
                  </a:lnTo>
                  <a:lnTo>
                    <a:pt x="591" y="159"/>
                  </a:lnTo>
                  <a:lnTo>
                    <a:pt x="585" y="171"/>
                  </a:lnTo>
                  <a:lnTo>
                    <a:pt x="561" y="176"/>
                  </a:lnTo>
                  <a:lnTo>
                    <a:pt x="551" y="187"/>
                  </a:lnTo>
                  <a:lnTo>
                    <a:pt x="553" y="205"/>
                  </a:lnTo>
                  <a:lnTo>
                    <a:pt x="668" y="174"/>
                  </a:lnTo>
                  <a:lnTo>
                    <a:pt x="697" y="176"/>
                  </a:lnTo>
                  <a:lnTo>
                    <a:pt x="721" y="160"/>
                  </a:lnTo>
                  <a:lnTo>
                    <a:pt x="723" y="148"/>
                  </a:lnTo>
                  <a:lnTo>
                    <a:pt x="706" y="143"/>
                  </a:lnTo>
                  <a:lnTo>
                    <a:pt x="700" y="78"/>
                  </a:lnTo>
                  <a:lnTo>
                    <a:pt x="670" y="58"/>
                  </a:lnTo>
                  <a:lnTo>
                    <a:pt x="663" y="56"/>
                  </a:lnTo>
                  <a:lnTo>
                    <a:pt x="668" y="35"/>
                  </a:lnTo>
                  <a:lnTo>
                    <a:pt x="688" y="39"/>
                  </a:lnTo>
                  <a:lnTo>
                    <a:pt x="720" y="12"/>
                  </a:lnTo>
                  <a:lnTo>
                    <a:pt x="754" y="6"/>
                  </a:lnTo>
                  <a:lnTo>
                    <a:pt x="765" y="12"/>
                  </a:lnTo>
                  <a:lnTo>
                    <a:pt x="765" y="47"/>
                  </a:lnTo>
                  <a:lnTo>
                    <a:pt x="775" y="57"/>
                  </a:lnTo>
                  <a:lnTo>
                    <a:pt x="829" y="51"/>
                  </a:lnTo>
                  <a:lnTo>
                    <a:pt x="864" y="13"/>
                  </a:lnTo>
                  <a:lnTo>
                    <a:pt x="874" y="5"/>
                  </a:lnTo>
                  <a:lnTo>
                    <a:pt x="895" y="17"/>
                  </a:lnTo>
                  <a:lnTo>
                    <a:pt x="891" y="38"/>
                  </a:lnTo>
                  <a:lnTo>
                    <a:pt x="900" y="48"/>
                  </a:lnTo>
                  <a:lnTo>
                    <a:pt x="891" y="68"/>
                  </a:lnTo>
                  <a:lnTo>
                    <a:pt x="889" y="86"/>
                  </a:lnTo>
                  <a:lnTo>
                    <a:pt x="867" y="95"/>
                  </a:lnTo>
                  <a:lnTo>
                    <a:pt x="854" y="144"/>
                  </a:lnTo>
                  <a:lnTo>
                    <a:pt x="883" y="150"/>
                  </a:lnTo>
                  <a:lnTo>
                    <a:pt x="887" y="156"/>
                  </a:lnTo>
                  <a:lnTo>
                    <a:pt x="887" y="178"/>
                  </a:lnTo>
                  <a:lnTo>
                    <a:pt x="862" y="172"/>
                  </a:lnTo>
                  <a:lnTo>
                    <a:pt x="867" y="203"/>
                  </a:lnTo>
                  <a:lnTo>
                    <a:pt x="899" y="219"/>
                  </a:lnTo>
                  <a:lnTo>
                    <a:pt x="909" y="224"/>
                  </a:lnTo>
                  <a:lnTo>
                    <a:pt x="905" y="279"/>
                  </a:lnTo>
                  <a:lnTo>
                    <a:pt x="921" y="279"/>
                  </a:lnTo>
                  <a:lnTo>
                    <a:pt x="932" y="289"/>
                  </a:lnTo>
                  <a:lnTo>
                    <a:pt x="930" y="322"/>
                  </a:lnTo>
                  <a:lnTo>
                    <a:pt x="946" y="330"/>
                  </a:lnTo>
                  <a:lnTo>
                    <a:pt x="937" y="411"/>
                  </a:lnTo>
                  <a:lnTo>
                    <a:pt x="917" y="428"/>
                  </a:lnTo>
                  <a:lnTo>
                    <a:pt x="921" y="439"/>
                  </a:lnTo>
                  <a:lnTo>
                    <a:pt x="919" y="457"/>
                  </a:lnTo>
                  <a:lnTo>
                    <a:pt x="887" y="496"/>
                  </a:lnTo>
                  <a:lnTo>
                    <a:pt x="872" y="498"/>
                  </a:lnTo>
                  <a:lnTo>
                    <a:pt x="862" y="494"/>
                  </a:lnTo>
                  <a:lnTo>
                    <a:pt x="860" y="480"/>
                  </a:lnTo>
                  <a:lnTo>
                    <a:pt x="842" y="473"/>
                  </a:lnTo>
                  <a:lnTo>
                    <a:pt x="817" y="477"/>
                  </a:lnTo>
                  <a:lnTo>
                    <a:pt x="813" y="488"/>
                  </a:lnTo>
                  <a:lnTo>
                    <a:pt x="821" y="504"/>
                  </a:lnTo>
                  <a:lnTo>
                    <a:pt x="815" y="516"/>
                  </a:lnTo>
                  <a:lnTo>
                    <a:pt x="805" y="527"/>
                  </a:lnTo>
                  <a:lnTo>
                    <a:pt x="754" y="527"/>
                  </a:lnTo>
                  <a:lnTo>
                    <a:pt x="727" y="559"/>
                  </a:lnTo>
                  <a:lnTo>
                    <a:pt x="737" y="574"/>
                  </a:lnTo>
                  <a:lnTo>
                    <a:pt x="768" y="564"/>
                  </a:lnTo>
                  <a:lnTo>
                    <a:pt x="777" y="566"/>
                  </a:lnTo>
                  <a:lnTo>
                    <a:pt x="776" y="574"/>
                  </a:lnTo>
                  <a:lnTo>
                    <a:pt x="774" y="594"/>
                  </a:lnTo>
                  <a:lnTo>
                    <a:pt x="760" y="617"/>
                  </a:lnTo>
                  <a:lnTo>
                    <a:pt x="762" y="625"/>
                  </a:lnTo>
                  <a:lnTo>
                    <a:pt x="706" y="627"/>
                  </a:lnTo>
                  <a:lnTo>
                    <a:pt x="697" y="644"/>
                  </a:lnTo>
                  <a:lnTo>
                    <a:pt x="705" y="653"/>
                  </a:lnTo>
                  <a:lnTo>
                    <a:pt x="688" y="668"/>
                  </a:lnTo>
                  <a:lnTo>
                    <a:pt x="673" y="711"/>
                  </a:lnTo>
                  <a:lnTo>
                    <a:pt x="661" y="725"/>
                  </a:lnTo>
                  <a:lnTo>
                    <a:pt x="649" y="719"/>
                  </a:lnTo>
                  <a:lnTo>
                    <a:pt x="633" y="732"/>
                  </a:lnTo>
                  <a:lnTo>
                    <a:pt x="609" y="747"/>
                  </a:lnTo>
                  <a:lnTo>
                    <a:pt x="610" y="780"/>
                  </a:lnTo>
                  <a:lnTo>
                    <a:pt x="600" y="797"/>
                  </a:lnTo>
                  <a:lnTo>
                    <a:pt x="592" y="797"/>
                  </a:lnTo>
                  <a:lnTo>
                    <a:pt x="574" y="786"/>
                  </a:lnTo>
                  <a:lnTo>
                    <a:pt x="564" y="756"/>
                  </a:lnTo>
                  <a:lnTo>
                    <a:pt x="553" y="731"/>
                  </a:lnTo>
                  <a:lnTo>
                    <a:pt x="545" y="731"/>
                  </a:lnTo>
                  <a:lnTo>
                    <a:pt x="537" y="725"/>
                  </a:lnTo>
                  <a:lnTo>
                    <a:pt x="534" y="723"/>
                  </a:lnTo>
                  <a:lnTo>
                    <a:pt x="537" y="711"/>
                  </a:lnTo>
                  <a:lnTo>
                    <a:pt x="532" y="697"/>
                  </a:lnTo>
                  <a:lnTo>
                    <a:pt x="516" y="684"/>
                  </a:lnTo>
                  <a:lnTo>
                    <a:pt x="507" y="690"/>
                  </a:lnTo>
                  <a:lnTo>
                    <a:pt x="502" y="725"/>
                  </a:lnTo>
                  <a:lnTo>
                    <a:pt x="477" y="740"/>
                  </a:lnTo>
                  <a:lnTo>
                    <a:pt x="477" y="758"/>
                  </a:lnTo>
                  <a:lnTo>
                    <a:pt x="473" y="766"/>
                  </a:lnTo>
                  <a:lnTo>
                    <a:pt x="436" y="785"/>
                  </a:lnTo>
                  <a:lnTo>
                    <a:pt x="422" y="776"/>
                  </a:lnTo>
                  <a:lnTo>
                    <a:pt x="412" y="785"/>
                  </a:lnTo>
                  <a:lnTo>
                    <a:pt x="387" y="816"/>
                  </a:lnTo>
                  <a:lnTo>
                    <a:pt x="276" y="869"/>
                  </a:lnTo>
                  <a:lnTo>
                    <a:pt x="266" y="883"/>
                  </a:lnTo>
                  <a:lnTo>
                    <a:pt x="268" y="893"/>
                  </a:lnTo>
                  <a:lnTo>
                    <a:pt x="250" y="897"/>
                  </a:lnTo>
                  <a:lnTo>
                    <a:pt x="235" y="902"/>
                  </a:lnTo>
                  <a:lnTo>
                    <a:pt x="215" y="910"/>
                  </a:lnTo>
                  <a:lnTo>
                    <a:pt x="231" y="953"/>
                  </a:lnTo>
                  <a:lnTo>
                    <a:pt x="219" y="955"/>
                  </a:lnTo>
                  <a:lnTo>
                    <a:pt x="217" y="957"/>
                  </a:lnTo>
                  <a:lnTo>
                    <a:pt x="202" y="963"/>
                  </a:lnTo>
                  <a:lnTo>
                    <a:pt x="162" y="946"/>
                  </a:lnTo>
                  <a:lnTo>
                    <a:pt x="141" y="955"/>
                  </a:lnTo>
                  <a:lnTo>
                    <a:pt x="133" y="928"/>
                  </a:lnTo>
                  <a:lnTo>
                    <a:pt x="123" y="934"/>
                  </a:lnTo>
                  <a:lnTo>
                    <a:pt x="121" y="940"/>
                  </a:lnTo>
                  <a:lnTo>
                    <a:pt x="130" y="957"/>
                  </a:lnTo>
                  <a:lnTo>
                    <a:pt x="115" y="961"/>
                  </a:lnTo>
                  <a:lnTo>
                    <a:pt x="111" y="963"/>
                  </a:lnTo>
                  <a:lnTo>
                    <a:pt x="70" y="854"/>
                  </a:lnTo>
                  <a:lnTo>
                    <a:pt x="84" y="830"/>
                  </a:lnTo>
                  <a:lnTo>
                    <a:pt x="39" y="795"/>
                  </a:lnTo>
                  <a:lnTo>
                    <a:pt x="29" y="764"/>
                  </a:lnTo>
                  <a:lnTo>
                    <a:pt x="35" y="748"/>
                  </a:lnTo>
                  <a:lnTo>
                    <a:pt x="41" y="746"/>
                  </a:lnTo>
                  <a:lnTo>
                    <a:pt x="49" y="736"/>
                  </a:lnTo>
                  <a:lnTo>
                    <a:pt x="51" y="725"/>
                  </a:lnTo>
                  <a:lnTo>
                    <a:pt x="25" y="686"/>
                  </a:lnTo>
                  <a:lnTo>
                    <a:pt x="14" y="686"/>
                  </a:lnTo>
                  <a:lnTo>
                    <a:pt x="4" y="684"/>
                  </a:lnTo>
                  <a:lnTo>
                    <a:pt x="0" y="672"/>
                  </a:lnTo>
                  <a:lnTo>
                    <a:pt x="2" y="660"/>
                  </a:lnTo>
                  <a:lnTo>
                    <a:pt x="94" y="606"/>
                  </a:lnTo>
                  <a:lnTo>
                    <a:pt x="82" y="586"/>
                  </a:lnTo>
                  <a:lnTo>
                    <a:pt x="115" y="453"/>
                  </a:lnTo>
                  <a:lnTo>
                    <a:pt x="53" y="332"/>
                  </a:lnTo>
                  <a:lnTo>
                    <a:pt x="55" y="324"/>
                  </a:lnTo>
                  <a:lnTo>
                    <a:pt x="82" y="332"/>
                  </a:lnTo>
                  <a:lnTo>
                    <a:pt x="107" y="320"/>
                  </a:lnTo>
                  <a:lnTo>
                    <a:pt x="109" y="301"/>
                  </a:lnTo>
                  <a:lnTo>
                    <a:pt x="113" y="297"/>
                  </a:lnTo>
                  <a:lnTo>
                    <a:pt x="123" y="299"/>
                  </a:lnTo>
                  <a:lnTo>
                    <a:pt x="150" y="320"/>
                  </a:lnTo>
                  <a:lnTo>
                    <a:pt x="158" y="322"/>
                  </a:lnTo>
                  <a:lnTo>
                    <a:pt x="162" y="320"/>
                  </a:lnTo>
                  <a:lnTo>
                    <a:pt x="172" y="303"/>
                  </a:lnTo>
                  <a:lnTo>
                    <a:pt x="258" y="289"/>
                  </a:lnTo>
                  <a:lnTo>
                    <a:pt x="287" y="254"/>
                  </a:lnTo>
                  <a:lnTo>
                    <a:pt x="276" y="221"/>
                  </a:lnTo>
                  <a:lnTo>
                    <a:pt x="281" y="199"/>
                  </a:lnTo>
                  <a:lnTo>
                    <a:pt x="301" y="185"/>
                  </a:lnTo>
                  <a:lnTo>
                    <a:pt x="311" y="158"/>
                  </a:lnTo>
                  <a:lnTo>
                    <a:pt x="356" y="119"/>
                  </a:lnTo>
                  <a:close/>
                </a:path>
              </a:pathLst>
            </a:custGeom>
            <a:solidFill>
              <a:srgbClr val="DDDDDD"/>
            </a:solidFill>
            <a:ln w="14288">
              <a:solidFill>
                <a:srgbClr val="969696"/>
              </a:solidFill>
              <a:miter lim="800000"/>
              <a:headEnd/>
              <a:tailEnd/>
            </a:ln>
          </p:spPr>
          <p:txBody>
            <a:bodyPr/>
            <a:lstStyle/>
            <a:p>
              <a:pPr fontAlgn="base">
                <a:spcBef>
                  <a:spcPct val="0"/>
                </a:spcBef>
                <a:spcAft>
                  <a:spcPct val="0"/>
                </a:spcAft>
                <a:defRPr/>
              </a:pPr>
              <a:endParaRPr lang="de-DE">
                <a:solidFill>
                  <a:prstClr val="black"/>
                </a:solidFill>
                <a:latin typeface="HelveticaNeueLT Com 45 Lt"/>
              </a:endParaRPr>
            </a:p>
          </p:txBody>
        </p:sp>
      </p:grpSp>
      <p:grpSp>
        <p:nvGrpSpPr>
          <p:cNvPr id="826" name="Group 22"/>
          <p:cNvGrpSpPr>
            <a:grpSpLocks/>
          </p:cNvGrpSpPr>
          <p:nvPr/>
        </p:nvGrpSpPr>
        <p:grpSpPr bwMode="auto">
          <a:xfrm>
            <a:off x="6373316" y="1559198"/>
            <a:ext cx="3117850" cy="2422525"/>
            <a:chOff x="3022" y="618"/>
            <a:chExt cx="2003" cy="1553"/>
          </a:xfrm>
        </p:grpSpPr>
        <p:sp>
          <p:nvSpPr>
            <p:cNvPr id="827" name="Freeform 23"/>
            <p:cNvSpPr>
              <a:spLocks/>
            </p:cNvSpPr>
            <p:nvPr/>
          </p:nvSpPr>
          <p:spPr bwMode="auto">
            <a:xfrm>
              <a:off x="4046" y="807"/>
              <a:ext cx="979" cy="618"/>
            </a:xfrm>
            <a:custGeom>
              <a:avLst/>
              <a:gdLst>
                <a:gd name="T0" fmla="*/ 65 w 979"/>
                <a:gd name="T1" fmla="*/ 227 h 618"/>
                <a:gd name="T2" fmla="*/ 73 w 979"/>
                <a:gd name="T3" fmla="*/ 354 h 618"/>
                <a:gd name="T4" fmla="*/ 47 w 979"/>
                <a:gd name="T5" fmla="*/ 385 h 618"/>
                <a:gd name="T6" fmla="*/ 10 w 979"/>
                <a:gd name="T7" fmla="*/ 440 h 618"/>
                <a:gd name="T8" fmla="*/ 100 w 979"/>
                <a:gd name="T9" fmla="*/ 561 h 618"/>
                <a:gd name="T10" fmla="*/ 178 w 979"/>
                <a:gd name="T11" fmla="*/ 600 h 618"/>
                <a:gd name="T12" fmla="*/ 274 w 979"/>
                <a:gd name="T13" fmla="*/ 618 h 618"/>
                <a:gd name="T14" fmla="*/ 280 w 979"/>
                <a:gd name="T15" fmla="*/ 604 h 618"/>
                <a:gd name="T16" fmla="*/ 260 w 979"/>
                <a:gd name="T17" fmla="*/ 579 h 618"/>
                <a:gd name="T18" fmla="*/ 250 w 979"/>
                <a:gd name="T19" fmla="*/ 555 h 618"/>
                <a:gd name="T20" fmla="*/ 282 w 979"/>
                <a:gd name="T21" fmla="*/ 530 h 618"/>
                <a:gd name="T22" fmla="*/ 311 w 979"/>
                <a:gd name="T23" fmla="*/ 510 h 618"/>
                <a:gd name="T24" fmla="*/ 317 w 979"/>
                <a:gd name="T25" fmla="*/ 510 h 618"/>
                <a:gd name="T26" fmla="*/ 372 w 979"/>
                <a:gd name="T27" fmla="*/ 501 h 618"/>
                <a:gd name="T28" fmla="*/ 381 w 979"/>
                <a:gd name="T29" fmla="*/ 479 h 618"/>
                <a:gd name="T30" fmla="*/ 583 w 979"/>
                <a:gd name="T31" fmla="*/ 548 h 618"/>
                <a:gd name="T32" fmla="*/ 618 w 979"/>
                <a:gd name="T33" fmla="*/ 563 h 618"/>
                <a:gd name="T34" fmla="*/ 655 w 979"/>
                <a:gd name="T35" fmla="*/ 530 h 618"/>
                <a:gd name="T36" fmla="*/ 686 w 979"/>
                <a:gd name="T37" fmla="*/ 530 h 618"/>
                <a:gd name="T38" fmla="*/ 718 w 979"/>
                <a:gd name="T39" fmla="*/ 512 h 618"/>
                <a:gd name="T40" fmla="*/ 735 w 979"/>
                <a:gd name="T41" fmla="*/ 510 h 618"/>
                <a:gd name="T42" fmla="*/ 755 w 979"/>
                <a:gd name="T43" fmla="*/ 499 h 618"/>
                <a:gd name="T44" fmla="*/ 784 w 979"/>
                <a:gd name="T45" fmla="*/ 446 h 618"/>
                <a:gd name="T46" fmla="*/ 862 w 979"/>
                <a:gd name="T47" fmla="*/ 430 h 618"/>
                <a:gd name="T48" fmla="*/ 880 w 979"/>
                <a:gd name="T49" fmla="*/ 421 h 618"/>
                <a:gd name="T50" fmla="*/ 925 w 979"/>
                <a:gd name="T51" fmla="*/ 497 h 618"/>
                <a:gd name="T52" fmla="*/ 970 w 979"/>
                <a:gd name="T53" fmla="*/ 464 h 618"/>
                <a:gd name="T54" fmla="*/ 927 w 979"/>
                <a:gd name="T55" fmla="*/ 295 h 618"/>
                <a:gd name="T56" fmla="*/ 913 w 979"/>
                <a:gd name="T57" fmla="*/ 290 h 618"/>
                <a:gd name="T58" fmla="*/ 841 w 979"/>
                <a:gd name="T59" fmla="*/ 274 h 618"/>
                <a:gd name="T60" fmla="*/ 819 w 979"/>
                <a:gd name="T61" fmla="*/ 239 h 618"/>
                <a:gd name="T62" fmla="*/ 837 w 979"/>
                <a:gd name="T63" fmla="*/ 213 h 618"/>
                <a:gd name="T64" fmla="*/ 798 w 979"/>
                <a:gd name="T65" fmla="*/ 131 h 618"/>
                <a:gd name="T66" fmla="*/ 727 w 979"/>
                <a:gd name="T67" fmla="*/ 139 h 618"/>
                <a:gd name="T68" fmla="*/ 604 w 979"/>
                <a:gd name="T69" fmla="*/ 28 h 618"/>
                <a:gd name="T70" fmla="*/ 573 w 979"/>
                <a:gd name="T71" fmla="*/ 6 h 618"/>
                <a:gd name="T72" fmla="*/ 487 w 979"/>
                <a:gd name="T73" fmla="*/ 32 h 618"/>
                <a:gd name="T74" fmla="*/ 456 w 979"/>
                <a:gd name="T75" fmla="*/ 63 h 618"/>
                <a:gd name="T76" fmla="*/ 448 w 979"/>
                <a:gd name="T77" fmla="*/ 57 h 618"/>
                <a:gd name="T78" fmla="*/ 546 w 979"/>
                <a:gd name="T79" fmla="*/ 12 h 618"/>
                <a:gd name="T80" fmla="*/ 549 w 979"/>
                <a:gd name="T81" fmla="*/ 0 h 618"/>
                <a:gd name="T82" fmla="*/ 454 w 979"/>
                <a:gd name="T83" fmla="*/ 8 h 618"/>
                <a:gd name="T84" fmla="*/ 227 w 979"/>
                <a:gd name="T85" fmla="*/ 168 h 618"/>
                <a:gd name="T86" fmla="*/ 229 w 979"/>
                <a:gd name="T87" fmla="*/ 227 h 618"/>
                <a:gd name="T88" fmla="*/ 209 w 979"/>
                <a:gd name="T89" fmla="*/ 252 h 618"/>
                <a:gd name="T90" fmla="*/ 116 w 979"/>
                <a:gd name="T91" fmla="*/ 200 h 618"/>
                <a:gd name="T92" fmla="*/ 65 w 979"/>
                <a:gd name="T93" fmla="*/ 227 h 6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79"/>
                <a:gd name="T142" fmla="*/ 0 h 618"/>
                <a:gd name="T143" fmla="*/ 979 w 979"/>
                <a:gd name="T144" fmla="*/ 618 h 6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79" h="618">
                  <a:moveTo>
                    <a:pt x="65" y="227"/>
                  </a:moveTo>
                  <a:lnTo>
                    <a:pt x="65" y="227"/>
                  </a:lnTo>
                  <a:lnTo>
                    <a:pt x="35" y="303"/>
                  </a:lnTo>
                  <a:lnTo>
                    <a:pt x="73" y="354"/>
                  </a:lnTo>
                  <a:lnTo>
                    <a:pt x="69" y="370"/>
                  </a:lnTo>
                  <a:lnTo>
                    <a:pt x="47" y="385"/>
                  </a:lnTo>
                  <a:lnTo>
                    <a:pt x="43" y="413"/>
                  </a:lnTo>
                  <a:lnTo>
                    <a:pt x="10" y="440"/>
                  </a:lnTo>
                  <a:lnTo>
                    <a:pt x="0" y="477"/>
                  </a:lnTo>
                  <a:lnTo>
                    <a:pt x="100" y="561"/>
                  </a:lnTo>
                  <a:lnTo>
                    <a:pt x="141" y="563"/>
                  </a:lnTo>
                  <a:lnTo>
                    <a:pt x="178" y="600"/>
                  </a:lnTo>
                  <a:lnTo>
                    <a:pt x="207" y="594"/>
                  </a:lnTo>
                  <a:lnTo>
                    <a:pt x="274" y="618"/>
                  </a:lnTo>
                  <a:lnTo>
                    <a:pt x="280" y="612"/>
                  </a:lnTo>
                  <a:lnTo>
                    <a:pt x="280" y="604"/>
                  </a:lnTo>
                  <a:lnTo>
                    <a:pt x="272" y="587"/>
                  </a:lnTo>
                  <a:lnTo>
                    <a:pt x="260" y="579"/>
                  </a:lnTo>
                  <a:lnTo>
                    <a:pt x="256" y="579"/>
                  </a:lnTo>
                  <a:lnTo>
                    <a:pt x="250" y="555"/>
                  </a:lnTo>
                  <a:lnTo>
                    <a:pt x="260" y="538"/>
                  </a:lnTo>
                  <a:lnTo>
                    <a:pt x="282" y="530"/>
                  </a:lnTo>
                  <a:lnTo>
                    <a:pt x="288" y="530"/>
                  </a:lnTo>
                  <a:lnTo>
                    <a:pt x="311" y="510"/>
                  </a:lnTo>
                  <a:lnTo>
                    <a:pt x="315" y="510"/>
                  </a:lnTo>
                  <a:lnTo>
                    <a:pt x="317" y="510"/>
                  </a:lnTo>
                  <a:lnTo>
                    <a:pt x="317" y="518"/>
                  </a:lnTo>
                  <a:lnTo>
                    <a:pt x="372" y="501"/>
                  </a:lnTo>
                  <a:lnTo>
                    <a:pt x="372" y="489"/>
                  </a:lnTo>
                  <a:lnTo>
                    <a:pt x="381" y="479"/>
                  </a:lnTo>
                  <a:lnTo>
                    <a:pt x="389" y="475"/>
                  </a:lnTo>
                  <a:lnTo>
                    <a:pt x="583" y="548"/>
                  </a:lnTo>
                  <a:lnTo>
                    <a:pt x="612" y="548"/>
                  </a:lnTo>
                  <a:lnTo>
                    <a:pt x="618" y="563"/>
                  </a:lnTo>
                  <a:lnTo>
                    <a:pt x="651" y="548"/>
                  </a:lnTo>
                  <a:lnTo>
                    <a:pt x="655" y="530"/>
                  </a:lnTo>
                  <a:lnTo>
                    <a:pt x="671" y="522"/>
                  </a:lnTo>
                  <a:lnTo>
                    <a:pt x="686" y="530"/>
                  </a:lnTo>
                  <a:lnTo>
                    <a:pt x="706" y="514"/>
                  </a:lnTo>
                  <a:lnTo>
                    <a:pt x="718" y="512"/>
                  </a:lnTo>
                  <a:lnTo>
                    <a:pt x="733" y="518"/>
                  </a:lnTo>
                  <a:lnTo>
                    <a:pt x="735" y="510"/>
                  </a:lnTo>
                  <a:lnTo>
                    <a:pt x="739" y="503"/>
                  </a:lnTo>
                  <a:lnTo>
                    <a:pt x="755" y="499"/>
                  </a:lnTo>
                  <a:lnTo>
                    <a:pt x="772" y="454"/>
                  </a:lnTo>
                  <a:lnTo>
                    <a:pt x="784" y="446"/>
                  </a:lnTo>
                  <a:lnTo>
                    <a:pt x="845" y="450"/>
                  </a:lnTo>
                  <a:lnTo>
                    <a:pt x="862" y="430"/>
                  </a:lnTo>
                  <a:lnTo>
                    <a:pt x="876" y="421"/>
                  </a:lnTo>
                  <a:lnTo>
                    <a:pt x="880" y="421"/>
                  </a:lnTo>
                  <a:lnTo>
                    <a:pt x="907" y="446"/>
                  </a:lnTo>
                  <a:lnTo>
                    <a:pt x="925" y="497"/>
                  </a:lnTo>
                  <a:lnTo>
                    <a:pt x="940" y="495"/>
                  </a:lnTo>
                  <a:lnTo>
                    <a:pt x="970" y="464"/>
                  </a:lnTo>
                  <a:lnTo>
                    <a:pt x="979" y="462"/>
                  </a:lnTo>
                  <a:lnTo>
                    <a:pt x="927" y="295"/>
                  </a:lnTo>
                  <a:lnTo>
                    <a:pt x="925" y="290"/>
                  </a:lnTo>
                  <a:lnTo>
                    <a:pt x="913" y="290"/>
                  </a:lnTo>
                  <a:lnTo>
                    <a:pt x="895" y="297"/>
                  </a:lnTo>
                  <a:lnTo>
                    <a:pt x="841" y="274"/>
                  </a:lnTo>
                  <a:lnTo>
                    <a:pt x="817" y="249"/>
                  </a:lnTo>
                  <a:lnTo>
                    <a:pt x="819" y="239"/>
                  </a:lnTo>
                  <a:lnTo>
                    <a:pt x="837" y="219"/>
                  </a:lnTo>
                  <a:lnTo>
                    <a:pt x="837" y="213"/>
                  </a:lnTo>
                  <a:lnTo>
                    <a:pt x="804" y="174"/>
                  </a:lnTo>
                  <a:lnTo>
                    <a:pt x="798" y="131"/>
                  </a:lnTo>
                  <a:lnTo>
                    <a:pt x="782" y="116"/>
                  </a:lnTo>
                  <a:lnTo>
                    <a:pt x="727" y="139"/>
                  </a:lnTo>
                  <a:lnTo>
                    <a:pt x="620" y="69"/>
                  </a:lnTo>
                  <a:lnTo>
                    <a:pt x="604" y="28"/>
                  </a:lnTo>
                  <a:lnTo>
                    <a:pt x="579" y="4"/>
                  </a:lnTo>
                  <a:lnTo>
                    <a:pt x="573" y="6"/>
                  </a:lnTo>
                  <a:lnTo>
                    <a:pt x="559" y="24"/>
                  </a:lnTo>
                  <a:lnTo>
                    <a:pt x="487" y="32"/>
                  </a:lnTo>
                  <a:lnTo>
                    <a:pt x="465" y="61"/>
                  </a:lnTo>
                  <a:lnTo>
                    <a:pt x="456" y="63"/>
                  </a:lnTo>
                  <a:lnTo>
                    <a:pt x="452" y="61"/>
                  </a:lnTo>
                  <a:lnTo>
                    <a:pt x="448" y="57"/>
                  </a:lnTo>
                  <a:lnTo>
                    <a:pt x="460" y="26"/>
                  </a:lnTo>
                  <a:lnTo>
                    <a:pt x="546" y="12"/>
                  </a:lnTo>
                  <a:lnTo>
                    <a:pt x="553" y="4"/>
                  </a:lnTo>
                  <a:lnTo>
                    <a:pt x="549" y="0"/>
                  </a:lnTo>
                  <a:lnTo>
                    <a:pt x="471" y="0"/>
                  </a:lnTo>
                  <a:lnTo>
                    <a:pt x="454" y="8"/>
                  </a:lnTo>
                  <a:lnTo>
                    <a:pt x="377" y="116"/>
                  </a:lnTo>
                  <a:lnTo>
                    <a:pt x="227" y="168"/>
                  </a:lnTo>
                  <a:lnTo>
                    <a:pt x="239" y="184"/>
                  </a:lnTo>
                  <a:lnTo>
                    <a:pt x="229" y="227"/>
                  </a:lnTo>
                  <a:lnTo>
                    <a:pt x="211" y="249"/>
                  </a:lnTo>
                  <a:lnTo>
                    <a:pt x="209" y="252"/>
                  </a:lnTo>
                  <a:lnTo>
                    <a:pt x="137" y="202"/>
                  </a:lnTo>
                  <a:lnTo>
                    <a:pt x="116" y="200"/>
                  </a:lnTo>
                  <a:lnTo>
                    <a:pt x="65" y="227"/>
                  </a:lnTo>
                  <a:close/>
                </a:path>
              </a:pathLst>
            </a:custGeom>
            <a:solidFill>
              <a:srgbClr val="F8F8F8"/>
            </a:solidFill>
            <a:ln w="14288">
              <a:solidFill>
                <a:srgbClr val="969696"/>
              </a:solidFill>
              <a:miter lim="800000"/>
              <a:headEnd/>
              <a:tailEnd/>
            </a:ln>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sp>
          <p:nvSpPr>
            <p:cNvPr id="828" name="Freeform 24"/>
            <p:cNvSpPr>
              <a:spLocks/>
            </p:cNvSpPr>
            <p:nvPr/>
          </p:nvSpPr>
          <p:spPr bwMode="auto">
            <a:xfrm>
              <a:off x="3515" y="618"/>
              <a:ext cx="660" cy="672"/>
            </a:xfrm>
            <a:custGeom>
              <a:avLst/>
              <a:gdLst>
                <a:gd name="T0" fmla="*/ 168 w 660"/>
                <a:gd name="T1" fmla="*/ 449 h 672"/>
                <a:gd name="T2" fmla="*/ 58 w 660"/>
                <a:gd name="T3" fmla="*/ 373 h 672"/>
                <a:gd name="T4" fmla="*/ 74 w 660"/>
                <a:gd name="T5" fmla="*/ 369 h 672"/>
                <a:gd name="T6" fmla="*/ 103 w 660"/>
                <a:gd name="T7" fmla="*/ 379 h 672"/>
                <a:gd name="T8" fmla="*/ 91 w 660"/>
                <a:gd name="T9" fmla="*/ 340 h 672"/>
                <a:gd name="T10" fmla="*/ 64 w 660"/>
                <a:gd name="T11" fmla="*/ 340 h 672"/>
                <a:gd name="T12" fmla="*/ 56 w 660"/>
                <a:gd name="T13" fmla="*/ 328 h 672"/>
                <a:gd name="T14" fmla="*/ 62 w 660"/>
                <a:gd name="T15" fmla="*/ 291 h 672"/>
                <a:gd name="T16" fmla="*/ 95 w 660"/>
                <a:gd name="T17" fmla="*/ 281 h 672"/>
                <a:gd name="T18" fmla="*/ 111 w 660"/>
                <a:gd name="T19" fmla="*/ 245 h 672"/>
                <a:gd name="T20" fmla="*/ 115 w 660"/>
                <a:gd name="T21" fmla="*/ 234 h 672"/>
                <a:gd name="T22" fmla="*/ 11 w 660"/>
                <a:gd name="T23" fmla="*/ 271 h 672"/>
                <a:gd name="T24" fmla="*/ 2 w 660"/>
                <a:gd name="T25" fmla="*/ 238 h 672"/>
                <a:gd name="T26" fmla="*/ 109 w 660"/>
                <a:gd name="T27" fmla="*/ 191 h 672"/>
                <a:gd name="T28" fmla="*/ 50 w 660"/>
                <a:gd name="T29" fmla="*/ 96 h 672"/>
                <a:gd name="T30" fmla="*/ 23 w 660"/>
                <a:gd name="T31" fmla="*/ 15 h 672"/>
                <a:gd name="T32" fmla="*/ 197 w 660"/>
                <a:gd name="T33" fmla="*/ 72 h 672"/>
                <a:gd name="T34" fmla="*/ 267 w 660"/>
                <a:gd name="T35" fmla="*/ 27 h 672"/>
                <a:gd name="T36" fmla="*/ 340 w 660"/>
                <a:gd name="T37" fmla="*/ 72 h 672"/>
                <a:gd name="T38" fmla="*/ 351 w 660"/>
                <a:gd name="T39" fmla="*/ 53 h 672"/>
                <a:gd name="T40" fmla="*/ 359 w 660"/>
                <a:gd name="T41" fmla="*/ 55 h 672"/>
                <a:gd name="T42" fmla="*/ 342 w 660"/>
                <a:gd name="T43" fmla="*/ 199 h 672"/>
                <a:gd name="T44" fmla="*/ 351 w 660"/>
                <a:gd name="T45" fmla="*/ 201 h 672"/>
                <a:gd name="T46" fmla="*/ 414 w 660"/>
                <a:gd name="T47" fmla="*/ 211 h 672"/>
                <a:gd name="T48" fmla="*/ 574 w 660"/>
                <a:gd name="T49" fmla="*/ 254 h 672"/>
                <a:gd name="T50" fmla="*/ 660 w 660"/>
                <a:gd name="T51" fmla="*/ 240 h 672"/>
                <a:gd name="T52" fmla="*/ 641 w 660"/>
                <a:gd name="T53" fmla="*/ 264 h 672"/>
                <a:gd name="T54" fmla="*/ 568 w 660"/>
                <a:gd name="T55" fmla="*/ 369 h 672"/>
                <a:gd name="T56" fmla="*/ 568 w 660"/>
                <a:gd name="T57" fmla="*/ 391 h 672"/>
                <a:gd name="T58" fmla="*/ 574 w 660"/>
                <a:gd name="T59" fmla="*/ 500 h 672"/>
                <a:gd name="T60" fmla="*/ 602 w 660"/>
                <a:gd name="T61" fmla="*/ 561 h 672"/>
                <a:gd name="T62" fmla="*/ 576 w 660"/>
                <a:gd name="T63" fmla="*/ 600 h 672"/>
                <a:gd name="T64" fmla="*/ 531 w 660"/>
                <a:gd name="T65" fmla="*/ 672 h 672"/>
                <a:gd name="T66" fmla="*/ 424 w 660"/>
                <a:gd name="T67" fmla="*/ 600 h 672"/>
                <a:gd name="T68" fmla="*/ 435 w 660"/>
                <a:gd name="T69" fmla="*/ 561 h 672"/>
                <a:gd name="T70" fmla="*/ 418 w 660"/>
                <a:gd name="T71" fmla="*/ 524 h 672"/>
                <a:gd name="T72" fmla="*/ 412 w 660"/>
                <a:gd name="T73" fmla="*/ 502 h 672"/>
                <a:gd name="T74" fmla="*/ 379 w 660"/>
                <a:gd name="T75" fmla="*/ 512 h 672"/>
                <a:gd name="T76" fmla="*/ 344 w 660"/>
                <a:gd name="T77" fmla="*/ 529 h 672"/>
                <a:gd name="T78" fmla="*/ 330 w 660"/>
                <a:gd name="T79" fmla="*/ 553 h 672"/>
                <a:gd name="T80" fmla="*/ 293 w 660"/>
                <a:gd name="T81" fmla="*/ 586 h 672"/>
                <a:gd name="T82" fmla="*/ 254 w 660"/>
                <a:gd name="T83" fmla="*/ 572 h 672"/>
                <a:gd name="T84" fmla="*/ 169 w 660"/>
                <a:gd name="T85" fmla="*/ 464 h 6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60"/>
                <a:gd name="T130" fmla="*/ 0 h 672"/>
                <a:gd name="T131" fmla="*/ 660 w 660"/>
                <a:gd name="T132" fmla="*/ 672 h 6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60" h="672">
                  <a:moveTo>
                    <a:pt x="169" y="464"/>
                  </a:moveTo>
                  <a:lnTo>
                    <a:pt x="168" y="449"/>
                  </a:lnTo>
                  <a:lnTo>
                    <a:pt x="93" y="430"/>
                  </a:lnTo>
                  <a:lnTo>
                    <a:pt x="58" y="373"/>
                  </a:lnTo>
                  <a:lnTo>
                    <a:pt x="62" y="369"/>
                  </a:lnTo>
                  <a:lnTo>
                    <a:pt x="74" y="369"/>
                  </a:lnTo>
                  <a:lnTo>
                    <a:pt x="97" y="383"/>
                  </a:lnTo>
                  <a:lnTo>
                    <a:pt x="103" y="379"/>
                  </a:lnTo>
                  <a:lnTo>
                    <a:pt x="105" y="365"/>
                  </a:lnTo>
                  <a:lnTo>
                    <a:pt x="91" y="340"/>
                  </a:lnTo>
                  <a:lnTo>
                    <a:pt x="86" y="336"/>
                  </a:lnTo>
                  <a:lnTo>
                    <a:pt x="64" y="340"/>
                  </a:lnTo>
                  <a:lnTo>
                    <a:pt x="58" y="336"/>
                  </a:lnTo>
                  <a:lnTo>
                    <a:pt x="56" y="328"/>
                  </a:lnTo>
                  <a:lnTo>
                    <a:pt x="66" y="295"/>
                  </a:lnTo>
                  <a:lnTo>
                    <a:pt x="62" y="291"/>
                  </a:lnTo>
                  <a:lnTo>
                    <a:pt x="72" y="281"/>
                  </a:lnTo>
                  <a:lnTo>
                    <a:pt x="95" y="281"/>
                  </a:lnTo>
                  <a:lnTo>
                    <a:pt x="117" y="248"/>
                  </a:lnTo>
                  <a:lnTo>
                    <a:pt x="111" y="245"/>
                  </a:lnTo>
                  <a:lnTo>
                    <a:pt x="115" y="236"/>
                  </a:lnTo>
                  <a:lnTo>
                    <a:pt x="115" y="234"/>
                  </a:lnTo>
                  <a:lnTo>
                    <a:pt x="82" y="262"/>
                  </a:lnTo>
                  <a:lnTo>
                    <a:pt x="11" y="271"/>
                  </a:lnTo>
                  <a:lnTo>
                    <a:pt x="0" y="252"/>
                  </a:lnTo>
                  <a:lnTo>
                    <a:pt x="2" y="238"/>
                  </a:lnTo>
                  <a:lnTo>
                    <a:pt x="105" y="203"/>
                  </a:lnTo>
                  <a:lnTo>
                    <a:pt x="109" y="191"/>
                  </a:lnTo>
                  <a:lnTo>
                    <a:pt x="58" y="96"/>
                  </a:lnTo>
                  <a:lnTo>
                    <a:pt x="50" y="96"/>
                  </a:lnTo>
                  <a:lnTo>
                    <a:pt x="41" y="90"/>
                  </a:lnTo>
                  <a:lnTo>
                    <a:pt x="23" y="15"/>
                  </a:lnTo>
                  <a:lnTo>
                    <a:pt x="29" y="0"/>
                  </a:lnTo>
                  <a:lnTo>
                    <a:pt x="197" y="72"/>
                  </a:lnTo>
                  <a:lnTo>
                    <a:pt x="258" y="27"/>
                  </a:lnTo>
                  <a:lnTo>
                    <a:pt x="267" y="27"/>
                  </a:lnTo>
                  <a:lnTo>
                    <a:pt x="326" y="72"/>
                  </a:lnTo>
                  <a:lnTo>
                    <a:pt x="340" y="72"/>
                  </a:lnTo>
                  <a:lnTo>
                    <a:pt x="346" y="55"/>
                  </a:lnTo>
                  <a:lnTo>
                    <a:pt x="351" y="53"/>
                  </a:lnTo>
                  <a:lnTo>
                    <a:pt x="355" y="53"/>
                  </a:lnTo>
                  <a:lnTo>
                    <a:pt x="359" y="55"/>
                  </a:lnTo>
                  <a:lnTo>
                    <a:pt x="375" y="156"/>
                  </a:lnTo>
                  <a:lnTo>
                    <a:pt x="342" y="199"/>
                  </a:lnTo>
                  <a:lnTo>
                    <a:pt x="344" y="201"/>
                  </a:lnTo>
                  <a:lnTo>
                    <a:pt x="351" y="201"/>
                  </a:lnTo>
                  <a:lnTo>
                    <a:pt x="389" y="195"/>
                  </a:lnTo>
                  <a:lnTo>
                    <a:pt x="414" y="211"/>
                  </a:lnTo>
                  <a:lnTo>
                    <a:pt x="475" y="209"/>
                  </a:lnTo>
                  <a:lnTo>
                    <a:pt x="574" y="254"/>
                  </a:lnTo>
                  <a:lnTo>
                    <a:pt x="654" y="232"/>
                  </a:lnTo>
                  <a:lnTo>
                    <a:pt x="660" y="240"/>
                  </a:lnTo>
                  <a:lnTo>
                    <a:pt x="660" y="244"/>
                  </a:lnTo>
                  <a:lnTo>
                    <a:pt x="641" y="264"/>
                  </a:lnTo>
                  <a:lnTo>
                    <a:pt x="643" y="316"/>
                  </a:lnTo>
                  <a:lnTo>
                    <a:pt x="568" y="369"/>
                  </a:lnTo>
                  <a:lnTo>
                    <a:pt x="564" y="375"/>
                  </a:lnTo>
                  <a:lnTo>
                    <a:pt x="568" y="391"/>
                  </a:lnTo>
                  <a:lnTo>
                    <a:pt x="596" y="416"/>
                  </a:lnTo>
                  <a:lnTo>
                    <a:pt x="574" y="500"/>
                  </a:lnTo>
                  <a:lnTo>
                    <a:pt x="607" y="542"/>
                  </a:lnTo>
                  <a:lnTo>
                    <a:pt x="602" y="561"/>
                  </a:lnTo>
                  <a:lnTo>
                    <a:pt x="576" y="572"/>
                  </a:lnTo>
                  <a:lnTo>
                    <a:pt x="576" y="600"/>
                  </a:lnTo>
                  <a:lnTo>
                    <a:pt x="541" y="641"/>
                  </a:lnTo>
                  <a:lnTo>
                    <a:pt x="531" y="672"/>
                  </a:lnTo>
                  <a:lnTo>
                    <a:pt x="486" y="660"/>
                  </a:lnTo>
                  <a:lnTo>
                    <a:pt x="424" y="600"/>
                  </a:lnTo>
                  <a:lnTo>
                    <a:pt x="424" y="572"/>
                  </a:lnTo>
                  <a:lnTo>
                    <a:pt x="435" y="561"/>
                  </a:lnTo>
                  <a:lnTo>
                    <a:pt x="435" y="555"/>
                  </a:lnTo>
                  <a:lnTo>
                    <a:pt x="418" y="524"/>
                  </a:lnTo>
                  <a:lnTo>
                    <a:pt x="416" y="510"/>
                  </a:lnTo>
                  <a:lnTo>
                    <a:pt x="412" y="502"/>
                  </a:lnTo>
                  <a:lnTo>
                    <a:pt x="402" y="498"/>
                  </a:lnTo>
                  <a:lnTo>
                    <a:pt x="379" y="512"/>
                  </a:lnTo>
                  <a:lnTo>
                    <a:pt x="367" y="508"/>
                  </a:lnTo>
                  <a:lnTo>
                    <a:pt x="344" y="529"/>
                  </a:lnTo>
                  <a:lnTo>
                    <a:pt x="340" y="545"/>
                  </a:lnTo>
                  <a:lnTo>
                    <a:pt x="330" y="553"/>
                  </a:lnTo>
                  <a:lnTo>
                    <a:pt x="312" y="547"/>
                  </a:lnTo>
                  <a:lnTo>
                    <a:pt x="293" y="586"/>
                  </a:lnTo>
                  <a:lnTo>
                    <a:pt x="287" y="590"/>
                  </a:lnTo>
                  <a:lnTo>
                    <a:pt x="254" y="572"/>
                  </a:lnTo>
                  <a:lnTo>
                    <a:pt x="177" y="473"/>
                  </a:lnTo>
                  <a:lnTo>
                    <a:pt x="169" y="464"/>
                  </a:lnTo>
                  <a:close/>
                </a:path>
              </a:pathLst>
            </a:custGeom>
            <a:solidFill>
              <a:srgbClr val="F8F8F8"/>
            </a:solidFill>
            <a:ln w="14288">
              <a:solidFill>
                <a:srgbClr val="969696"/>
              </a:solidFill>
              <a:miter lim="800000"/>
              <a:headEnd/>
              <a:tailEnd/>
            </a:ln>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sp>
          <p:nvSpPr>
            <p:cNvPr id="829" name="Freeform 25"/>
            <p:cNvSpPr>
              <a:spLocks/>
            </p:cNvSpPr>
            <p:nvPr/>
          </p:nvSpPr>
          <p:spPr bwMode="auto">
            <a:xfrm>
              <a:off x="3022" y="1059"/>
              <a:ext cx="1284" cy="1112"/>
            </a:xfrm>
            <a:custGeom>
              <a:avLst/>
              <a:gdLst>
                <a:gd name="T0" fmla="*/ 950 w 1284"/>
                <a:gd name="T1" fmla="*/ 993 h 1112"/>
                <a:gd name="T2" fmla="*/ 940 w 1284"/>
                <a:gd name="T3" fmla="*/ 1028 h 1112"/>
                <a:gd name="T4" fmla="*/ 815 w 1284"/>
                <a:gd name="T5" fmla="*/ 1052 h 1112"/>
                <a:gd name="T6" fmla="*/ 811 w 1284"/>
                <a:gd name="T7" fmla="*/ 1071 h 1112"/>
                <a:gd name="T8" fmla="*/ 758 w 1284"/>
                <a:gd name="T9" fmla="*/ 1073 h 1112"/>
                <a:gd name="T10" fmla="*/ 786 w 1284"/>
                <a:gd name="T11" fmla="*/ 1112 h 1112"/>
                <a:gd name="T12" fmla="*/ 729 w 1284"/>
                <a:gd name="T13" fmla="*/ 1077 h 1112"/>
                <a:gd name="T14" fmla="*/ 751 w 1284"/>
                <a:gd name="T15" fmla="*/ 1026 h 1112"/>
                <a:gd name="T16" fmla="*/ 700 w 1284"/>
                <a:gd name="T17" fmla="*/ 972 h 1112"/>
                <a:gd name="T18" fmla="*/ 688 w 1284"/>
                <a:gd name="T19" fmla="*/ 872 h 1112"/>
                <a:gd name="T20" fmla="*/ 670 w 1284"/>
                <a:gd name="T21" fmla="*/ 825 h 1112"/>
                <a:gd name="T22" fmla="*/ 639 w 1284"/>
                <a:gd name="T23" fmla="*/ 759 h 1112"/>
                <a:gd name="T24" fmla="*/ 633 w 1284"/>
                <a:gd name="T25" fmla="*/ 724 h 1112"/>
                <a:gd name="T26" fmla="*/ 600 w 1284"/>
                <a:gd name="T27" fmla="*/ 690 h 1112"/>
                <a:gd name="T28" fmla="*/ 641 w 1284"/>
                <a:gd name="T29" fmla="*/ 598 h 1112"/>
                <a:gd name="T30" fmla="*/ 618 w 1284"/>
                <a:gd name="T31" fmla="*/ 554 h 1112"/>
                <a:gd name="T32" fmla="*/ 518 w 1284"/>
                <a:gd name="T33" fmla="*/ 602 h 1112"/>
                <a:gd name="T34" fmla="*/ 504 w 1284"/>
                <a:gd name="T35" fmla="*/ 557 h 1112"/>
                <a:gd name="T36" fmla="*/ 416 w 1284"/>
                <a:gd name="T37" fmla="*/ 581 h 1112"/>
                <a:gd name="T38" fmla="*/ 450 w 1284"/>
                <a:gd name="T39" fmla="*/ 690 h 1112"/>
                <a:gd name="T40" fmla="*/ 446 w 1284"/>
                <a:gd name="T41" fmla="*/ 724 h 1112"/>
                <a:gd name="T42" fmla="*/ 299 w 1284"/>
                <a:gd name="T43" fmla="*/ 745 h 1112"/>
                <a:gd name="T44" fmla="*/ 330 w 1284"/>
                <a:gd name="T45" fmla="*/ 718 h 1112"/>
                <a:gd name="T46" fmla="*/ 350 w 1284"/>
                <a:gd name="T47" fmla="*/ 704 h 1112"/>
                <a:gd name="T48" fmla="*/ 311 w 1284"/>
                <a:gd name="T49" fmla="*/ 663 h 1112"/>
                <a:gd name="T50" fmla="*/ 319 w 1284"/>
                <a:gd name="T51" fmla="*/ 595 h 1112"/>
                <a:gd name="T52" fmla="*/ 258 w 1284"/>
                <a:gd name="T53" fmla="*/ 565 h 1112"/>
                <a:gd name="T54" fmla="*/ 223 w 1284"/>
                <a:gd name="T55" fmla="*/ 581 h 1112"/>
                <a:gd name="T56" fmla="*/ 207 w 1284"/>
                <a:gd name="T57" fmla="*/ 620 h 1112"/>
                <a:gd name="T58" fmla="*/ 96 w 1284"/>
                <a:gd name="T59" fmla="*/ 661 h 1112"/>
                <a:gd name="T60" fmla="*/ 94 w 1284"/>
                <a:gd name="T61" fmla="*/ 630 h 1112"/>
                <a:gd name="T62" fmla="*/ 63 w 1284"/>
                <a:gd name="T63" fmla="*/ 616 h 1112"/>
                <a:gd name="T64" fmla="*/ 14 w 1284"/>
                <a:gd name="T65" fmla="*/ 526 h 1112"/>
                <a:gd name="T66" fmla="*/ 133 w 1284"/>
                <a:gd name="T67" fmla="*/ 255 h 1112"/>
                <a:gd name="T68" fmla="*/ 74 w 1284"/>
                <a:gd name="T69" fmla="*/ 208 h 1112"/>
                <a:gd name="T70" fmla="*/ 102 w 1284"/>
                <a:gd name="T71" fmla="*/ 139 h 1112"/>
                <a:gd name="T72" fmla="*/ 90 w 1284"/>
                <a:gd name="T73" fmla="*/ 120 h 1112"/>
                <a:gd name="T74" fmla="*/ 371 w 1284"/>
                <a:gd name="T75" fmla="*/ 163 h 1112"/>
                <a:gd name="T76" fmla="*/ 338 w 1284"/>
                <a:gd name="T77" fmla="*/ 169 h 1112"/>
                <a:gd name="T78" fmla="*/ 397 w 1284"/>
                <a:gd name="T79" fmla="*/ 196 h 1112"/>
                <a:gd name="T80" fmla="*/ 391 w 1284"/>
                <a:gd name="T81" fmla="*/ 137 h 1112"/>
                <a:gd name="T82" fmla="*/ 407 w 1284"/>
                <a:gd name="T83" fmla="*/ 116 h 1112"/>
                <a:gd name="T84" fmla="*/ 473 w 1284"/>
                <a:gd name="T85" fmla="*/ 147 h 1112"/>
                <a:gd name="T86" fmla="*/ 495 w 1284"/>
                <a:gd name="T87" fmla="*/ 4 h 1112"/>
                <a:gd name="T88" fmla="*/ 663 w 1284"/>
                <a:gd name="T89" fmla="*/ 24 h 1112"/>
                <a:gd name="T90" fmla="*/ 829 w 1284"/>
                <a:gd name="T91" fmla="*/ 210 h 1112"/>
                <a:gd name="T92" fmla="*/ 850 w 1284"/>
                <a:gd name="T93" fmla="*/ 227 h 1112"/>
                <a:gd name="T94" fmla="*/ 932 w 1284"/>
                <a:gd name="T95" fmla="*/ 225 h 1112"/>
                <a:gd name="T96" fmla="*/ 1136 w 1284"/>
                <a:gd name="T97" fmla="*/ 313 h 1112"/>
                <a:gd name="T98" fmla="*/ 1198 w 1284"/>
                <a:gd name="T99" fmla="*/ 346 h 1112"/>
                <a:gd name="T100" fmla="*/ 1245 w 1284"/>
                <a:gd name="T101" fmla="*/ 411 h 1112"/>
                <a:gd name="T102" fmla="*/ 1118 w 1284"/>
                <a:gd name="T103" fmla="*/ 446 h 1112"/>
                <a:gd name="T104" fmla="*/ 1071 w 1284"/>
                <a:gd name="T105" fmla="*/ 454 h 1112"/>
                <a:gd name="T106" fmla="*/ 1069 w 1284"/>
                <a:gd name="T107" fmla="*/ 495 h 1112"/>
                <a:gd name="T108" fmla="*/ 1106 w 1284"/>
                <a:gd name="T109" fmla="*/ 528 h 1112"/>
                <a:gd name="T110" fmla="*/ 1122 w 1284"/>
                <a:gd name="T111" fmla="*/ 712 h 1112"/>
                <a:gd name="T112" fmla="*/ 1110 w 1284"/>
                <a:gd name="T113" fmla="*/ 772 h 1112"/>
                <a:gd name="T114" fmla="*/ 1036 w 1284"/>
                <a:gd name="T115" fmla="*/ 867 h 1112"/>
                <a:gd name="T116" fmla="*/ 1024 w 1284"/>
                <a:gd name="T117" fmla="*/ 985 h 111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84"/>
                <a:gd name="T178" fmla="*/ 0 h 1112"/>
                <a:gd name="T179" fmla="*/ 1284 w 1284"/>
                <a:gd name="T180" fmla="*/ 1112 h 111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84" h="1112">
                  <a:moveTo>
                    <a:pt x="1016" y="987"/>
                  </a:moveTo>
                  <a:lnTo>
                    <a:pt x="962" y="960"/>
                  </a:lnTo>
                  <a:lnTo>
                    <a:pt x="950" y="993"/>
                  </a:lnTo>
                  <a:lnTo>
                    <a:pt x="942" y="999"/>
                  </a:lnTo>
                  <a:lnTo>
                    <a:pt x="942" y="1021"/>
                  </a:lnTo>
                  <a:lnTo>
                    <a:pt x="940" y="1028"/>
                  </a:lnTo>
                  <a:lnTo>
                    <a:pt x="850" y="1077"/>
                  </a:lnTo>
                  <a:lnTo>
                    <a:pt x="823" y="1052"/>
                  </a:lnTo>
                  <a:lnTo>
                    <a:pt x="815" y="1052"/>
                  </a:lnTo>
                  <a:lnTo>
                    <a:pt x="813" y="1056"/>
                  </a:lnTo>
                  <a:lnTo>
                    <a:pt x="815" y="1071"/>
                  </a:lnTo>
                  <a:lnTo>
                    <a:pt x="811" y="1071"/>
                  </a:lnTo>
                  <a:lnTo>
                    <a:pt x="807" y="1071"/>
                  </a:lnTo>
                  <a:lnTo>
                    <a:pt x="786" y="1060"/>
                  </a:lnTo>
                  <a:lnTo>
                    <a:pt x="758" y="1073"/>
                  </a:lnTo>
                  <a:lnTo>
                    <a:pt x="788" y="1101"/>
                  </a:lnTo>
                  <a:lnTo>
                    <a:pt x="788" y="1109"/>
                  </a:lnTo>
                  <a:lnTo>
                    <a:pt x="786" y="1112"/>
                  </a:lnTo>
                  <a:lnTo>
                    <a:pt x="737" y="1091"/>
                  </a:lnTo>
                  <a:lnTo>
                    <a:pt x="729" y="1085"/>
                  </a:lnTo>
                  <a:lnTo>
                    <a:pt x="729" y="1077"/>
                  </a:lnTo>
                  <a:lnTo>
                    <a:pt x="760" y="1050"/>
                  </a:lnTo>
                  <a:lnTo>
                    <a:pt x="760" y="1044"/>
                  </a:lnTo>
                  <a:lnTo>
                    <a:pt x="751" y="1026"/>
                  </a:lnTo>
                  <a:lnTo>
                    <a:pt x="768" y="999"/>
                  </a:lnTo>
                  <a:lnTo>
                    <a:pt x="766" y="960"/>
                  </a:lnTo>
                  <a:lnTo>
                    <a:pt x="700" y="972"/>
                  </a:lnTo>
                  <a:lnTo>
                    <a:pt x="682" y="964"/>
                  </a:lnTo>
                  <a:lnTo>
                    <a:pt x="692" y="882"/>
                  </a:lnTo>
                  <a:lnTo>
                    <a:pt x="688" y="872"/>
                  </a:lnTo>
                  <a:lnTo>
                    <a:pt x="676" y="868"/>
                  </a:lnTo>
                  <a:lnTo>
                    <a:pt x="680" y="835"/>
                  </a:lnTo>
                  <a:lnTo>
                    <a:pt x="670" y="825"/>
                  </a:lnTo>
                  <a:lnTo>
                    <a:pt x="651" y="823"/>
                  </a:lnTo>
                  <a:lnTo>
                    <a:pt x="651" y="774"/>
                  </a:lnTo>
                  <a:lnTo>
                    <a:pt x="639" y="759"/>
                  </a:lnTo>
                  <a:lnTo>
                    <a:pt x="612" y="747"/>
                  </a:lnTo>
                  <a:lnTo>
                    <a:pt x="608" y="718"/>
                  </a:lnTo>
                  <a:lnTo>
                    <a:pt x="633" y="724"/>
                  </a:lnTo>
                  <a:lnTo>
                    <a:pt x="633" y="702"/>
                  </a:lnTo>
                  <a:lnTo>
                    <a:pt x="631" y="694"/>
                  </a:lnTo>
                  <a:lnTo>
                    <a:pt x="600" y="690"/>
                  </a:lnTo>
                  <a:lnTo>
                    <a:pt x="614" y="641"/>
                  </a:lnTo>
                  <a:lnTo>
                    <a:pt x="631" y="628"/>
                  </a:lnTo>
                  <a:lnTo>
                    <a:pt x="641" y="598"/>
                  </a:lnTo>
                  <a:lnTo>
                    <a:pt x="635" y="583"/>
                  </a:lnTo>
                  <a:lnTo>
                    <a:pt x="641" y="567"/>
                  </a:lnTo>
                  <a:lnTo>
                    <a:pt x="618" y="554"/>
                  </a:lnTo>
                  <a:lnTo>
                    <a:pt x="584" y="589"/>
                  </a:lnTo>
                  <a:lnTo>
                    <a:pt x="584" y="595"/>
                  </a:lnTo>
                  <a:lnTo>
                    <a:pt x="518" y="602"/>
                  </a:lnTo>
                  <a:lnTo>
                    <a:pt x="512" y="591"/>
                  </a:lnTo>
                  <a:lnTo>
                    <a:pt x="510" y="561"/>
                  </a:lnTo>
                  <a:lnTo>
                    <a:pt x="504" y="557"/>
                  </a:lnTo>
                  <a:lnTo>
                    <a:pt x="465" y="563"/>
                  </a:lnTo>
                  <a:lnTo>
                    <a:pt x="430" y="585"/>
                  </a:lnTo>
                  <a:lnTo>
                    <a:pt x="416" y="581"/>
                  </a:lnTo>
                  <a:lnTo>
                    <a:pt x="409" y="602"/>
                  </a:lnTo>
                  <a:lnTo>
                    <a:pt x="446" y="624"/>
                  </a:lnTo>
                  <a:lnTo>
                    <a:pt x="450" y="690"/>
                  </a:lnTo>
                  <a:lnTo>
                    <a:pt x="469" y="698"/>
                  </a:lnTo>
                  <a:lnTo>
                    <a:pt x="469" y="704"/>
                  </a:lnTo>
                  <a:lnTo>
                    <a:pt x="446" y="724"/>
                  </a:lnTo>
                  <a:lnTo>
                    <a:pt x="418" y="720"/>
                  </a:lnTo>
                  <a:lnTo>
                    <a:pt x="307" y="751"/>
                  </a:lnTo>
                  <a:lnTo>
                    <a:pt x="299" y="745"/>
                  </a:lnTo>
                  <a:lnTo>
                    <a:pt x="297" y="733"/>
                  </a:lnTo>
                  <a:lnTo>
                    <a:pt x="305" y="724"/>
                  </a:lnTo>
                  <a:lnTo>
                    <a:pt x="330" y="718"/>
                  </a:lnTo>
                  <a:lnTo>
                    <a:pt x="332" y="712"/>
                  </a:lnTo>
                  <a:lnTo>
                    <a:pt x="338" y="706"/>
                  </a:lnTo>
                  <a:lnTo>
                    <a:pt x="350" y="704"/>
                  </a:lnTo>
                  <a:lnTo>
                    <a:pt x="342" y="677"/>
                  </a:lnTo>
                  <a:lnTo>
                    <a:pt x="323" y="677"/>
                  </a:lnTo>
                  <a:lnTo>
                    <a:pt x="311" y="663"/>
                  </a:lnTo>
                  <a:lnTo>
                    <a:pt x="336" y="622"/>
                  </a:lnTo>
                  <a:lnTo>
                    <a:pt x="336" y="614"/>
                  </a:lnTo>
                  <a:lnTo>
                    <a:pt x="319" y="595"/>
                  </a:lnTo>
                  <a:lnTo>
                    <a:pt x="262" y="579"/>
                  </a:lnTo>
                  <a:lnTo>
                    <a:pt x="262" y="573"/>
                  </a:lnTo>
                  <a:lnTo>
                    <a:pt x="258" y="565"/>
                  </a:lnTo>
                  <a:lnTo>
                    <a:pt x="229" y="550"/>
                  </a:lnTo>
                  <a:lnTo>
                    <a:pt x="205" y="573"/>
                  </a:lnTo>
                  <a:lnTo>
                    <a:pt x="223" y="581"/>
                  </a:lnTo>
                  <a:lnTo>
                    <a:pt x="201" y="608"/>
                  </a:lnTo>
                  <a:lnTo>
                    <a:pt x="207" y="616"/>
                  </a:lnTo>
                  <a:lnTo>
                    <a:pt x="207" y="620"/>
                  </a:lnTo>
                  <a:lnTo>
                    <a:pt x="143" y="665"/>
                  </a:lnTo>
                  <a:lnTo>
                    <a:pt x="106" y="665"/>
                  </a:lnTo>
                  <a:lnTo>
                    <a:pt x="96" y="661"/>
                  </a:lnTo>
                  <a:lnTo>
                    <a:pt x="86" y="647"/>
                  </a:lnTo>
                  <a:lnTo>
                    <a:pt x="88" y="638"/>
                  </a:lnTo>
                  <a:lnTo>
                    <a:pt x="94" y="630"/>
                  </a:lnTo>
                  <a:lnTo>
                    <a:pt x="94" y="622"/>
                  </a:lnTo>
                  <a:lnTo>
                    <a:pt x="76" y="602"/>
                  </a:lnTo>
                  <a:lnTo>
                    <a:pt x="63" y="616"/>
                  </a:lnTo>
                  <a:lnTo>
                    <a:pt x="0" y="589"/>
                  </a:lnTo>
                  <a:lnTo>
                    <a:pt x="0" y="544"/>
                  </a:lnTo>
                  <a:lnTo>
                    <a:pt x="14" y="526"/>
                  </a:lnTo>
                  <a:lnTo>
                    <a:pt x="94" y="532"/>
                  </a:lnTo>
                  <a:lnTo>
                    <a:pt x="104" y="520"/>
                  </a:lnTo>
                  <a:lnTo>
                    <a:pt x="133" y="255"/>
                  </a:lnTo>
                  <a:lnTo>
                    <a:pt x="149" y="239"/>
                  </a:lnTo>
                  <a:lnTo>
                    <a:pt x="151" y="231"/>
                  </a:lnTo>
                  <a:lnTo>
                    <a:pt x="74" y="208"/>
                  </a:lnTo>
                  <a:lnTo>
                    <a:pt x="68" y="198"/>
                  </a:lnTo>
                  <a:lnTo>
                    <a:pt x="74" y="157"/>
                  </a:lnTo>
                  <a:lnTo>
                    <a:pt x="102" y="139"/>
                  </a:lnTo>
                  <a:lnTo>
                    <a:pt x="104" y="135"/>
                  </a:lnTo>
                  <a:lnTo>
                    <a:pt x="104" y="129"/>
                  </a:lnTo>
                  <a:lnTo>
                    <a:pt x="90" y="120"/>
                  </a:lnTo>
                  <a:lnTo>
                    <a:pt x="125" y="86"/>
                  </a:lnTo>
                  <a:lnTo>
                    <a:pt x="336" y="75"/>
                  </a:lnTo>
                  <a:lnTo>
                    <a:pt x="371" y="163"/>
                  </a:lnTo>
                  <a:lnTo>
                    <a:pt x="364" y="161"/>
                  </a:lnTo>
                  <a:lnTo>
                    <a:pt x="342" y="167"/>
                  </a:lnTo>
                  <a:lnTo>
                    <a:pt x="338" y="169"/>
                  </a:lnTo>
                  <a:lnTo>
                    <a:pt x="338" y="174"/>
                  </a:lnTo>
                  <a:lnTo>
                    <a:pt x="383" y="196"/>
                  </a:lnTo>
                  <a:lnTo>
                    <a:pt x="397" y="196"/>
                  </a:lnTo>
                  <a:lnTo>
                    <a:pt x="399" y="194"/>
                  </a:lnTo>
                  <a:lnTo>
                    <a:pt x="412" y="165"/>
                  </a:lnTo>
                  <a:lnTo>
                    <a:pt x="391" y="137"/>
                  </a:lnTo>
                  <a:lnTo>
                    <a:pt x="391" y="133"/>
                  </a:lnTo>
                  <a:lnTo>
                    <a:pt x="395" y="126"/>
                  </a:lnTo>
                  <a:lnTo>
                    <a:pt x="407" y="116"/>
                  </a:lnTo>
                  <a:lnTo>
                    <a:pt x="457" y="151"/>
                  </a:lnTo>
                  <a:lnTo>
                    <a:pt x="469" y="151"/>
                  </a:lnTo>
                  <a:lnTo>
                    <a:pt x="473" y="147"/>
                  </a:lnTo>
                  <a:lnTo>
                    <a:pt x="475" y="143"/>
                  </a:lnTo>
                  <a:lnTo>
                    <a:pt x="452" y="98"/>
                  </a:lnTo>
                  <a:lnTo>
                    <a:pt x="495" y="4"/>
                  </a:lnTo>
                  <a:lnTo>
                    <a:pt x="504" y="0"/>
                  </a:lnTo>
                  <a:lnTo>
                    <a:pt x="538" y="20"/>
                  </a:lnTo>
                  <a:lnTo>
                    <a:pt x="663" y="24"/>
                  </a:lnTo>
                  <a:lnTo>
                    <a:pt x="823" y="215"/>
                  </a:lnTo>
                  <a:lnTo>
                    <a:pt x="825" y="215"/>
                  </a:lnTo>
                  <a:lnTo>
                    <a:pt x="829" y="210"/>
                  </a:lnTo>
                  <a:lnTo>
                    <a:pt x="833" y="200"/>
                  </a:lnTo>
                  <a:lnTo>
                    <a:pt x="848" y="210"/>
                  </a:lnTo>
                  <a:lnTo>
                    <a:pt x="850" y="227"/>
                  </a:lnTo>
                  <a:lnTo>
                    <a:pt x="885" y="219"/>
                  </a:lnTo>
                  <a:lnTo>
                    <a:pt x="895" y="208"/>
                  </a:lnTo>
                  <a:lnTo>
                    <a:pt x="932" y="225"/>
                  </a:lnTo>
                  <a:lnTo>
                    <a:pt x="962" y="210"/>
                  </a:lnTo>
                  <a:lnTo>
                    <a:pt x="1050" y="237"/>
                  </a:lnTo>
                  <a:lnTo>
                    <a:pt x="1136" y="313"/>
                  </a:lnTo>
                  <a:lnTo>
                    <a:pt x="1161" y="311"/>
                  </a:lnTo>
                  <a:lnTo>
                    <a:pt x="1169" y="315"/>
                  </a:lnTo>
                  <a:lnTo>
                    <a:pt x="1198" y="346"/>
                  </a:lnTo>
                  <a:lnTo>
                    <a:pt x="1235" y="339"/>
                  </a:lnTo>
                  <a:lnTo>
                    <a:pt x="1284" y="362"/>
                  </a:lnTo>
                  <a:lnTo>
                    <a:pt x="1245" y="411"/>
                  </a:lnTo>
                  <a:lnTo>
                    <a:pt x="1245" y="415"/>
                  </a:lnTo>
                  <a:lnTo>
                    <a:pt x="1247" y="421"/>
                  </a:lnTo>
                  <a:lnTo>
                    <a:pt x="1118" y="446"/>
                  </a:lnTo>
                  <a:lnTo>
                    <a:pt x="1116" y="448"/>
                  </a:lnTo>
                  <a:lnTo>
                    <a:pt x="1116" y="454"/>
                  </a:lnTo>
                  <a:lnTo>
                    <a:pt x="1071" y="454"/>
                  </a:lnTo>
                  <a:lnTo>
                    <a:pt x="1063" y="462"/>
                  </a:lnTo>
                  <a:lnTo>
                    <a:pt x="1061" y="475"/>
                  </a:lnTo>
                  <a:lnTo>
                    <a:pt x="1069" y="495"/>
                  </a:lnTo>
                  <a:lnTo>
                    <a:pt x="1077" y="501"/>
                  </a:lnTo>
                  <a:lnTo>
                    <a:pt x="1085" y="524"/>
                  </a:lnTo>
                  <a:lnTo>
                    <a:pt x="1106" y="528"/>
                  </a:lnTo>
                  <a:lnTo>
                    <a:pt x="1130" y="612"/>
                  </a:lnTo>
                  <a:lnTo>
                    <a:pt x="1118" y="622"/>
                  </a:lnTo>
                  <a:lnTo>
                    <a:pt x="1122" y="712"/>
                  </a:lnTo>
                  <a:lnTo>
                    <a:pt x="1128" y="722"/>
                  </a:lnTo>
                  <a:lnTo>
                    <a:pt x="1132" y="724"/>
                  </a:lnTo>
                  <a:lnTo>
                    <a:pt x="1110" y="772"/>
                  </a:lnTo>
                  <a:lnTo>
                    <a:pt x="1034" y="798"/>
                  </a:lnTo>
                  <a:lnTo>
                    <a:pt x="1028" y="833"/>
                  </a:lnTo>
                  <a:lnTo>
                    <a:pt x="1036" y="867"/>
                  </a:lnTo>
                  <a:lnTo>
                    <a:pt x="1022" y="919"/>
                  </a:lnTo>
                  <a:lnTo>
                    <a:pt x="1030" y="963"/>
                  </a:lnTo>
                  <a:lnTo>
                    <a:pt x="1024" y="985"/>
                  </a:lnTo>
                  <a:lnTo>
                    <a:pt x="1016" y="987"/>
                  </a:lnTo>
                  <a:close/>
                </a:path>
              </a:pathLst>
            </a:custGeom>
            <a:solidFill>
              <a:srgbClr val="F8F8F8"/>
            </a:solidFill>
            <a:ln w="14288">
              <a:solidFill>
                <a:srgbClr val="969696"/>
              </a:solidFill>
              <a:miter lim="800000"/>
              <a:headEnd/>
              <a:tailEnd/>
            </a:ln>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sp>
          <p:nvSpPr>
            <p:cNvPr id="830" name="Freeform 26"/>
            <p:cNvSpPr>
              <a:spLocks/>
            </p:cNvSpPr>
            <p:nvPr/>
          </p:nvSpPr>
          <p:spPr bwMode="auto">
            <a:xfrm>
              <a:off x="3499" y="1331"/>
              <a:ext cx="131" cy="119"/>
            </a:xfrm>
            <a:custGeom>
              <a:avLst/>
              <a:gdLst>
                <a:gd name="T0" fmla="*/ 0 w 131"/>
                <a:gd name="T1" fmla="*/ 22 h 119"/>
                <a:gd name="T2" fmla="*/ 0 w 131"/>
                <a:gd name="T3" fmla="*/ 22 h 119"/>
                <a:gd name="T4" fmla="*/ 16 w 131"/>
                <a:gd name="T5" fmla="*/ 0 h 119"/>
                <a:gd name="T6" fmla="*/ 78 w 131"/>
                <a:gd name="T7" fmla="*/ 47 h 119"/>
                <a:gd name="T8" fmla="*/ 96 w 131"/>
                <a:gd name="T9" fmla="*/ 51 h 119"/>
                <a:gd name="T10" fmla="*/ 102 w 131"/>
                <a:gd name="T11" fmla="*/ 47 h 119"/>
                <a:gd name="T12" fmla="*/ 98 w 131"/>
                <a:gd name="T13" fmla="*/ 43 h 119"/>
                <a:gd name="T14" fmla="*/ 98 w 131"/>
                <a:gd name="T15" fmla="*/ 39 h 119"/>
                <a:gd name="T16" fmla="*/ 100 w 131"/>
                <a:gd name="T17" fmla="*/ 35 h 119"/>
                <a:gd name="T18" fmla="*/ 113 w 131"/>
                <a:gd name="T19" fmla="*/ 29 h 119"/>
                <a:gd name="T20" fmla="*/ 127 w 131"/>
                <a:gd name="T21" fmla="*/ 57 h 119"/>
                <a:gd name="T22" fmla="*/ 127 w 131"/>
                <a:gd name="T23" fmla="*/ 70 h 119"/>
                <a:gd name="T24" fmla="*/ 131 w 131"/>
                <a:gd name="T25" fmla="*/ 76 h 119"/>
                <a:gd name="T26" fmla="*/ 131 w 131"/>
                <a:gd name="T27" fmla="*/ 84 h 119"/>
                <a:gd name="T28" fmla="*/ 109 w 131"/>
                <a:gd name="T29" fmla="*/ 110 h 119"/>
                <a:gd name="T30" fmla="*/ 107 w 131"/>
                <a:gd name="T31" fmla="*/ 113 h 119"/>
                <a:gd name="T32" fmla="*/ 100 w 131"/>
                <a:gd name="T33" fmla="*/ 113 h 119"/>
                <a:gd name="T34" fmla="*/ 90 w 131"/>
                <a:gd name="T35" fmla="*/ 102 h 119"/>
                <a:gd name="T36" fmla="*/ 74 w 131"/>
                <a:gd name="T37" fmla="*/ 119 h 119"/>
                <a:gd name="T38" fmla="*/ 33 w 131"/>
                <a:gd name="T39" fmla="*/ 90 h 119"/>
                <a:gd name="T40" fmla="*/ 21 w 131"/>
                <a:gd name="T41" fmla="*/ 41 h 119"/>
                <a:gd name="T42" fmla="*/ 0 w 131"/>
                <a:gd name="T43" fmla="*/ 22 h 119"/>
                <a:gd name="T44" fmla="*/ 0 w 131"/>
                <a:gd name="T45" fmla="*/ 22 h 119"/>
                <a:gd name="T46" fmla="*/ 0 w 131"/>
                <a:gd name="T47" fmla="*/ 22 h 1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1"/>
                <a:gd name="T73" fmla="*/ 0 h 119"/>
                <a:gd name="T74" fmla="*/ 131 w 131"/>
                <a:gd name="T75" fmla="*/ 119 h 1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1" h="119">
                  <a:moveTo>
                    <a:pt x="0" y="22"/>
                  </a:moveTo>
                  <a:lnTo>
                    <a:pt x="0" y="22"/>
                  </a:lnTo>
                  <a:lnTo>
                    <a:pt x="16" y="0"/>
                  </a:lnTo>
                  <a:lnTo>
                    <a:pt x="78" y="47"/>
                  </a:lnTo>
                  <a:lnTo>
                    <a:pt x="96" y="51"/>
                  </a:lnTo>
                  <a:lnTo>
                    <a:pt x="102" y="47"/>
                  </a:lnTo>
                  <a:lnTo>
                    <a:pt x="98" y="43"/>
                  </a:lnTo>
                  <a:lnTo>
                    <a:pt x="98" y="39"/>
                  </a:lnTo>
                  <a:lnTo>
                    <a:pt x="100" y="35"/>
                  </a:lnTo>
                  <a:lnTo>
                    <a:pt x="113" y="29"/>
                  </a:lnTo>
                  <a:lnTo>
                    <a:pt x="127" y="57"/>
                  </a:lnTo>
                  <a:lnTo>
                    <a:pt x="127" y="70"/>
                  </a:lnTo>
                  <a:lnTo>
                    <a:pt x="131" y="76"/>
                  </a:lnTo>
                  <a:lnTo>
                    <a:pt x="131" y="84"/>
                  </a:lnTo>
                  <a:lnTo>
                    <a:pt x="109" y="110"/>
                  </a:lnTo>
                  <a:lnTo>
                    <a:pt x="107" y="113"/>
                  </a:lnTo>
                  <a:lnTo>
                    <a:pt x="100" y="113"/>
                  </a:lnTo>
                  <a:lnTo>
                    <a:pt x="90" y="102"/>
                  </a:lnTo>
                  <a:lnTo>
                    <a:pt x="74" y="119"/>
                  </a:lnTo>
                  <a:lnTo>
                    <a:pt x="33" y="90"/>
                  </a:lnTo>
                  <a:lnTo>
                    <a:pt x="21" y="41"/>
                  </a:lnTo>
                  <a:lnTo>
                    <a:pt x="0" y="22"/>
                  </a:lnTo>
                  <a:close/>
                </a:path>
              </a:pathLst>
            </a:custGeom>
            <a:solidFill>
              <a:srgbClr val="F8F8F8"/>
            </a:solidFill>
            <a:ln w="14288">
              <a:solidFill>
                <a:srgbClr val="969696"/>
              </a:solidFill>
              <a:miter lim="800000"/>
              <a:headEnd/>
              <a:tailEnd/>
            </a:ln>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sp>
          <p:nvSpPr>
            <p:cNvPr id="831" name="Freeform 27"/>
            <p:cNvSpPr>
              <a:spLocks/>
            </p:cNvSpPr>
            <p:nvPr/>
          </p:nvSpPr>
          <p:spPr bwMode="auto">
            <a:xfrm>
              <a:off x="3782" y="1115"/>
              <a:ext cx="211" cy="172"/>
            </a:xfrm>
            <a:custGeom>
              <a:avLst/>
              <a:gdLst>
                <a:gd name="T0" fmla="*/ 0 w 211"/>
                <a:gd name="T1" fmla="*/ 84 h 172"/>
                <a:gd name="T2" fmla="*/ 25 w 211"/>
                <a:gd name="T3" fmla="*/ 94 h 172"/>
                <a:gd name="T4" fmla="*/ 45 w 211"/>
                <a:gd name="T5" fmla="*/ 52 h 172"/>
                <a:gd name="T6" fmla="*/ 66 w 211"/>
                <a:gd name="T7" fmla="*/ 55 h 172"/>
                <a:gd name="T8" fmla="*/ 73 w 211"/>
                <a:gd name="T9" fmla="*/ 46 h 172"/>
                <a:gd name="T10" fmla="*/ 73 w 211"/>
                <a:gd name="T11" fmla="*/ 33 h 172"/>
                <a:gd name="T12" fmla="*/ 100 w 211"/>
                <a:gd name="T13" fmla="*/ 12 h 172"/>
                <a:gd name="T14" fmla="*/ 111 w 211"/>
                <a:gd name="T15" fmla="*/ 16 h 172"/>
                <a:gd name="T16" fmla="*/ 138 w 211"/>
                <a:gd name="T17" fmla="*/ 0 h 172"/>
                <a:gd name="T18" fmla="*/ 148 w 211"/>
                <a:gd name="T19" fmla="*/ 9 h 172"/>
                <a:gd name="T20" fmla="*/ 151 w 211"/>
                <a:gd name="T21" fmla="*/ 34 h 172"/>
                <a:gd name="T22" fmla="*/ 171 w 211"/>
                <a:gd name="T23" fmla="*/ 61 h 172"/>
                <a:gd name="T24" fmla="*/ 157 w 211"/>
                <a:gd name="T25" fmla="*/ 81 h 172"/>
                <a:gd name="T26" fmla="*/ 159 w 211"/>
                <a:gd name="T27" fmla="*/ 105 h 172"/>
                <a:gd name="T28" fmla="*/ 211 w 211"/>
                <a:gd name="T29" fmla="*/ 156 h 172"/>
                <a:gd name="T30" fmla="*/ 201 w 211"/>
                <a:gd name="T31" fmla="*/ 153 h 172"/>
                <a:gd name="T32" fmla="*/ 175 w 211"/>
                <a:gd name="T33" fmla="*/ 169 h 172"/>
                <a:gd name="T34" fmla="*/ 135 w 211"/>
                <a:gd name="T35" fmla="*/ 151 h 172"/>
                <a:gd name="T36" fmla="*/ 126 w 211"/>
                <a:gd name="T37" fmla="*/ 163 h 172"/>
                <a:gd name="T38" fmla="*/ 87 w 211"/>
                <a:gd name="T39" fmla="*/ 172 h 172"/>
                <a:gd name="T40" fmla="*/ 87 w 211"/>
                <a:gd name="T41" fmla="*/ 153 h 172"/>
                <a:gd name="T42" fmla="*/ 76 w 211"/>
                <a:gd name="T43" fmla="*/ 144 h 172"/>
                <a:gd name="T44" fmla="*/ 67 w 211"/>
                <a:gd name="T45" fmla="*/ 160 h 172"/>
                <a:gd name="T46" fmla="*/ 0 w 211"/>
                <a:gd name="T47" fmla="*/ 84 h 1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11"/>
                <a:gd name="T73" fmla="*/ 0 h 172"/>
                <a:gd name="T74" fmla="*/ 211 w 211"/>
                <a:gd name="T75" fmla="*/ 172 h 1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11" h="172">
                  <a:moveTo>
                    <a:pt x="0" y="84"/>
                  </a:moveTo>
                  <a:lnTo>
                    <a:pt x="25" y="94"/>
                  </a:lnTo>
                  <a:lnTo>
                    <a:pt x="45" y="52"/>
                  </a:lnTo>
                  <a:lnTo>
                    <a:pt x="66" y="55"/>
                  </a:lnTo>
                  <a:lnTo>
                    <a:pt x="73" y="46"/>
                  </a:lnTo>
                  <a:lnTo>
                    <a:pt x="73" y="33"/>
                  </a:lnTo>
                  <a:lnTo>
                    <a:pt x="100" y="12"/>
                  </a:lnTo>
                  <a:lnTo>
                    <a:pt x="111" y="16"/>
                  </a:lnTo>
                  <a:lnTo>
                    <a:pt x="138" y="0"/>
                  </a:lnTo>
                  <a:lnTo>
                    <a:pt x="148" y="9"/>
                  </a:lnTo>
                  <a:lnTo>
                    <a:pt x="151" y="34"/>
                  </a:lnTo>
                  <a:lnTo>
                    <a:pt x="171" y="61"/>
                  </a:lnTo>
                  <a:lnTo>
                    <a:pt x="157" y="81"/>
                  </a:lnTo>
                  <a:lnTo>
                    <a:pt x="159" y="105"/>
                  </a:lnTo>
                  <a:lnTo>
                    <a:pt x="211" y="156"/>
                  </a:lnTo>
                  <a:lnTo>
                    <a:pt x="201" y="153"/>
                  </a:lnTo>
                  <a:lnTo>
                    <a:pt x="175" y="169"/>
                  </a:lnTo>
                  <a:lnTo>
                    <a:pt x="135" y="151"/>
                  </a:lnTo>
                  <a:lnTo>
                    <a:pt x="126" y="163"/>
                  </a:lnTo>
                  <a:lnTo>
                    <a:pt x="87" y="172"/>
                  </a:lnTo>
                  <a:lnTo>
                    <a:pt x="87" y="153"/>
                  </a:lnTo>
                  <a:lnTo>
                    <a:pt x="76" y="144"/>
                  </a:lnTo>
                  <a:lnTo>
                    <a:pt x="67" y="160"/>
                  </a:lnTo>
                  <a:lnTo>
                    <a:pt x="0" y="84"/>
                  </a:lnTo>
                  <a:close/>
                </a:path>
              </a:pathLst>
            </a:custGeom>
            <a:solidFill>
              <a:srgbClr val="F8F8F8"/>
            </a:solidFill>
            <a:ln w="14288">
              <a:solidFill>
                <a:srgbClr val="969696"/>
              </a:solidFill>
              <a:round/>
              <a:headEnd/>
              <a:tailEnd/>
            </a:ln>
          </p:spPr>
          <p:txBody>
            <a:bodyPr/>
            <a:lstStyle/>
            <a:p>
              <a:pPr eaLnBrk="0" fontAlgn="base" hangingPunct="0">
                <a:spcBef>
                  <a:spcPct val="0"/>
                </a:spcBef>
                <a:spcAft>
                  <a:spcPct val="0"/>
                </a:spcAft>
              </a:pPr>
              <a:endParaRPr lang="de-DE">
                <a:solidFill>
                  <a:prstClr val="black"/>
                </a:solidFill>
                <a:latin typeface="Arial" panose="020B0604020202020204" pitchFamily="34" charset="0"/>
              </a:endParaRPr>
            </a:p>
          </p:txBody>
        </p:sp>
      </p:grpSp>
      <p:sp>
        <p:nvSpPr>
          <p:cNvPr id="832" name="Text Box 28"/>
          <p:cNvSpPr txBox="1">
            <a:spLocks noChangeArrowheads="1"/>
          </p:cNvSpPr>
          <p:nvPr/>
        </p:nvSpPr>
        <p:spPr bwMode="auto">
          <a:xfrm>
            <a:off x="8232278" y="2233885"/>
            <a:ext cx="735013" cy="276225"/>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Rostock</a:t>
            </a:r>
          </a:p>
        </p:txBody>
      </p:sp>
      <p:sp>
        <p:nvSpPr>
          <p:cNvPr id="833" name="Oval 29"/>
          <p:cNvSpPr>
            <a:spLocks noChangeArrowheads="1"/>
          </p:cNvSpPr>
          <p:nvPr/>
        </p:nvSpPr>
        <p:spPr bwMode="auto">
          <a:xfrm>
            <a:off x="8418016" y="2098948"/>
            <a:ext cx="115887" cy="115887"/>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34" name="Oval 31"/>
          <p:cNvSpPr>
            <a:spLocks noChangeArrowheads="1"/>
          </p:cNvSpPr>
          <p:nvPr/>
        </p:nvSpPr>
        <p:spPr bwMode="auto">
          <a:xfrm>
            <a:off x="7681416" y="2414860"/>
            <a:ext cx="115887" cy="115888"/>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35" name="Text Box 32"/>
          <p:cNvSpPr txBox="1">
            <a:spLocks noChangeArrowheads="1"/>
          </p:cNvSpPr>
          <p:nvPr/>
        </p:nvSpPr>
        <p:spPr bwMode="auto">
          <a:xfrm>
            <a:off x="7322641" y="2122760"/>
            <a:ext cx="817577"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Hamburg</a:t>
            </a:r>
          </a:p>
        </p:txBody>
      </p:sp>
      <p:sp>
        <p:nvSpPr>
          <p:cNvPr id="836" name="Oval 35"/>
          <p:cNvSpPr>
            <a:spLocks noChangeArrowheads="1"/>
          </p:cNvSpPr>
          <p:nvPr/>
        </p:nvSpPr>
        <p:spPr bwMode="auto">
          <a:xfrm>
            <a:off x="9059366" y="3078435"/>
            <a:ext cx="115887" cy="115888"/>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37" name="Text Box 36"/>
          <p:cNvSpPr txBox="1">
            <a:spLocks noChangeArrowheads="1"/>
          </p:cNvSpPr>
          <p:nvPr/>
        </p:nvSpPr>
        <p:spPr bwMode="auto">
          <a:xfrm>
            <a:off x="7306766" y="3029223"/>
            <a:ext cx="851916"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Hannover</a:t>
            </a:r>
          </a:p>
        </p:txBody>
      </p:sp>
      <p:sp>
        <p:nvSpPr>
          <p:cNvPr id="838" name="Text Box 37"/>
          <p:cNvSpPr txBox="1">
            <a:spLocks noChangeArrowheads="1"/>
          </p:cNvSpPr>
          <p:nvPr/>
        </p:nvSpPr>
        <p:spPr bwMode="auto">
          <a:xfrm>
            <a:off x="7921128" y="3467373"/>
            <a:ext cx="963199"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Magdeburg</a:t>
            </a:r>
          </a:p>
        </p:txBody>
      </p:sp>
      <p:sp>
        <p:nvSpPr>
          <p:cNvPr id="839" name="Text Box 38"/>
          <p:cNvSpPr txBox="1">
            <a:spLocks noChangeArrowheads="1"/>
          </p:cNvSpPr>
          <p:nvPr/>
        </p:nvSpPr>
        <p:spPr bwMode="auto">
          <a:xfrm>
            <a:off x="8811716" y="2802210"/>
            <a:ext cx="578103"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Berlin</a:t>
            </a:r>
          </a:p>
        </p:txBody>
      </p:sp>
      <p:sp>
        <p:nvSpPr>
          <p:cNvPr id="840" name="Oval 39"/>
          <p:cNvSpPr>
            <a:spLocks noChangeArrowheads="1"/>
          </p:cNvSpPr>
          <p:nvPr/>
        </p:nvSpPr>
        <p:spPr bwMode="auto">
          <a:xfrm>
            <a:off x="8319591" y="3340373"/>
            <a:ext cx="115887" cy="115887"/>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41" name="Oval 40"/>
          <p:cNvSpPr>
            <a:spLocks noChangeArrowheads="1"/>
          </p:cNvSpPr>
          <p:nvPr/>
        </p:nvSpPr>
        <p:spPr bwMode="auto">
          <a:xfrm>
            <a:off x="7575053" y="3308623"/>
            <a:ext cx="115888" cy="115887"/>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42" name="Oval 42"/>
          <p:cNvSpPr>
            <a:spLocks noChangeArrowheads="1"/>
          </p:cNvSpPr>
          <p:nvPr/>
        </p:nvSpPr>
        <p:spPr bwMode="auto">
          <a:xfrm>
            <a:off x="7163891" y="2738710"/>
            <a:ext cx="115887" cy="115888"/>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43" name="Text Box 43"/>
          <p:cNvSpPr txBox="1">
            <a:spLocks noChangeArrowheads="1"/>
          </p:cNvSpPr>
          <p:nvPr/>
        </p:nvSpPr>
        <p:spPr bwMode="auto">
          <a:xfrm>
            <a:off x="6570166" y="2821260"/>
            <a:ext cx="723500"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Bremen</a:t>
            </a:r>
          </a:p>
        </p:txBody>
      </p:sp>
      <p:sp>
        <p:nvSpPr>
          <p:cNvPr id="844" name="Text Box 45"/>
          <p:cNvSpPr txBox="1">
            <a:spLocks noChangeArrowheads="1"/>
          </p:cNvSpPr>
          <p:nvPr/>
        </p:nvSpPr>
        <p:spPr bwMode="auto">
          <a:xfrm>
            <a:off x="8060828" y="6097860"/>
            <a:ext cx="817727"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München</a:t>
            </a:r>
          </a:p>
        </p:txBody>
      </p:sp>
      <p:sp>
        <p:nvSpPr>
          <p:cNvPr id="845" name="Oval 46"/>
          <p:cNvSpPr>
            <a:spLocks noChangeArrowheads="1"/>
          </p:cNvSpPr>
          <p:nvPr/>
        </p:nvSpPr>
        <p:spPr bwMode="auto">
          <a:xfrm>
            <a:off x="8460878" y="5943873"/>
            <a:ext cx="115888" cy="115887"/>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46" name="Text Box 47"/>
          <p:cNvSpPr txBox="1">
            <a:spLocks noChangeArrowheads="1"/>
          </p:cNvSpPr>
          <p:nvPr/>
        </p:nvSpPr>
        <p:spPr bwMode="auto">
          <a:xfrm>
            <a:off x="8106866" y="4148410"/>
            <a:ext cx="560896"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Erfurt</a:t>
            </a:r>
          </a:p>
        </p:txBody>
      </p:sp>
      <p:sp>
        <p:nvSpPr>
          <p:cNvPr id="847" name="Text Box 48"/>
          <p:cNvSpPr txBox="1">
            <a:spLocks noChangeArrowheads="1"/>
          </p:cNvSpPr>
          <p:nvPr/>
        </p:nvSpPr>
        <p:spPr bwMode="auto">
          <a:xfrm>
            <a:off x="8627123" y="3788185"/>
            <a:ext cx="766331"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Dresden</a:t>
            </a:r>
          </a:p>
        </p:txBody>
      </p:sp>
      <p:sp>
        <p:nvSpPr>
          <p:cNvPr id="848" name="Text Box 49"/>
          <p:cNvSpPr txBox="1">
            <a:spLocks noChangeArrowheads="1"/>
          </p:cNvSpPr>
          <p:nvPr/>
        </p:nvSpPr>
        <p:spPr bwMode="auto">
          <a:xfrm>
            <a:off x="7078166" y="5566048"/>
            <a:ext cx="765175" cy="276225"/>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Stuttgart</a:t>
            </a:r>
          </a:p>
        </p:txBody>
      </p:sp>
      <p:sp>
        <p:nvSpPr>
          <p:cNvPr id="849" name="Oval 50"/>
          <p:cNvSpPr>
            <a:spLocks noChangeArrowheads="1"/>
          </p:cNvSpPr>
          <p:nvPr/>
        </p:nvSpPr>
        <p:spPr bwMode="auto">
          <a:xfrm>
            <a:off x="8014791" y="4221435"/>
            <a:ext cx="115887" cy="115888"/>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50" name="Oval 51"/>
          <p:cNvSpPr>
            <a:spLocks noChangeArrowheads="1"/>
          </p:cNvSpPr>
          <p:nvPr/>
        </p:nvSpPr>
        <p:spPr bwMode="auto">
          <a:xfrm>
            <a:off x="9232403" y="4015060"/>
            <a:ext cx="115888" cy="115888"/>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51" name="Oval 52"/>
          <p:cNvSpPr>
            <a:spLocks noChangeArrowheads="1"/>
          </p:cNvSpPr>
          <p:nvPr/>
        </p:nvSpPr>
        <p:spPr bwMode="auto">
          <a:xfrm>
            <a:off x="7289303" y="5512073"/>
            <a:ext cx="115888" cy="115887"/>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52" name="Oval 54"/>
          <p:cNvSpPr>
            <a:spLocks noChangeArrowheads="1"/>
          </p:cNvSpPr>
          <p:nvPr/>
        </p:nvSpPr>
        <p:spPr bwMode="auto">
          <a:xfrm>
            <a:off x="8108453" y="5064398"/>
            <a:ext cx="115888" cy="115887"/>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53" name="Text Box 55"/>
          <p:cNvSpPr txBox="1">
            <a:spLocks noChangeArrowheads="1"/>
          </p:cNvSpPr>
          <p:nvPr/>
        </p:nvSpPr>
        <p:spPr bwMode="auto">
          <a:xfrm>
            <a:off x="8002091" y="5191398"/>
            <a:ext cx="826218"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Nürnberg</a:t>
            </a:r>
          </a:p>
        </p:txBody>
      </p:sp>
      <p:sp>
        <p:nvSpPr>
          <p:cNvPr id="854" name="Oval 57"/>
          <p:cNvSpPr>
            <a:spLocks noChangeArrowheads="1"/>
          </p:cNvSpPr>
          <p:nvPr/>
        </p:nvSpPr>
        <p:spPr bwMode="auto">
          <a:xfrm>
            <a:off x="7048003" y="4634185"/>
            <a:ext cx="115888" cy="115888"/>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55" name="Text Box 58"/>
          <p:cNvSpPr txBox="1">
            <a:spLocks noChangeArrowheads="1"/>
          </p:cNvSpPr>
          <p:nvPr/>
        </p:nvSpPr>
        <p:spPr bwMode="auto">
          <a:xfrm>
            <a:off x="6203453" y="3648348"/>
            <a:ext cx="928459"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Düsseldorf</a:t>
            </a:r>
          </a:p>
        </p:txBody>
      </p:sp>
      <p:sp>
        <p:nvSpPr>
          <p:cNvPr id="856" name="Oval 59"/>
          <p:cNvSpPr>
            <a:spLocks noChangeArrowheads="1"/>
          </p:cNvSpPr>
          <p:nvPr/>
        </p:nvSpPr>
        <p:spPr bwMode="auto">
          <a:xfrm>
            <a:off x="6317753" y="3930923"/>
            <a:ext cx="115888" cy="115887"/>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sp>
        <p:nvSpPr>
          <p:cNvPr id="857" name="Text Box 61"/>
          <p:cNvSpPr txBox="1">
            <a:spLocks noChangeArrowheads="1"/>
          </p:cNvSpPr>
          <p:nvPr/>
        </p:nvSpPr>
        <p:spPr bwMode="auto">
          <a:xfrm>
            <a:off x="6700341" y="4375423"/>
            <a:ext cx="800369" cy="276999"/>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200" noProof="1">
                <a:solidFill>
                  <a:prstClr val="black"/>
                </a:solidFill>
                <a:latin typeface="HelveticaNeueLT Com 45 Lt"/>
              </a:rPr>
              <a:t>Frankfurt</a:t>
            </a:r>
          </a:p>
        </p:txBody>
      </p:sp>
      <p:sp>
        <p:nvSpPr>
          <p:cNvPr id="858" name="Oval 52"/>
          <p:cNvSpPr>
            <a:spLocks noChangeArrowheads="1"/>
          </p:cNvSpPr>
          <p:nvPr/>
        </p:nvSpPr>
        <p:spPr bwMode="auto">
          <a:xfrm>
            <a:off x="6897191" y="5650185"/>
            <a:ext cx="115887" cy="115888"/>
          </a:xfrm>
          <a:prstGeom prst="ellipse">
            <a:avLst/>
          </a:prstGeom>
          <a:solidFill>
            <a:srgbClr val="0072B6"/>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1">
              <a:ln>
                <a:noFill/>
              </a:ln>
              <a:solidFill>
                <a:prstClr val="black"/>
              </a:solidFill>
              <a:effectLst/>
              <a:uLnTx/>
              <a:uFillTx/>
              <a:latin typeface="HelveticaNeueLT Com 45 Lt"/>
            </a:endParaRPr>
          </a:p>
        </p:txBody>
      </p:sp>
      <p:grpSp>
        <p:nvGrpSpPr>
          <p:cNvPr id="859" name="Group 1043"/>
          <p:cNvGrpSpPr>
            <a:grpSpLocks/>
          </p:cNvGrpSpPr>
          <p:nvPr/>
        </p:nvGrpSpPr>
        <p:grpSpPr bwMode="auto">
          <a:xfrm>
            <a:off x="1942603" y="2110060"/>
            <a:ext cx="1951038" cy="1797050"/>
            <a:chOff x="5760" y="823"/>
            <a:chExt cx="1508" cy="1388"/>
          </a:xfrm>
        </p:grpSpPr>
        <p:sp>
          <p:nvSpPr>
            <p:cNvPr id="860" name="Freeform 1044"/>
            <p:cNvSpPr>
              <a:spLocks/>
            </p:cNvSpPr>
            <p:nvPr/>
          </p:nvSpPr>
          <p:spPr bwMode="auto">
            <a:xfrm>
              <a:off x="6590" y="850"/>
              <a:ext cx="678" cy="992"/>
            </a:xfrm>
            <a:custGeom>
              <a:avLst/>
              <a:gdLst>
                <a:gd name="T0" fmla="*/ 286 w 678"/>
                <a:gd name="T1" fmla="*/ 62 h 992"/>
                <a:gd name="T2" fmla="*/ 228 w 678"/>
                <a:gd name="T3" fmla="*/ 168 h 992"/>
                <a:gd name="T4" fmla="*/ 194 w 678"/>
                <a:gd name="T5" fmla="*/ 200 h 992"/>
                <a:gd name="T6" fmla="*/ 162 w 678"/>
                <a:gd name="T7" fmla="*/ 206 h 992"/>
                <a:gd name="T8" fmla="*/ 200 w 678"/>
                <a:gd name="T9" fmla="*/ 217 h 992"/>
                <a:gd name="T10" fmla="*/ 209 w 678"/>
                <a:gd name="T11" fmla="*/ 236 h 992"/>
                <a:gd name="T12" fmla="*/ 166 w 678"/>
                <a:gd name="T13" fmla="*/ 236 h 992"/>
                <a:gd name="T14" fmla="*/ 147 w 678"/>
                <a:gd name="T15" fmla="*/ 238 h 992"/>
                <a:gd name="T16" fmla="*/ 132 w 678"/>
                <a:gd name="T17" fmla="*/ 168 h 992"/>
                <a:gd name="T18" fmla="*/ 104 w 678"/>
                <a:gd name="T19" fmla="*/ 172 h 992"/>
                <a:gd name="T20" fmla="*/ 96 w 678"/>
                <a:gd name="T21" fmla="*/ 158 h 992"/>
                <a:gd name="T22" fmla="*/ 100 w 678"/>
                <a:gd name="T23" fmla="*/ 138 h 992"/>
                <a:gd name="T24" fmla="*/ 119 w 678"/>
                <a:gd name="T25" fmla="*/ 138 h 992"/>
                <a:gd name="T26" fmla="*/ 190 w 678"/>
                <a:gd name="T27" fmla="*/ 147 h 992"/>
                <a:gd name="T28" fmla="*/ 207 w 678"/>
                <a:gd name="T29" fmla="*/ 53 h 992"/>
                <a:gd name="T30" fmla="*/ 72 w 678"/>
                <a:gd name="T31" fmla="*/ 23 h 992"/>
                <a:gd name="T32" fmla="*/ 62 w 678"/>
                <a:gd name="T33" fmla="*/ 26 h 992"/>
                <a:gd name="T34" fmla="*/ 34 w 678"/>
                <a:gd name="T35" fmla="*/ 15 h 992"/>
                <a:gd name="T36" fmla="*/ 55 w 678"/>
                <a:gd name="T37" fmla="*/ 9 h 992"/>
                <a:gd name="T38" fmla="*/ 28 w 678"/>
                <a:gd name="T39" fmla="*/ 9 h 992"/>
                <a:gd name="T40" fmla="*/ 19 w 678"/>
                <a:gd name="T41" fmla="*/ 13 h 992"/>
                <a:gd name="T42" fmla="*/ 17 w 678"/>
                <a:gd name="T43" fmla="*/ 23 h 992"/>
                <a:gd name="T44" fmla="*/ 0 w 678"/>
                <a:gd name="T45" fmla="*/ 60 h 992"/>
                <a:gd name="T46" fmla="*/ 9 w 678"/>
                <a:gd name="T47" fmla="*/ 87 h 992"/>
                <a:gd name="T48" fmla="*/ 58 w 678"/>
                <a:gd name="T49" fmla="*/ 183 h 992"/>
                <a:gd name="T50" fmla="*/ 68 w 678"/>
                <a:gd name="T51" fmla="*/ 221 h 992"/>
                <a:gd name="T52" fmla="*/ 90 w 678"/>
                <a:gd name="T53" fmla="*/ 272 h 992"/>
                <a:gd name="T54" fmla="*/ 109 w 678"/>
                <a:gd name="T55" fmla="*/ 285 h 992"/>
                <a:gd name="T56" fmla="*/ 77 w 678"/>
                <a:gd name="T57" fmla="*/ 426 h 992"/>
                <a:gd name="T58" fmla="*/ 98 w 678"/>
                <a:gd name="T59" fmla="*/ 456 h 992"/>
                <a:gd name="T60" fmla="*/ 77 w 678"/>
                <a:gd name="T61" fmla="*/ 462 h 992"/>
                <a:gd name="T62" fmla="*/ 68 w 678"/>
                <a:gd name="T63" fmla="*/ 464 h 992"/>
                <a:gd name="T64" fmla="*/ 58 w 678"/>
                <a:gd name="T65" fmla="*/ 475 h 992"/>
                <a:gd name="T66" fmla="*/ 70 w 678"/>
                <a:gd name="T67" fmla="*/ 528 h 992"/>
                <a:gd name="T68" fmla="*/ 64 w 678"/>
                <a:gd name="T69" fmla="*/ 532 h 992"/>
                <a:gd name="T70" fmla="*/ 90 w 678"/>
                <a:gd name="T71" fmla="*/ 585 h 992"/>
                <a:gd name="T72" fmla="*/ 104 w 678"/>
                <a:gd name="T73" fmla="*/ 590 h 992"/>
                <a:gd name="T74" fmla="*/ 117 w 678"/>
                <a:gd name="T75" fmla="*/ 590 h 992"/>
                <a:gd name="T76" fmla="*/ 141 w 678"/>
                <a:gd name="T77" fmla="*/ 577 h 992"/>
                <a:gd name="T78" fmla="*/ 200 w 678"/>
                <a:gd name="T79" fmla="*/ 660 h 992"/>
                <a:gd name="T80" fmla="*/ 211 w 678"/>
                <a:gd name="T81" fmla="*/ 668 h 992"/>
                <a:gd name="T82" fmla="*/ 192 w 678"/>
                <a:gd name="T83" fmla="*/ 692 h 992"/>
                <a:gd name="T84" fmla="*/ 241 w 678"/>
                <a:gd name="T85" fmla="*/ 702 h 992"/>
                <a:gd name="T86" fmla="*/ 271 w 678"/>
                <a:gd name="T87" fmla="*/ 724 h 992"/>
                <a:gd name="T88" fmla="*/ 305 w 678"/>
                <a:gd name="T89" fmla="*/ 739 h 992"/>
                <a:gd name="T90" fmla="*/ 424 w 678"/>
                <a:gd name="T91" fmla="*/ 762 h 992"/>
                <a:gd name="T92" fmla="*/ 452 w 678"/>
                <a:gd name="T93" fmla="*/ 820 h 992"/>
                <a:gd name="T94" fmla="*/ 424 w 678"/>
                <a:gd name="T95" fmla="*/ 849 h 992"/>
                <a:gd name="T96" fmla="*/ 426 w 678"/>
                <a:gd name="T97" fmla="*/ 879 h 992"/>
                <a:gd name="T98" fmla="*/ 445 w 678"/>
                <a:gd name="T99" fmla="*/ 886 h 992"/>
                <a:gd name="T100" fmla="*/ 441 w 678"/>
                <a:gd name="T101" fmla="*/ 911 h 992"/>
                <a:gd name="T102" fmla="*/ 420 w 678"/>
                <a:gd name="T103" fmla="*/ 937 h 992"/>
                <a:gd name="T104" fmla="*/ 663 w 678"/>
                <a:gd name="T105" fmla="*/ 988 h 992"/>
                <a:gd name="T106" fmla="*/ 650 w 678"/>
                <a:gd name="T107" fmla="*/ 928 h 992"/>
                <a:gd name="T108" fmla="*/ 665 w 678"/>
                <a:gd name="T109" fmla="*/ 826 h 992"/>
                <a:gd name="T110" fmla="*/ 620 w 678"/>
                <a:gd name="T111" fmla="*/ 803 h 992"/>
                <a:gd name="T112" fmla="*/ 601 w 678"/>
                <a:gd name="T113" fmla="*/ 794 h 992"/>
                <a:gd name="T114" fmla="*/ 588 w 678"/>
                <a:gd name="T115" fmla="*/ 768 h 992"/>
                <a:gd name="T116" fmla="*/ 605 w 678"/>
                <a:gd name="T117" fmla="*/ 724 h 992"/>
                <a:gd name="T118" fmla="*/ 601 w 678"/>
                <a:gd name="T119" fmla="*/ 694 h 992"/>
                <a:gd name="T120" fmla="*/ 633 w 678"/>
                <a:gd name="T121" fmla="*/ 626 h 992"/>
                <a:gd name="T122" fmla="*/ 654 w 678"/>
                <a:gd name="T123" fmla="*/ 611 h 992"/>
                <a:gd name="T124" fmla="*/ 673 w 678"/>
                <a:gd name="T125" fmla="*/ 611 h 9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78"/>
                <a:gd name="T190" fmla="*/ 0 h 992"/>
                <a:gd name="T191" fmla="*/ 678 w 678"/>
                <a:gd name="T192" fmla="*/ 992 h 9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78" h="992">
                  <a:moveTo>
                    <a:pt x="262" y="34"/>
                  </a:moveTo>
                  <a:cubicBezTo>
                    <a:pt x="262" y="34"/>
                    <a:pt x="262" y="34"/>
                    <a:pt x="262" y="34"/>
                  </a:cubicBezTo>
                  <a:cubicBezTo>
                    <a:pt x="266" y="51"/>
                    <a:pt x="266" y="51"/>
                    <a:pt x="266" y="51"/>
                  </a:cubicBezTo>
                  <a:cubicBezTo>
                    <a:pt x="286" y="62"/>
                    <a:pt x="286" y="62"/>
                    <a:pt x="286" y="62"/>
                  </a:cubicBezTo>
                  <a:cubicBezTo>
                    <a:pt x="290" y="104"/>
                    <a:pt x="290" y="104"/>
                    <a:pt x="290" y="104"/>
                  </a:cubicBezTo>
                  <a:cubicBezTo>
                    <a:pt x="260" y="102"/>
                    <a:pt x="260" y="102"/>
                    <a:pt x="260" y="102"/>
                  </a:cubicBezTo>
                  <a:cubicBezTo>
                    <a:pt x="243" y="119"/>
                    <a:pt x="243" y="119"/>
                    <a:pt x="243" y="119"/>
                  </a:cubicBezTo>
                  <a:cubicBezTo>
                    <a:pt x="228" y="168"/>
                    <a:pt x="228" y="168"/>
                    <a:pt x="228" y="168"/>
                  </a:cubicBezTo>
                  <a:cubicBezTo>
                    <a:pt x="273" y="204"/>
                    <a:pt x="273" y="204"/>
                    <a:pt x="273" y="204"/>
                  </a:cubicBezTo>
                  <a:cubicBezTo>
                    <a:pt x="273" y="213"/>
                    <a:pt x="273" y="213"/>
                    <a:pt x="273" y="213"/>
                  </a:cubicBezTo>
                  <a:cubicBezTo>
                    <a:pt x="254" y="202"/>
                    <a:pt x="254" y="202"/>
                    <a:pt x="254" y="202"/>
                  </a:cubicBezTo>
                  <a:cubicBezTo>
                    <a:pt x="194" y="200"/>
                    <a:pt x="194" y="200"/>
                    <a:pt x="194" y="200"/>
                  </a:cubicBezTo>
                  <a:cubicBezTo>
                    <a:pt x="181" y="194"/>
                    <a:pt x="181" y="194"/>
                    <a:pt x="181" y="194"/>
                  </a:cubicBezTo>
                  <a:cubicBezTo>
                    <a:pt x="179" y="194"/>
                    <a:pt x="179" y="194"/>
                    <a:pt x="179" y="194"/>
                  </a:cubicBezTo>
                  <a:cubicBezTo>
                    <a:pt x="177" y="202"/>
                    <a:pt x="177" y="202"/>
                    <a:pt x="177" y="202"/>
                  </a:cubicBezTo>
                  <a:cubicBezTo>
                    <a:pt x="162" y="206"/>
                    <a:pt x="162" y="206"/>
                    <a:pt x="162" y="206"/>
                  </a:cubicBezTo>
                  <a:cubicBezTo>
                    <a:pt x="166" y="215"/>
                    <a:pt x="166" y="215"/>
                    <a:pt x="166" y="215"/>
                  </a:cubicBezTo>
                  <a:cubicBezTo>
                    <a:pt x="192" y="224"/>
                    <a:pt x="192" y="224"/>
                    <a:pt x="192" y="224"/>
                  </a:cubicBezTo>
                  <a:cubicBezTo>
                    <a:pt x="198" y="217"/>
                    <a:pt x="198" y="217"/>
                    <a:pt x="198" y="217"/>
                  </a:cubicBezTo>
                  <a:cubicBezTo>
                    <a:pt x="200" y="217"/>
                    <a:pt x="200" y="217"/>
                    <a:pt x="200" y="217"/>
                  </a:cubicBezTo>
                  <a:cubicBezTo>
                    <a:pt x="202" y="226"/>
                    <a:pt x="202" y="226"/>
                    <a:pt x="202" y="226"/>
                  </a:cubicBezTo>
                  <a:cubicBezTo>
                    <a:pt x="202" y="228"/>
                    <a:pt x="202" y="228"/>
                    <a:pt x="202" y="228"/>
                  </a:cubicBezTo>
                  <a:cubicBezTo>
                    <a:pt x="209" y="234"/>
                    <a:pt x="209" y="234"/>
                    <a:pt x="209" y="234"/>
                  </a:cubicBezTo>
                  <a:cubicBezTo>
                    <a:pt x="209" y="236"/>
                    <a:pt x="209" y="236"/>
                    <a:pt x="209" y="236"/>
                  </a:cubicBezTo>
                  <a:cubicBezTo>
                    <a:pt x="205" y="243"/>
                    <a:pt x="205" y="243"/>
                    <a:pt x="205" y="243"/>
                  </a:cubicBezTo>
                  <a:cubicBezTo>
                    <a:pt x="200" y="243"/>
                    <a:pt x="200" y="243"/>
                    <a:pt x="200" y="243"/>
                  </a:cubicBezTo>
                  <a:cubicBezTo>
                    <a:pt x="188" y="249"/>
                    <a:pt x="188" y="249"/>
                    <a:pt x="188" y="249"/>
                  </a:cubicBezTo>
                  <a:cubicBezTo>
                    <a:pt x="166" y="236"/>
                    <a:pt x="166" y="236"/>
                    <a:pt x="166" y="236"/>
                  </a:cubicBezTo>
                  <a:cubicBezTo>
                    <a:pt x="164" y="236"/>
                    <a:pt x="164" y="236"/>
                    <a:pt x="164" y="236"/>
                  </a:cubicBezTo>
                  <a:cubicBezTo>
                    <a:pt x="162" y="238"/>
                    <a:pt x="162" y="238"/>
                    <a:pt x="162" y="238"/>
                  </a:cubicBezTo>
                  <a:cubicBezTo>
                    <a:pt x="158" y="232"/>
                    <a:pt x="158" y="232"/>
                    <a:pt x="158" y="232"/>
                  </a:cubicBezTo>
                  <a:cubicBezTo>
                    <a:pt x="147" y="238"/>
                    <a:pt x="147" y="238"/>
                    <a:pt x="147" y="238"/>
                  </a:cubicBezTo>
                  <a:cubicBezTo>
                    <a:pt x="139" y="234"/>
                    <a:pt x="139" y="234"/>
                    <a:pt x="139" y="234"/>
                  </a:cubicBezTo>
                  <a:cubicBezTo>
                    <a:pt x="128" y="187"/>
                    <a:pt x="128" y="187"/>
                    <a:pt x="128" y="187"/>
                  </a:cubicBezTo>
                  <a:cubicBezTo>
                    <a:pt x="136" y="179"/>
                    <a:pt x="136" y="179"/>
                    <a:pt x="136" y="179"/>
                  </a:cubicBezTo>
                  <a:cubicBezTo>
                    <a:pt x="132" y="168"/>
                    <a:pt x="132" y="168"/>
                    <a:pt x="132" y="168"/>
                  </a:cubicBezTo>
                  <a:cubicBezTo>
                    <a:pt x="115" y="160"/>
                    <a:pt x="115" y="160"/>
                    <a:pt x="115" y="160"/>
                  </a:cubicBezTo>
                  <a:cubicBezTo>
                    <a:pt x="113" y="160"/>
                    <a:pt x="113" y="160"/>
                    <a:pt x="113" y="160"/>
                  </a:cubicBezTo>
                  <a:cubicBezTo>
                    <a:pt x="104" y="172"/>
                    <a:pt x="104" y="172"/>
                    <a:pt x="104" y="172"/>
                  </a:cubicBezTo>
                  <a:cubicBezTo>
                    <a:pt x="104" y="172"/>
                    <a:pt x="104" y="172"/>
                    <a:pt x="104" y="172"/>
                  </a:cubicBezTo>
                  <a:cubicBezTo>
                    <a:pt x="102" y="168"/>
                    <a:pt x="102" y="168"/>
                    <a:pt x="102" y="168"/>
                  </a:cubicBezTo>
                  <a:cubicBezTo>
                    <a:pt x="102" y="158"/>
                    <a:pt x="102" y="158"/>
                    <a:pt x="102" y="158"/>
                  </a:cubicBezTo>
                  <a:cubicBezTo>
                    <a:pt x="98" y="158"/>
                    <a:pt x="98" y="158"/>
                    <a:pt x="98" y="158"/>
                  </a:cubicBezTo>
                  <a:cubicBezTo>
                    <a:pt x="96" y="158"/>
                    <a:pt x="96" y="158"/>
                    <a:pt x="96" y="158"/>
                  </a:cubicBezTo>
                  <a:cubicBezTo>
                    <a:pt x="79" y="136"/>
                    <a:pt x="79" y="136"/>
                    <a:pt x="79" y="136"/>
                  </a:cubicBezTo>
                  <a:cubicBezTo>
                    <a:pt x="79" y="130"/>
                    <a:pt x="79" y="130"/>
                    <a:pt x="79" y="130"/>
                  </a:cubicBezTo>
                  <a:cubicBezTo>
                    <a:pt x="94" y="145"/>
                    <a:pt x="94" y="145"/>
                    <a:pt x="94" y="145"/>
                  </a:cubicBezTo>
                  <a:cubicBezTo>
                    <a:pt x="100" y="138"/>
                    <a:pt x="100" y="138"/>
                    <a:pt x="100" y="138"/>
                  </a:cubicBezTo>
                  <a:cubicBezTo>
                    <a:pt x="109" y="138"/>
                    <a:pt x="109" y="138"/>
                    <a:pt x="109" y="138"/>
                  </a:cubicBezTo>
                  <a:cubicBezTo>
                    <a:pt x="113" y="143"/>
                    <a:pt x="113" y="143"/>
                    <a:pt x="113" y="143"/>
                  </a:cubicBezTo>
                  <a:cubicBezTo>
                    <a:pt x="115" y="143"/>
                    <a:pt x="115" y="143"/>
                    <a:pt x="115" y="143"/>
                  </a:cubicBezTo>
                  <a:cubicBezTo>
                    <a:pt x="119" y="138"/>
                    <a:pt x="119" y="138"/>
                    <a:pt x="119" y="138"/>
                  </a:cubicBezTo>
                  <a:cubicBezTo>
                    <a:pt x="162" y="149"/>
                    <a:pt x="162" y="149"/>
                    <a:pt x="162" y="149"/>
                  </a:cubicBezTo>
                  <a:cubicBezTo>
                    <a:pt x="164" y="147"/>
                    <a:pt x="164" y="147"/>
                    <a:pt x="164" y="147"/>
                  </a:cubicBezTo>
                  <a:cubicBezTo>
                    <a:pt x="166" y="143"/>
                    <a:pt x="166" y="143"/>
                    <a:pt x="166" y="143"/>
                  </a:cubicBezTo>
                  <a:cubicBezTo>
                    <a:pt x="190" y="147"/>
                    <a:pt x="190" y="147"/>
                    <a:pt x="190" y="147"/>
                  </a:cubicBezTo>
                  <a:cubicBezTo>
                    <a:pt x="202" y="140"/>
                    <a:pt x="202" y="140"/>
                    <a:pt x="202" y="140"/>
                  </a:cubicBezTo>
                  <a:cubicBezTo>
                    <a:pt x="228" y="113"/>
                    <a:pt x="228" y="113"/>
                    <a:pt x="228" y="113"/>
                  </a:cubicBezTo>
                  <a:cubicBezTo>
                    <a:pt x="230" y="83"/>
                    <a:pt x="230" y="83"/>
                    <a:pt x="230" y="83"/>
                  </a:cubicBezTo>
                  <a:cubicBezTo>
                    <a:pt x="207" y="53"/>
                    <a:pt x="207" y="53"/>
                    <a:pt x="207" y="53"/>
                  </a:cubicBezTo>
                  <a:cubicBezTo>
                    <a:pt x="90" y="19"/>
                    <a:pt x="90" y="19"/>
                    <a:pt x="90" y="19"/>
                  </a:cubicBezTo>
                  <a:cubicBezTo>
                    <a:pt x="92" y="26"/>
                    <a:pt x="92" y="26"/>
                    <a:pt x="92" y="26"/>
                  </a:cubicBezTo>
                  <a:cubicBezTo>
                    <a:pt x="75" y="21"/>
                    <a:pt x="75" y="21"/>
                    <a:pt x="75" y="21"/>
                  </a:cubicBezTo>
                  <a:cubicBezTo>
                    <a:pt x="72" y="23"/>
                    <a:pt x="72" y="23"/>
                    <a:pt x="72" y="23"/>
                  </a:cubicBezTo>
                  <a:cubicBezTo>
                    <a:pt x="70" y="28"/>
                    <a:pt x="70" y="28"/>
                    <a:pt x="70" y="28"/>
                  </a:cubicBezTo>
                  <a:cubicBezTo>
                    <a:pt x="70" y="30"/>
                    <a:pt x="70" y="30"/>
                    <a:pt x="70" y="30"/>
                  </a:cubicBezTo>
                  <a:cubicBezTo>
                    <a:pt x="62" y="28"/>
                    <a:pt x="62" y="28"/>
                    <a:pt x="62" y="28"/>
                  </a:cubicBezTo>
                  <a:cubicBezTo>
                    <a:pt x="62" y="26"/>
                    <a:pt x="62" y="26"/>
                    <a:pt x="62" y="26"/>
                  </a:cubicBezTo>
                  <a:cubicBezTo>
                    <a:pt x="62" y="23"/>
                    <a:pt x="62" y="23"/>
                    <a:pt x="62" y="23"/>
                  </a:cubicBezTo>
                  <a:cubicBezTo>
                    <a:pt x="58" y="21"/>
                    <a:pt x="58" y="21"/>
                    <a:pt x="58" y="21"/>
                  </a:cubicBezTo>
                  <a:cubicBezTo>
                    <a:pt x="45" y="23"/>
                    <a:pt x="45" y="23"/>
                    <a:pt x="45" y="23"/>
                  </a:cubicBezTo>
                  <a:cubicBezTo>
                    <a:pt x="34" y="15"/>
                    <a:pt x="34" y="15"/>
                    <a:pt x="34" y="15"/>
                  </a:cubicBezTo>
                  <a:cubicBezTo>
                    <a:pt x="34" y="15"/>
                    <a:pt x="34" y="15"/>
                    <a:pt x="34" y="15"/>
                  </a:cubicBezTo>
                  <a:cubicBezTo>
                    <a:pt x="53" y="15"/>
                    <a:pt x="53" y="15"/>
                    <a:pt x="53" y="15"/>
                  </a:cubicBezTo>
                  <a:cubicBezTo>
                    <a:pt x="55" y="13"/>
                    <a:pt x="55" y="13"/>
                    <a:pt x="55" y="13"/>
                  </a:cubicBezTo>
                  <a:cubicBezTo>
                    <a:pt x="55" y="9"/>
                    <a:pt x="55" y="9"/>
                    <a:pt x="55" y="9"/>
                  </a:cubicBezTo>
                  <a:cubicBezTo>
                    <a:pt x="32" y="0"/>
                    <a:pt x="32" y="0"/>
                    <a:pt x="32" y="0"/>
                  </a:cubicBezTo>
                  <a:cubicBezTo>
                    <a:pt x="30" y="2"/>
                    <a:pt x="30" y="2"/>
                    <a:pt x="30" y="2"/>
                  </a:cubicBezTo>
                  <a:cubicBezTo>
                    <a:pt x="30" y="11"/>
                    <a:pt x="30" y="11"/>
                    <a:pt x="30" y="11"/>
                  </a:cubicBezTo>
                  <a:cubicBezTo>
                    <a:pt x="28" y="9"/>
                    <a:pt x="28" y="9"/>
                    <a:pt x="28" y="9"/>
                  </a:cubicBezTo>
                  <a:cubicBezTo>
                    <a:pt x="26" y="15"/>
                    <a:pt x="26" y="15"/>
                    <a:pt x="26" y="15"/>
                  </a:cubicBezTo>
                  <a:cubicBezTo>
                    <a:pt x="23" y="13"/>
                    <a:pt x="23" y="13"/>
                    <a:pt x="23" y="13"/>
                  </a:cubicBezTo>
                  <a:cubicBezTo>
                    <a:pt x="21" y="11"/>
                    <a:pt x="21" y="11"/>
                    <a:pt x="21" y="11"/>
                  </a:cubicBezTo>
                  <a:cubicBezTo>
                    <a:pt x="19" y="13"/>
                    <a:pt x="19" y="13"/>
                    <a:pt x="19" y="13"/>
                  </a:cubicBezTo>
                  <a:cubicBezTo>
                    <a:pt x="21" y="21"/>
                    <a:pt x="21" y="21"/>
                    <a:pt x="21" y="21"/>
                  </a:cubicBezTo>
                  <a:cubicBezTo>
                    <a:pt x="19" y="23"/>
                    <a:pt x="19" y="23"/>
                    <a:pt x="19" y="23"/>
                  </a:cubicBezTo>
                  <a:cubicBezTo>
                    <a:pt x="19" y="23"/>
                    <a:pt x="19" y="23"/>
                    <a:pt x="19" y="23"/>
                  </a:cubicBezTo>
                  <a:cubicBezTo>
                    <a:pt x="17" y="23"/>
                    <a:pt x="17" y="23"/>
                    <a:pt x="17" y="23"/>
                  </a:cubicBezTo>
                  <a:cubicBezTo>
                    <a:pt x="13" y="23"/>
                    <a:pt x="13" y="23"/>
                    <a:pt x="13" y="23"/>
                  </a:cubicBezTo>
                  <a:cubicBezTo>
                    <a:pt x="13" y="23"/>
                    <a:pt x="13" y="23"/>
                    <a:pt x="13" y="23"/>
                  </a:cubicBezTo>
                  <a:cubicBezTo>
                    <a:pt x="13" y="30"/>
                    <a:pt x="13" y="30"/>
                    <a:pt x="13" y="30"/>
                  </a:cubicBezTo>
                  <a:cubicBezTo>
                    <a:pt x="0" y="60"/>
                    <a:pt x="0" y="60"/>
                    <a:pt x="0" y="60"/>
                  </a:cubicBezTo>
                  <a:cubicBezTo>
                    <a:pt x="2" y="62"/>
                    <a:pt x="2" y="62"/>
                    <a:pt x="2" y="62"/>
                  </a:cubicBezTo>
                  <a:cubicBezTo>
                    <a:pt x="2" y="64"/>
                    <a:pt x="2" y="64"/>
                    <a:pt x="2" y="64"/>
                  </a:cubicBezTo>
                  <a:cubicBezTo>
                    <a:pt x="2" y="72"/>
                    <a:pt x="2" y="72"/>
                    <a:pt x="2" y="72"/>
                  </a:cubicBezTo>
                  <a:cubicBezTo>
                    <a:pt x="9" y="87"/>
                    <a:pt x="9" y="87"/>
                    <a:pt x="9" y="87"/>
                  </a:cubicBezTo>
                  <a:cubicBezTo>
                    <a:pt x="17" y="87"/>
                    <a:pt x="17" y="87"/>
                    <a:pt x="17" y="87"/>
                  </a:cubicBezTo>
                  <a:cubicBezTo>
                    <a:pt x="32" y="100"/>
                    <a:pt x="32" y="100"/>
                    <a:pt x="32" y="100"/>
                  </a:cubicBezTo>
                  <a:cubicBezTo>
                    <a:pt x="30" y="140"/>
                    <a:pt x="30" y="140"/>
                    <a:pt x="30" y="140"/>
                  </a:cubicBezTo>
                  <a:cubicBezTo>
                    <a:pt x="58" y="183"/>
                    <a:pt x="58" y="183"/>
                    <a:pt x="58" y="183"/>
                  </a:cubicBezTo>
                  <a:cubicBezTo>
                    <a:pt x="55" y="187"/>
                    <a:pt x="55" y="187"/>
                    <a:pt x="55" y="187"/>
                  </a:cubicBezTo>
                  <a:cubicBezTo>
                    <a:pt x="60" y="217"/>
                    <a:pt x="60" y="217"/>
                    <a:pt x="60" y="217"/>
                  </a:cubicBezTo>
                  <a:cubicBezTo>
                    <a:pt x="62" y="221"/>
                    <a:pt x="62" y="221"/>
                    <a:pt x="62" y="221"/>
                  </a:cubicBezTo>
                  <a:cubicBezTo>
                    <a:pt x="68" y="221"/>
                    <a:pt x="68" y="221"/>
                    <a:pt x="68" y="221"/>
                  </a:cubicBezTo>
                  <a:cubicBezTo>
                    <a:pt x="72" y="232"/>
                    <a:pt x="72" y="232"/>
                    <a:pt x="72" y="232"/>
                  </a:cubicBezTo>
                  <a:cubicBezTo>
                    <a:pt x="83" y="243"/>
                    <a:pt x="83" y="243"/>
                    <a:pt x="83" y="243"/>
                  </a:cubicBezTo>
                  <a:cubicBezTo>
                    <a:pt x="85" y="268"/>
                    <a:pt x="85" y="268"/>
                    <a:pt x="85" y="268"/>
                  </a:cubicBezTo>
                  <a:cubicBezTo>
                    <a:pt x="90" y="272"/>
                    <a:pt x="90" y="272"/>
                    <a:pt x="90" y="272"/>
                  </a:cubicBezTo>
                  <a:cubicBezTo>
                    <a:pt x="96" y="275"/>
                    <a:pt x="96" y="275"/>
                    <a:pt x="96" y="275"/>
                  </a:cubicBezTo>
                  <a:cubicBezTo>
                    <a:pt x="109" y="287"/>
                    <a:pt x="109" y="287"/>
                    <a:pt x="109" y="287"/>
                  </a:cubicBezTo>
                  <a:cubicBezTo>
                    <a:pt x="109" y="285"/>
                    <a:pt x="109" y="285"/>
                    <a:pt x="109" y="285"/>
                  </a:cubicBezTo>
                  <a:cubicBezTo>
                    <a:pt x="109" y="285"/>
                    <a:pt x="109" y="285"/>
                    <a:pt x="109" y="285"/>
                  </a:cubicBezTo>
                  <a:cubicBezTo>
                    <a:pt x="66" y="419"/>
                    <a:pt x="66" y="419"/>
                    <a:pt x="66" y="419"/>
                  </a:cubicBezTo>
                  <a:cubicBezTo>
                    <a:pt x="70" y="419"/>
                    <a:pt x="70" y="419"/>
                    <a:pt x="70" y="419"/>
                  </a:cubicBezTo>
                  <a:cubicBezTo>
                    <a:pt x="79" y="411"/>
                    <a:pt x="79" y="411"/>
                    <a:pt x="79" y="411"/>
                  </a:cubicBezTo>
                  <a:cubicBezTo>
                    <a:pt x="77" y="426"/>
                    <a:pt x="77" y="426"/>
                    <a:pt x="77" y="426"/>
                  </a:cubicBezTo>
                  <a:cubicBezTo>
                    <a:pt x="104" y="445"/>
                    <a:pt x="104" y="445"/>
                    <a:pt x="104" y="445"/>
                  </a:cubicBezTo>
                  <a:cubicBezTo>
                    <a:pt x="104" y="451"/>
                    <a:pt x="104" y="451"/>
                    <a:pt x="104" y="451"/>
                  </a:cubicBezTo>
                  <a:cubicBezTo>
                    <a:pt x="100" y="456"/>
                    <a:pt x="100" y="456"/>
                    <a:pt x="100" y="456"/>
                  </a:cubicBezTo>
                  <a:cubicBezTo>
                    <a:pt x="98" y="456"/>
                    <a:pt x="98" y="456"/>
                    <a:pt x="98" y="456"/>
                  </a:cubicBezTo>
                  <a:cubicBezTo>
                    <a:pt x="81" y="447"/>
                    <a:pt x="81" y="447"/>
                    <a:pt x="81" y="447"/>
                  </a:cubicBezTo>
                  <a:cubicBezTo>
                    <a:pt x="72" y="456"/>
                    <a:pt x="72" y="456"/>
                    <a:pt x="72" y="456"/>
                  </a:cubicBezTo>
                  <a:cubicBezTo>
                    <a:pt x="72" y="456"/>
                    <a:pt x="72" y="456"/>
                    <a:pt x="72" y="456"/>
                  </a:cubicBezTo>
                  <a:cubicBezTo>
                    <a:pt x="77" y="462"/>
                    <a:pt x="77" y="462"/>
                    <a:pt x="77" y="462"/>
                  </a:cubicBezTo>
                  <a:cubicBezTo>
                    <a:pt x="77" y="462"/>
                    <a:pt x="77" y="462"/>
                    <a:pt x="77" y="462"/>
                  </a:cubicBezTo>
                  <a:cubicBezTo>
                    <a:pt x="72" y="466"/>
                    <a:pt x="72" y="466"/>
                    <a:pt x="72" y="466"/>
                  </a:cubicBezTo>
                  <a:cubicBezTo>
                    <a:pt x="70" y="466"/>
                    <a:pt x="70" y="466"/>
                    <a:pt x="70" y="466"/>
                  </a:cubicBezTo>
                  <a:cubicBezTo>
                    <a:pt x="68" y="464"/>
                    <a:pt x="68" y="464"/>
                    <a:pt x="68" y="464"/>
                  </a:cubicBezTo>
                  <a:cubicBezTo>
                    <a:pt x="64" y="466"/>
                    <a:pt x="64" y="466"/>
                    <a:pt x="64" y="466"/>
                  </a:cubicBezTo>
                  <a:cubicBezTo>
                    <a:pt x="62" y="468"/>
                    <a:pt x="62" y="468"/>
                    <a:pt x="62" y="468"/>
                  </a:cubicBezTo>
                  <a:cubicBezTo>
                    <a:pt x="64" y="473"/>
                    <a:pt x="64" y="473"/>
                    <a:pt x="64" y="473"/>
                  </a:cubicBezTo>
                  <a:cubicBezTo>
                    <a:pt x="58" y="475"/>
                    <a:pt x="58" y="475"/>
                    <a:pt x="58" y="475"/>
                  </a:cubicBezTo>
                  <a:cubicBezTo>
                    <a:pt x="55" y="473"/>
                    <a:pt x="55" y="473"/>
                    <a:pt x="55" y="473"/>
                  </a:cubicBezTo>
                  <a:cubicBezTo>
                    <a:pt x="51" y="477"/>
                    <a:pt x="51" y="477"/>
                    <a:pt x="51" y="477"/>
                  </a:cubicBezTo>
                  <a:cubicBezTo>
                    <a:pt x="60" y="515"/>
                    <a:pt x="60" y="515"/>
                    <a:pt x="60" y="515"/>
                  </a:cubicBezTo>
                  <a:cubicBezTo>
                    <a:pt x="70" y="528"/>
                    <a:pt x="70" y="528"/>
                    <a:pt x="70" y="528"/>
                  </a:cubicBezTo>
                  <a:cubicBezTo>
                    <a:pt x="70" y="532"/>
                    <a:pt x="70" y="532"/>
                    <a:pt x="70" y="532"/>
                  </a:cubicBezTo>
                  <a:cubicBezTo>
                    <a:pt x="70" y="532"/>
                    <a:pt x="70" y="532"/>
                    <a:pt x="70" y="532"/>
                  </a:cubicBezTo>
                  <a:cubicBezTo>
                    <a:pt x="60" y="522"/>
                    <a:pt x="60" y="522"/>
                    <a:pt x="60" y="522"/>
                  </a:cubicBezTo>
                  <a:cubicBezTo>
                    <a:pt x="64" y="532"/>
                    <a:pt x="64" y="532"/>
                    <a:pt x="64" y="532"/>
                  </a:cubicBezTo>
                  <a:cubicBezTo>
                    <a:pt x="79" y="551"/>
                    <a:pt x="79" y="551"/>
                    <a:pt x="79" y="551"/>
                  </a:cubicBezTo>
                  <a:cubicBezTo>
                    <a:pt x="77" y="564"/>
                    <a:pt x="77" y="564"/>
                    <a:pt x="77" y="564"/>
                  </a:cubicBezTo>
                  <a:cubicBezTo>
                    <a:pt x="90" y="581"/>
                    <a:pt x="90" y="581"/>
                    <a:pt x="90" y="581"/>
                  </a:cubicBezTo>
                  <a:cubicBezTo>
                    <a:pt x="90" y="585"/>
                    <a:pt x="90" y="585"/>
                    <a:pt x="90" y="585"/>
                  </a:cubicBezTo>
                  <a:cubicBezTo>
                    <a:pt x="92" y="590"/>
                    <a:pt x="92" y="590"/>
                    <a:pt x="92" y="590"/>
                  </a:cubicBezTo>
                  <a:cubicBezTo>
                    <a:pt x="104" y="585"/>
                    <a:pt x="104" y="585"/>
                    <a:pt x="104" y="585"/>
                  </a:cubicBezTo>
                  <a:cubicBezTo>
                    <a:pt x="104" y="588"/>
                    <a:pt x="104" y="588"/>
                    <a:pt x="104" y="588"/>
                  </a:cubicBezTo>
                  <a:cubicBezTo>
                    <a:pt x="104" y="590"/>
                    <a:pt x="104" y="590"/>
                    <a:pt x="104" y="590"/>
                  </a:cubicBezTo>
                  <a:cubicBezTo>
                    <a:pt x="107" y="590"/>
                    <a:pt x="107" y="590"/>
                    <a:pt x="107" y="590"/>
                  </a:cubicBezTo>
                  <a:cubicBezTo>
                    <a:pt x="111" y="588"/>
                    <a:pt x="111" y="588"/>
                    <a:pt x="111" y="588"/>
                  </a:cubicBezTo>
                  <a:cubicBezTo>
                    <a:pt x="113" y="588"/>
                    <a:pt x="113" y="588"/>
                    <a:pt x="113" y="588"/>
                  </a:cubicBezTo>
                  <a:cubicBezTo>
                    <a:pt x="117" y="590"/>
                    <a:pt x="117" y="590"/>
                    <a:pt x="117" y="590"/>
                  </a:cubicBezTo>
                  <a:cubicBezTo>
                    <a:pt x="117" y="594"/>
                    <a:pt x="117" y="594"/>
                    <a:pt x="117" y="594"/>
                  </a:cubicBezTo>
                  <a:cubicBezTo>
                    <a:pt x="124" y="598"/>
                    <a:pt x="124" y="598"/>
                    <a:pt x="124" y="598"/>
                  </a:cubicBezTo>
                  <a:cubicBezTo>
                    <a:pt x="136" y="577"/>
                    <a:pt x="136" y="577"/>
                    <a:pt x="136" y="577"/>
                  </a:cubicBezTo>
                  <a:cubicBezTo>
                    <a:pt x="141" y="577"/>
                    <a:pt x="141" y="577"/>
                    <a:pt x="141" y="577"/>
                  </a:cubicBezTo>
                  <a:cubicBezTo>
                    <a:pt x="143" y="592"/>
                    <a:pt x="143" y="592"/>
                    <a:pt x="143" y="592"/>
                  </a:cubicBezTo>
                  <a:cubicBezTo>
                    <a:pt x="183" y="658"/>
                    <a:pt x="183" y="658"/>
                    <a:pt x="183" y="658"/>
                  </a:cubicBezTo>
                  <a:cubicBezTo>
                    <a:pt x="198" y="662"/>
                    <a:pt x="198" y="662"/>
                    <a:pt x="198" y="662"/>
                  </a:cubicBezTo>
                  <a:cubicBezTo>
                    <a:pt x="200" y="660"/>
                    <a:pt x="200" y="660"/>
                    <a:pt x="200" y="660"/>
                  </a:cubicBezTo>
                  <a:cubicBezTo>
                    <a:pt x="205" y="660"/>
                    <a:pt x="205" y="660"/>
                    <a:pt x="205" y="660"/>
                  </a:cubicBezTo>
                  <a:cubicBezTo>
                    <a:pt x="211" y="664"/>
                    <a:pt x="211" y="664"/>
                    <a:pt x="211" y="664"/>
                  </a:cubicBezTo>
                  <a:cubicBezTo>
                    <a:pt x="211" y="666"/>
                    <a:pt x="211" y="666"/>
                    <a:pt x="211" y="666"/>
                  </a:cubicBezTo>
                  <a:cubicBezTo>
                    <a:pt x="211" y="668"/>
                    <a:pt x="211" y="668"/>
                    <a:pt x="211" y="668"/>
                  </a:cubicBezTo>
                  <a:cubicBezTo>
                    <a:pt x="181" y="681"/>
                    <a:pt x="181" y="681"/>
                    <a:pt x="181" y="681"/>
                  </a:cubicBezTo>
                  <a:cubicBezTo>
                    <a:pt x="181" y="683"/>
                    <a:pt x="181" y="683"/>
                    <a:pt x="181" y="683"/>
                  </a:cubicBezTo>
                  <a:cubicBezTo>
                    <a:pt x="183" y="688"/>
                    <a:pt x="183" y="688"/>
                    <a:pt x="183" y="688"/>
                  </a:cubicBezTo>
                  <a:cubicBezTo>
                    <a:pt x="192" y="692"/>
                    <a:pt x="192" y="692"/>
                    <a:pt x="192" y="692"/>
                  </a:cubicBezTo>
                  <a:cubicBezTo>
                    <a:pt x="196" y="705"/>
                    <a:pt x="196" y="705"/>
                    <a:pt x="196" y="705"/>
                  </a:cubicBezTo>
                  <a:cubicBezTo>
                    <a:pt x="207" y="717"/>
                    <a:pt x="207" y="717"/>
                    <a:pt x="207" y="717"/>
                  </a:cubicBezTo>
                  <a:cubicBezTo>
                    <a:pt x="226" y="713"/>
                    <a:pt x="226" y="713"/>
                    <a:pt x="226" y="713"/>
                  </a:cubicBezTo>
                  <a:cubicBezTo>
                    <a:pt x="241" y="702"/>
                    <a:pt x="241" y="702"/>
                    <a:pt x="241" y="702"/>
                  </a:cubicBezTo>
                  <a:cubicBezTo>
                    <a:pt x="254" y="700"/>
                    <a:pt x="254" y="700"/>
                    <a:pt x="254" y="700"/>
                  </a:cubicBezTo>
                  <a:cubicBezTo>
                    <a:pt x="273" y="717"/>
                    <a:pt x="273" y="717"/>
                    <a:pt x="273" y="717"/>
                  </a:cubicBezTo>
                  <a:cubicBezTo>
                    <a:pt x="271" y="722"/>
                    <a:pt x="271" y="722"/>
                    <a:pt x="271" y="722"/>
                  </a:cubicBezTo>
                  <a:cubicBezTo>
                    <a:pt x="271" y="724"/>
                    <a:pt x="271" y="724"/>
                    <a:pt x="271" y="724"/>
                  </a:cubicBezTo>
                  <a:cubicBezTo>
                    <a:pt x="281" y="730"/>
                    <a:pt x="281" y="730"/>
                    <a:pt x="281" y="730"/>
                  </a:cubicBezTo>
                  <a:cubicBezTo>
                    <a:pt x="296" y="726"/>
                    <a:pt x="296" y="726"/>
                    <a:pt x="296" y="726"/>
                  </a:cubicBezTo>
                  <a:cubicBezTo>
                    <a:pt x="305" y="734"/>
                    <a:pt x="305" y="734"/>
                    <a:pt x="305" y="734"/>
                  </a:cubicBezTo>
                  <a:cubicBezTo>
                    <a:pt x="305" y="739"/>
                    <a:pt x="305" y="739"/>
                    <a:pt x="305" y="739"/>
                  </a:cubicBezTo>
                  <a:cubicBezTo>
                    <a:pt x="328" y="760"/>
                    <a:pt x="328" y="760"/>
                    <a:pt x="328" y="760"/>
                  </a:cubicBezTo>
                  <a:cubicBezTo>
                    <a:pt x="364" y="754"/>
                    <a:pt x="364" y="754"/>
                    <a:pt x="364" y="754"/>
                  </a:cubicBezTo>
                  <a:cubicBezTo>
                    <a:pt x="381" y="762"/>
                    <a:pt x="381" y="762"/>
                    <a:pt x="381" y="762"/>
                  </a:cubicBezTo>
                  <a:cubicBezTo>
                    <a:pt x="424" y="762"/>
                    <a:pt x="424" y="762"/>
                    <a:pt x="424" y="762"/>
                  </a:cubicBezTo>
                  <a:cubicBezTo>
                    <a:pt x="439" y="773"/>
                    <a:pt x="439" y="773"/>
                    <a:pt x="439" y="773"/>
                  </a:cubicBezTo>
                  <a:cubicBezTo>
                    <a:pt x="439" y="794"/>
                    <a:pt x="439" y="794"/>
                    <a:pt x="439" y="794"/>
                  </a:cubicBezTo>
                  <a:cubicBezTo>
                    <a:pt x="454" y="807"/>
                    <a:pt x="454" y="807"/>
                    <a:pt x="454" y="807"/>
                  </a:cubicBezTo>
                  <a:cubicBezTo>
                    <a:pt x="452" y="820"/>
                    <a:pt x="452" y="820"/>
                    <a:pt x="452" y="820"/>
                  </a:cubicBezTo>
                  <a:cubicBezTo>
                    <a:pt x="450" y="822"/>
                    <a:pt x="450" y="822"/>
                    <a:pt x="450" y="822"/>
                  </a:cubicBezTo>
                  <a:cubicBezTo>
                    <a:pt x="424" y="834"/>
                    <a:pt x="424" y="834"/>
                    <a:pt x="424" y="834"/>
                  </a:cubicBezTo>
                  <a:cubicBezTo>
                    <a:pt x="422" y="841"/>
                    <a:pt x="422" y="841"/>
                    <a:pt x="422" y="841"/>
                  </a:cubicBezTo>
                  <a:cubicBezTo>
                    <a:pt x="424" y="849"/>
                    <a:pt x="424" y="849"/>
                    <a:pt x="424" y="849"/>
                  </a:cubicBezTo>
                  <a:cubicBezTo>
                    <a:pt x="428" y="852"/>
                    <a:pt x="428" y="852"/>
                    <a:pt x="428" y="852"/>
                  </a:cubicBezTo>
                  <a:cubicBezTo>
                    <a:pt x="448" y="852"/>
                    <a:pt x="448" y="852"/>
                    <a:pt x="448" y="852"/>
                  </a:cubicBezTo>
                  <a:cubicBezTo>
                    <a:pt x="448" y="858"/>
                    <a:pt x="448" y="858"/>
                    <a:pt x="448" y="858"/>
                  </a:cubicBezTo>
                  <a:cubicBezTo>
                    <a:pt x="426" y="879"/>
                    <a:pt x="426" y="879"/>
                    <a:pt x="426" y="879"/>
                  </a:cubicBezTo>
                  <a:cubicBezTo>
                    <a:pt x="426" y="881"/>
                    <a:pt x="426" y="881"/>
                    <a:pt x="426" y="881"/>
                  </a:cubicBezTo>
                  <a:cubicBezTo>
                    <a:pt x="435" y="888"/>
                    <a:pt x="435" y="888"/>
                    <a:pt x="435" y="888"/>
                  </a:cubicBezTo>
                  <a:cubicBezTo>
                    <a:pt x="443" y="883"/>
                    <a:pt x="443" y="883"/>
                    <a:pt x="443" y="883"/>
                  </a:cubicBezTo>
                  <a:cubicBezTo>
                    <a:pt x="445" y="886"/>
                    <a:pt x="445" y="886"/>
                    <a:pt x="445" y="886"/>
                  </a:cubicBezTo>
                  <a:cubicBezTo>
                    <a:pt x="443" y="890"/>
                    <a:pt x="443" y="890"/>
                    <a:pt x="443" y="890"/>
                  </a:cubicBezTo>
                  <a:cubicBezTo>
                    <a:pt x="437" y="900"/>
                    <a:pt x="437" y="900"/>
                    <a:pt x="437" y="900"/>
                  </a:cubicBezTo>
                  <a:cubicBezTo>
                    <a:pt x="437" y="903"/>
                    <a:pt x="437" y="903"/>
                    <a:pt x="437" y="903"/>
                  </a:cubicBezTo>
                  <a:cubicBezTo>
                    <a:pt x="441" y="911"/>
                    <a:pt x="441" y="911"/>
                    <a:pt x="441" y="911"/>
                  </a:cubicBezTo>
                  <a:cubicBezTo>
                    <a:pt x="439" y="920"/>
                    <a:pt x="439" y="920"/>
                    <a:pt x="439" y="920"/>
                  </a:cubicBezTo>
                  <a:cubicBezTo>
                    <a:pt x="422" y="926"/>
                    <a:pt x="422" y="926"/>
                    <a:pt x="422" y="926"/>
                  </a:cubicBezTo>
                  <a:cubicBezTo>
                    <a:pt x="420" y="928"/>
                    <a:pt x="420" y="928"/>
                    <a:pt x="420" y="928"/>
                  </a:cubicBezTo>
                  <a:cubicBezTo>
                    <a:pt x="420" y="937"/>
                    <a:pt x="420" y="937"/>
                    <a:pt x="420" y="937"/>
                  </a:cubicBezTo>
                  <a:cubicBezTo>
                    <a:pt x="535" y="979"/>
                    <a:pt x="535" y="979"/>
                    <a:pt x="535" y="979"/>
                  </a:cubicBezTo>
                  <a:cubicBezTo>
                    <a:pt x="543" y="971"/>
                    <a:pt x="543" y="971"/>
                    <a:pt x="543" y="971"/>
                  </a:cubicBezTo>
                  <a:cubicBezTo>
                    <a:pt x="648" y="973"/>
                    <a:pt x="648" y="973"/>
                    <a:pt x="648" y="973"/>
                  </a:cubicBezTo>
                  <a:cubicBezTo>
                    <a:pt x="673" y="992"/>
                    <a:pt x="656" y="985"/>
                    <a:pt x="663" y="988"/>
                  </a:cubicBezTo>
                  <a:cubicBezTo>
                    <a:pt x="668" y="941"/>
                    <a:pt x="678" y="927"/>
                    <a:pt x="673" y="957"/>
                  </a:cubicBezTo>
                  <a:cubicBezTo>
                    <a:pt x="660" y="942"/>
                    <a:pt x="669" y="930"/>
                    <a:pt x="669" y="930"/>
                  </a:cubicBezTo>
                  <a:cubicBezTo>
                    <a:pt x="652" y="930"/>
                    <a:pt x="652" y="930"/>
                    <a:pt x="652" y="930"/>
                  </a:cubicBezTo>
                  <a:cubicBezTo>
                    <a:pt x="650" y="928"/>
                    <a:pt x="650" y="928"/>
                    <a:pt x="650" y="928"/>
                  </a:cubicBezTo>
                  <a:cubicBezTo>
                    <a:pt x="678" y="837"/>
                    <a:pt x="678" y="837"/>
                    <a:pt x="678" y="837"/>
                  </a:cubicBezTo>
                  <a:cubicBezTo>
                    <a:pt x="667" y="830"/>
                    <a:pt x="667" y="830"/>
                    <a:pt x="667" y="830"/>
                  </a:cubicBezTo>
                  <a:cubicBezTo>
                    <a:pt x="667" y="828"/>
                    <a:pt x="667" y="828"/>
                    <a:pt x="667" y="828"/>
                  </a:cubicBezTo>
                  <a:cubicBezTo>
                    <a:pt x="665" y="826"/>
                    <a:pt x="665" y="826"/>
                    <a:pt x="665" y="826"/>
                  </a:cubicBezTo>
                  <a:cubicBezTo>
                    <a:pt x="667" y="813"/>
                    <a:pt x="667" y="813"/>
                    <a:pt x="667" y="813"/>
                  </a:cubicBezTo>
                  <a:cubicBezTo>
                    <a:pt x="635" y="794"/>
                    <a:pt x="635" y="794"/>
                    <a:pt x="635" y="794"/>
                  </a:cubicBezTo>
                  <a:cubicBezTo>
                    <a:pt x="629" y="794"/>
                    <a:pt x="629" y="794"/>
                    <a:pt x="629" y="794"/>
                  </a:cubicBezTo>
                  <a:cubicBezTo>
                    <a:pt x="620" y="803"/>
                    <a:pt x="620" y="803"/>
                    <a:pt x="620" y="803"/>
                  </a:cubicBezTo>
                  <a:cubicBezTo>
                    <a:pt x="618" y="803"/>
                    <a:pt x="618" y="803"/>
                    <a:pt x="618" y="803"/>
                  </a:cubicBezTo>
                  <a:cubicBezTo>
                    <a:pt x="614" y="803"/>
                    <a:pt x="614" y="803"/>
                    <a:pt x="614" y="803"/>
                  </a:cubicBezTo>
                  <a:cubicBezTo>
                    <a:pt x="607" y="783"/>
                    <a:pt x="607" y="783"/>
                    <a:pt x="607" y="783"/>
                  </a:cubicBezTo>
                  <a:cubicBezTo>
                    <a:pt x="601" y="794"/>
                    <a:pt x="601" y="794"/>
                    <a:pt x="601" y="794"/>
                  </a:cubicBezTo>
                  <a:cubicBezTo>
                    <a:pt x="601" y="794"/>
                    <a:pt x="601" y="794"/>
                    <a:pt x="601" y="794"/>
                  </a:cubicBezTo>
                  <a:cubicBezTo>
                    <a:pt x="592" y="794"/>
                    <a:pt x="592" y="794"/>
                    <a:pt x="592" y="794"/>
                  </a:cubicBezTo>
                  <a:cubicBezTo>
                    <a:pt x="584" y="779"/>
                    <a:pt x="584" y="779"/>
                    <a:pt x="584" y="779"/>
                  </a:cubicBezTo>
                  <a:cubicBezTo>
                    <a:pt x="588" y="768"/>
                    <a:pt x="588" y="768"/>
                    <a:pt x="588" y="768"/>
                  </a:cubicBezTo>
                  <a:cubicBezTo>
                    <a:pt x="588" y="764"/>
                    <a:pt x="588" y="764"/>
                    <a:pt x="588" y="764"/>
                  </a:cubicBezTo>
                  <a:cubicBezTo>
                    <a:pt x="573" y="741"/>
                    <a:pt x="573" y="741"/>
                    <a:pt x="573" y="741"/>
                  </a:cubicBezTo>
                  <a:cubicBezTo>
                    <a:pt x="582" y="702"/>
                    <a:pt x="582" y="702"/>
                    <a:pt x="582" y="702"/>
                  </a:cubicBezTo>
                  <a:cubicBezTo>
                    <a:pt x="605" y="724"/>
                    <a:pt x="605" y="724"/>
                    <a:pt x="605" y="724"/>
                  </a:cubicBezTo>
                  <a:cubicBezTo>
                    <a:pt x="610" y="722"/>
                    <a:pt x="610" y="722"/>
                    <a:pt x="610" y="722"/>
                  </a:cubicBezTo>
                  <a:cubicBezTo>
                    <a:pt x="612" y="722"/>
                    <a:pt x="612" y="722"/>
                    <a:pt x="612" y="722"/>
                  </a:cubicBezTo>
                  <a:cubicBezTo>
                    <a:pt x="601" y="702"/>
                    <a:pt x="601" y="702"/>
                    <a:pt x="601" y="702"/>
                  </a:cubicBezTo>
                  <a:cubicBezTo>
                    <a:pt x="601" y="694"/>
                    <a:pt x="601" y="694"/>
                    <a:pt x="601" y="694"/>
                  </a:cubicBezTo>
                  <a:cubicBezTo>
                    <a:pt x="620" y="662"/>
                    <a:pt x="620" y="662"/>
                    <a:pt x="620" y="662"/>
                  </a:cubicBezTo>
                  <a:cubicBezTo>
                    <a:pt x="618" y="647"/>
                    <a:pt x="618" y="647"/>
                    <a:pt x="618" y="647"/>
                  </a:cubicBezTo>
                  <a:cubicBezTo>
                    <a:pt x="631" y="647"/>
                    <a:pt x="631" y="647"/>
                    <a:pt x="631" y="647"/>
                  </a:cubicBezTo>
                  <a:cubicBezTo>
                    <a:pt x="633" y="626"/>
                    <a:pt x="633" y="626"/>
                    <a:pt x="633" y="626"/>
                  </a:cubicBezTo>
                  <a:cubicBezTo>
                    <a:pt x="644" y="619"/>
                    <a:pt x="644" y="619"/>
                    <a:pt x="644" y="619"/>
                  </a:cubicBezTo>
                  <a:cubicBezTo>
                    <a:pt x="648" y="607"/>
                    <a:pt x="648" y="607"/>
                    <a:pt x="648" y="607"/>
                  </a:cubicBezTo>
                  <a:cubicBezTo>
                    <a:pt x="650" y="607"/>
                    <a:pt x="650" y="607"/>
                    <a:pt x="650" y="607"/>
                  </a:cubicBezTo>
                  <a:cubicBezTo>
                    <a:pt x="654" y="611"/>
                    <a:pt x="654" y="611"/>
                    <a:pt x="654" y="611"/>
                  </a:cubicBezTo>
                  <a:cubicBezTo>
                    <a:pt x="656" y="613"/>
                    <a:pt x="656" y="613"/>
                    <a:pt x="656" y="613"/>
                  </a:cubicBezTo>
                  <a:cubicBezTo>
                    <a:pt x="659" y="613"/>
                    <a:pt x="659" y="613"/>
                    <a:pt x="659" y="613"/>
                  </a:cubicBezTo>
                  <a:cubicBezTo>
                    <a:pt x="667" y="611"/>
                    <a:pt x="667" y="611"/>
                    <a:pt x="667" y="611"/>
                  </a:cubicBezTo>
                  <a:cubicBezTo>
                    <a:pt x="673" y="611"/>
                    <a:pt x="673" y="611"/>
                    <a:pt x="673" y="611"/>
                  </a:cubicBezTo>
                  <a:cubicBezTo>
                    <a:pt x="673" y="611"/>
                    <a:pt x="656" y="462"/>
                    <a:pt x="531" y="279"/>
                  </a:cubicBezTo>
                  <a:cubicBezTo>
                    <a:pt x="405" y="96"/>
                    <a:pt x="262" y="34"/>
                    <a:pt x="262" y="34"/>
                  </a:cubicBezTo>
                  <a:cubicBezTo>
                    <a:pt x="262" y="34"/>
                    <a:pt x="262" y="34"/>
                    <a:pt x="262" y="34"/>
                  </a:cubicBez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1" name="Freeform 1045"/>
            <p:cNvSpPr>
              <a:spLocks/>
            </p:cNvSpPr>
            <p:nvPr/>
          </p:nvSpPr>
          <p:spPr bwMode="auto">
            <a:xfrm>
              <a:off x="6482" y="1408"/>
              <a:ext cx="19" cy="43"/>
            </a:xfrm>
            <a:custGeom>
              <a:avLst/>
              <a:gdLst>
                <a:gd name="T0" fmla="*/ 5 w 21"/>
                <a:gd name="T1" fmla="*/ 4 h 48"/>
                <a:gd name="T2" fmla="*/ 5 w 21"/>
                <a:gd name="T3" fmla="*/ 4 h 48"/>
                <a:gd name="T4" fmla="*/ 5 w 21"/>
                <a:gd name="T5" fmla="*/ 4 h 48"/>
                <a:gd name="T6" fmla="*/ 5 w 21"/>
                <a:gd name="T7" fmla="*/ 4 h 48"/>
                <a:gd name="T8" fmla="*/ 5 w 21"/>
                <a:gd name="T9" fmla="*/ 4 h 48"/>
                <a:gd name="T10" fmla="*/ 5 w 21"/>
                <a:gd name="T11" fmla="*/ 4 h 48"/>
                <a:gd name="T12" fmla="*/ 5 w 21"/>
                <a:gd name="T13" fmla="*/ 4 h 48"/>
                <a:gd name="T14" fmla="*/ 5 w 21"/>
                <a:gd name="T15" fmla="*/ 4 h 48"/>
                <a:gd name="T16" fmla="*/ 5 w 21"/>
                <a:gd name="T17" fmla="*/ 4 h 48"/>
                <a:gd name="T18" fmla="*/ 5 w 21"/>
                <a:gd name="T19" fmla="*/ 4 h 48"/>
                <a:gd name="T20" fmla="*/ 5 w 21"/>
                <a:gd name="T21" fmla="*/ 4 h 48"/>
                <a:gd name="T22" fmla="*/ 5 w 21"/>
                <a:gd name="T23" fmla="*/ 0 h 48"/>
                <a:gd name="T24" fmla="*/ 5 w 21"/>
                <a:gd name="T25" fmla="*/ 3 h 48"/>
                <a:gd name="T26" fmla="*/ 5 w 21"/>
                <a:gd name="T27" fmla="*/ 3 h 48"/>
                <a:gd name="T28" fmla="*/ 5 w 21"/>
                <a:gd name="T29" fmla="*/ 4 h 48"/>
                <a:gd name="T30" fmla="*/ 0 w 21"/>
                <a:gd name="T31" fmla="*/ 4 h 48"/>
                <a:gd name="T32" fmla="*/ 0 w 21"/>
                <a:gd name="T33" fmla="*/ 4 h 48"/>
                <a:gd name="T34" fmla="*/ 2 w 21"/>
                <a:gd name="T35" fmla="*/ 4 h 48"/>
                <a:gd name="T36" fmla="*/ 5 w 21"/>
                <a:gd name="T37" fmla="*/ 4 h 48"/>
                <a:gd name="T38" fmla="*/ 5 w 21"/>
                <a:gd name="T39" fmla="*/ 4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48"/>
                <a:gd name="T62" fmla="*/ 21 w 21"/>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48">
                  <a:moveTo>
                    <a:pt x="5" y="48"/>
                  </a:moveTo>
                  <a:lnTo>
                    <a:pt x="5" y="48"/>
                  </a:lnTo>
                  <a:lnTo>
                    <a:pt x="5" y="45"/>
                  </a:lnTo>
                  <a:lnTo>
                    <a:pt x="12" y="29"/>
                  </a:lnTo>
                  <a:lnTo>
                    <a:pt x="14" y="29"/>
                  </a:lnTo>
                  <a:lnTo>
                    <a:pt x="14" y="26"/>
                  </a:lnTo>
                  <a:lnTo>
                    <a:pt x="17" y="12"/>
                  </a:lnTo>
                  <a:lnTo>
                    <a:pt x="21" y="8"/>
                  </a:lnTo>
                  <a:lnTo>
                    <a:pt x="17" y="0"/>
                  </a:lnTo>
                  <a:lnTo>
                    <a:pt x="19" y="3"/>
                  </a:lnTo>
                  <a:lnTo>
                    <a:pt x="17" y="3"/>
                  </a:lnTo>
                  <a:lnTo>
                    <a:pt x="12" y="5"/>
                  </a:lnTo>
                  <a:lnTo>
                    <a:pt x="0" y="19"/>
                  </a:lnTo>
                  <a:lnTo>
                    <a:pt x="0" y="36"/>
                  </a:lnTo>
                  <a:lnTo>
                    <a:pt x="2" y="41"/>
                  </a:lnTo>
                  <a:lnTo>
                    <a:pt x="5" y="41"/>
                  </a:lnTo>
                  <a:lnTo>
                    <a:pt x="5" y="48"/>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2" name="Freeform 1046"/>
            <p:cNvSpPr>
              <a:spLocks/>
            </p:cNvSpPr>
            <p:nvPr/>
          </p:nvSpPr>
          <p:spPr bwMode="auto">
            <a:xfrm>
              <a:off x="6482" y="1408"/>
              <a:ext cx="19" cy="43"/>
            </a:xfrm>
            <a:custGeom>
              <a:avLst/>
              <a:gdLst>
                <a:gd name="T0" fmla="*/ 5 w 21"/>
                <a:gd name="T1" fmla="*/ 4 h 48"/>
                <a:gd name="T2" fmla="*/ 5 w 21"/>
                <a:gd name="T3" fmla="*/ 4 h 48"/>
                <a:gd name="T4" fmla="*/ 5 w 21"/>
                <a:gd name="T5" fmla="*/ 4 h 48"/>
                <a:gd name="T6" fmla="*/ 5 w 21"/>
                <a:gd name="T7" fmla="*/ 4 h 48"/>
                <a:gd name="T8" fmla="*/ 5 w 21"/>
                <a:gd name="T9" fmla="*/ 4 h 48"/>
                <a:gd name="T10" fmla="*/ 5 w 21"/>
                <a:gd name="T11" fmla="*/ 4 h 48"/>
                <a:gd name="T12" fmla="*/ 5 w 21"/>
                <a:gd name="T13" fmla="*/ 4 h 48"/>
                <a:gd name="T14" fmla="*/ 5 w 21"/>
                <a:gd name="T15" fmla="*/ 4 h 48"/>
                <a:gd name="T16" fmla="*/ 5 w 21"/>
                <a:gd name="T17" fmla="*/ 4 h 48"/>
                <a:gd name="T18" fmla="*/ 5 w 21"/>
                <a:gd name="T19" fmla="*/ 4 h 48"/>
                <a:gd name="T20" fmla="*/ 5 w 21"/>
                <a:gd name="T21" fmla="*/ 4 h 48"/>
                <a:gd name="T22" fmla="*/ 5 w 21"/>
                <a:gd name="T23" fmla="*/ 0 h 48"/>
                <a:gd name="T24" fmla="*/ 5 w 21"/>
                <a:gd name="T25" fmla="*/ 3 h 48"/>
                <a:gd name="T26" fmla="*/ 5 w 21"/>
                <a:gd name="T27" fmla="*/ 3 h 48"/>
                <a:gd name="T28" fmla="*/ 5 w 21"/>
                <a:gd name="T29" fmla="*/ 4 h 48"/>
                <a:gd name="T30" fmla="*/ 0 w 21"/>
                <a:gd name="T31" fmla="*/ 4 h 48"/>
                <a:gd name="T32" fmla="*/ 0 w 21"/>
                <a:gd name="T33" fmla="*/ 4 h 48"/>
                <a:gd name="T34" fmla="*/ 2 w 21"/>
                <a:gd name="T35" fmla="*/ 4 h 48"/>
                <a:gd name="T36" fmla="*/ 5 w 21"/>
                <a:gd name="T37" fmla="*/ 4 h 48"/>
                <a:gd name="T38" fmla="*/ 5 w 21"/>
                <a:gd name="T39" fmla="*/ 4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
                <a:gd name="T61" fmla="*/ 0 h 48"/>
                <a:gd name="T62" fmla="*/ 21 w 21"/>
                <a:gd name="T63" fmla="*/ 48 h 4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 h="48">
                  <a:moveTo>
                    <a:pt x="5" y="48"/>
                  </a:moveTo>
                  <a:lnTo>
                    <a:pt x="5" y="48"/>
                  </a:lnTo>
                  <a:lnTo>
                    <a:pt x="5" y="45"/>
                  </a:lnTo>
                  <a:lnTo>
                    <a:pt x="12" y="29"/>
                  </a:lnTo>
                  <a:lnTo>
                    <a:pt x="14" y="29"/>
                  </a:lnTo>
                  <a:lnTo>
                    <a:pt x="14" y="26"/>
                  </a:lnTo>
                  <a:lnTo>
                    <a:pt x="17" y="12"/>
                  </a:lnTo>
                  <a:lnTo>
                    <a:pt x="21" y="8"/>
                  </a:lnTo>
                  <a:lnTo>
                    <a:pt x="17" y="0"/>
                  </a:lnTo>
                  <a:lnTo>
                    <a:pt x="19" y="3"/>
                  </a:lnTo>
                  <a:lnTo>
                    <a:pt x="17" y="3"/>
                  </a:lnTo>
                  <a:lnTo>
                    <a:pt x="12" y="5"/>
                  </a:lnTo>
                  <a:lnTo>
                    <a:pt x="0" y="19"/>
                  </a:lnTo>
                  <a:lnTo>
                    <a:pt x="0" y="36"/>
                  </a:lnTo>
                  <a:lnTo>
                    <a:pt x="2" y="41"/>
                  </a:lnTo>
                  <a:lnTo>
                    <a:pt x="5" y="41"/>
                  </a:lnTo>
                  <a:lnTo>
                    <a:pt x="5" y="48"/>
                  </a:lnTo>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3" name="Freeform 1047"/>
            <p:cNvSpPr>
              <a:spLocks/>
            </p:cNvSpPr>
            <p:nvPr/>
          </p:nvSpPr>
          <p:spPr bwMode="auto">
            <a:xfrm>
              <a:off x="6540" y="1366"/>
              <a:ext cx="14" cy="17"/>
            </a:xfrm>
            <a:custGeom>
              <a:avLst/>
              <a:gdLst>
                <a:gd name="T0" fmla="*/ 4 w 16"/>
                <a:gd name="T1" fmla="*/ 4 h 19"/>
                <a:gd name="T2" fmla="*/ 4 w 16"/>
                <a:gd name="T3" fmla="*/ 4 h 19"/>
                <a:gd name="T4" fmla="*/ 0 w 16"/>
                <a:gd name="T5" fmla="*/ 4 h 19"/>
                <a:gd name="T6" fmla="*/ 4 w 16"/>
                <a:gd name="T7" fmla="*/ 0 h 19"/>
                <a:gd name="T8" fmla="*/ 4 w 16"/>
                <a:gd name="T9" fmla="*/ 4 h 19"/>
                <a:gd name="T10" fmla="*/ 4 w 16"/>
                <a:gd name="T11" fmla="*/ 4 h 19"/>
                <a:gd name="T12" fmla="*/ 4 w 16"/>
                <a:gd name="T13" fmla="*/ 4 h 19"/>
                <a:gd name="T14" fmla="*/ 4 w 16"/>
                <a:gd name="T15" fmla="*/ 4 h 19"/>
                <a:gd name="T16" fmla="*/ 4 w 16"/>
                <a:gd name="T17" fmla="*/ 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9"/>
                <a:gd name="T29" fmla="*/ 16 w 16"/>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9">
                  <a:moveTo>
                    <a:pt x="7" y="19"/>
                  </a:moveTo>
                  <a:lnTo>
                    <a:pt x="7" y="19"/>
                  </a:lnTo>
                  <a:lnTo>
                    <a:pt x="0" y="10"/>
                  </a:lnTo>
                  <a:lnTo>
                    <a:pt x="7" y="0"/>
                  </a:lnTo>
                  <a:lnTo>
                    <a:pt x="14" y="5"/>
                  </a:lnTo>
                  <a:lnTo>
                    <a:pt x="16" y="7"/>
                  </a:lnTo>
                  <a:lnTo>
                    <a:pt x="14" y="19"/>
                  </a:lnTo>
                  <a:lnTo>
                    <a:pt x="12" y="19"/>
                  </a:lnTo>
                  <a:lnTo>
                    <a:pt x="7" y="19"/>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4" name="Freeform 1048"/>
            <p:cNvSpPr>
              <a:spLocks/>
            </p:cNvSpPr>
            <p:nvPr/>
          </p:nvSpPr>
          <p:spPr bwMode="auto">
            <a:xfrm>
              <a:off x="6540" y="1366"/>
              <a:ext cx="14" cy="17"/>
            </a:xfrm>
            <a:custGeom>
              <a:avLst/>
              <a:gdLst>
                <a:gd name="T0" fmla="*/ 4 w 16"/>
                <a:gd name="T1" fmla="*/ 4 h 19"/>
                <a:gd name="T2" fmla="*/ 4 w 16"/>
                <a:gd name="T3" fmla="*/ 4 h 19"/>
                <a:gd name="T4" fmla="*/ 0 w 16"/>
                <a:gd name="T5" fmla="*/ 4 h 19"/>
                <a:gd name="T6" fmla="*/ 4 w 16"/>
                <a:gd name="T7" fmla="*/ 0 h 19"/>
                <a:gd name="T8" fmla="*/ 4 w 16"/>
                <a:gd name="T9" fmla="*/ 4 h 19"/>
                <a:gd name="T10" fmla="*/ 4 w 16"/>
                <a:gd name="T11" fmla="*/ 4 h 19"/>
                <a:gd name="T12" fmla="*/ 4 w 16"/>
                <a:gd name="T13" fmla="*/ 4 h 19"/>
                <a:gd name="T14" fmla="*/ 4 w 16"/>
                <a:gd name="T15" fmla="*/ 4 h 19"/>
                <a:gd name="T16" fmla="*/ 4 w 16"/>
                <a:gd name="T17" fmla="*/ 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9"/>
                <a:gd name="T29" fmla="*/ 16 w 16"/>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9">
                  <a:moveTo>
                    <a:pt x="7" y="19"/>
                  </a:moveTo>
                  <a:lnTo>
                    <a:pt x="7" y="19"/>
                  </a:lnTo>
                  <a:lnTo>
                    <a:pt x="0" y="10"/>
                  </a:lnTo>
                  <a:lnTo>
                    <a:pt x="7" y="0"/>
                  </a:lnTo>
                  <a:lnTo>
                    <a:pt x="14" y="5"/>
                  </a:lnTo>
                  <a:lnTo>
                    <a:pt x="16" y="7"/>
                  </a:lnTo>
                  <a:lnTo>
                    <a:pt x="14" y="19"/>
                  </a:lnTo>
                  <a:lnTo>
                    <a:pt x="12" y="19"/>
                  </a:lnTo>
                  <a:lnTo>
                    <a:pt x="7" y="19"/>
                  </a:lnTo>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5" name="Freeform 1049"/>
            <p:cNvSpPr>
              <a:spLocks/>
            </p:cNvSpPr>
            <p:nvPr/>
          </p:nvSpPr>
          <p:spPr bwMode="auto">
            <a:xfrm>
              <a:off x="6540" y="1389"/>
              <a:ext cx="23" cy="32"/>
            </a:xfrm>
            <a:custGeom>
              <a:avLst/>
              <a:gdLst>
                <a:gd name="T0" fmla="*/ 4 w 26"/>
                <a:gd name="T1" fmla="*/ 0 h 36"/>
                <a:gd name="T2" fmla="*/ 4 w 26"/>
                <a:gd name="T3" fmla="*/ 0 h 36"/>
                <a:gd name="T4" fmla="*/ 4 w 26"/>
                <a:gd name="T5" fmla="*/ 0 h 36"/>
                <a:gd name="T6" fmla="*/ 4 w 26"/>
                <a:gd name="T7" fmla="*/ 4 h 36"/>
                <a:gd name="T8" fmla="*/ 4 w 26"/>
                <a:gd name="T9" fmla="*/ 4 h 36"/>
                <a:gd name="T10" fmla="*/ 4 w 26"/>
                <a:gd name="T11" fmla="*/ 4 h 36"/>
                <a:gd name="T12" fmla="*/ 4 w 26"/>
                <a:gd name="T13" fmla="*/ 4 h 36"/>
                <a:gd name="T14" fmla="*/ 4 w 26"/>
                <a:gd name="T15" fmla="*/ 4 h 36"/>
                <a:gd name="T16" fmla="*/ 4 w 26"/>
                <a:gd name="T17" fmla="*/ 4 h 36"/>
                <a:gd name="T18" fmla="*/ 4 w 26"/>
                <a:gd name="T19" fmla="*/ 4 h 36"/>
                <a:gd name="T20" fmla="*/ 0 w 26"/>
                <a:gd name="T21" fmla="*/ 4 h 36"/>
                <a:gd name="T22" fmla="*/ 0 w 26"/>
                <a:gd name="T23" fmla="*/ 4 h 36"/>
                <a:gd name="T24" fmla="*/ 4 w 26"/>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12" y="0"/>
                  </a:moveTo>
                  <a:lnTo>
                    <a:pt x="12" y="0"/>
                  </a:lnTo>
                  <a:lnTo>
                    <a:pt x="21" y="0"/>
                  </a:lnTo>
                  <a:lnTo>
                    <a:pt x="26" y="5"/>
                  </a:lnTo>
                  <a:lnTo>
                    <a:pt x="26" y="7"/>
                  </a:lnTo>
                  <a:lnTo>
                    <a:pt x="14" y="19"/>
                  </a:lnTo>
                  <a:lnTo>
                    <a:pt x="12" y="31"/>
                  </a:lnTo>
                  <a:lnTo>
                    <a:pt x="9" y="36"/>
                  </a:lnTo>
                  <a:lnTo>
                    <a:pt x="4" y="31"/>
                  </a:lnTo>
                  <a:lnTo>
                    <a:pt x="4" y="19"/>
                  </a:lnTo>
                  <a:lnTo>
                    <a:pt x="0" y="12"/>
                  </a:lnTo>
                  <a:lnTo>
                    <a:pt x="0" y="7"/>
                  </a:lnTo>
                  <a:lnTo>
                    <a:pt x="12"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6" name="Freeform 1050"/>
            <p:cNvSpPr>
              <a:spLocks/>
            </p:cNvSpPr>
            <p:nvPr/>
          </p:nvSpPr>
          <p:spPr bwMode="auto">
            <a:xfrm>
              <a:off x="6540" y="1389"/>
              <a:ext cx="23" cy="32"/>
            </a:xfrm>
            <a:custGeom>
              <a:avLst/>
              <a:gdLst>
                <a:gd name="T0" fmla="*/ 4 w 26"/>
                <a:gd name="T1" fmla="*/ 0 h 36"/>
                <a:gd name="T2" fmla="*/ 4 w 26"/>
                <a:gd name="T3" fmla="*/ 0 h 36"/>
                <a:gd name="T4" fmla="*/ 4 w 26"/>
                <a:gd name="T5" fmla="*/ 0 h 36"/>
                <a:gd name="T6" fmla="*/ 4 w 26"/>
                <a:gd name="T7" fmla="*/ 4 h 36"/>
                <a:gd name="T8" fmla="*/ 4 w 26"/>
                <a:gd name="T9" fmla="*/ 4 h 36"/>
                <a:gd name="T10" fmla="*/ 4 w 26"/>
                <a:gd name="T11" fmla="*/ 4 h 36"/>
                <a:gd name="T12" fmla="*/ 4 w 26"/>
                <a:gd name="T13" fmla="*/ 4 h 36"/>
                <a:gd name="T14" fmla="*/ 4 w 26"/>
                <a:gd name="T15" fmla="*/ 4 h 36"/>
                <a:gd name="T16" fmla="*/ 4 w 26"/>
                <a:gd name="T17" fmla="*/ 4 h 36"/>
                <a:gd name="T18" fmla="*/ 4 w 26"/>
                <a:gd name="T19" fmla="*/ 4 h 36"/>
                <a:gd name="T20" fmla="*/ 0 w 26"/>
                <a:gd name="T21" fmla="*/ 4 h 36"/>
                <a:gd name="T22" fmla="*/ 0 w 26"/>
                <a:gd name="T23" fmla="*/ 4 h 36"/>
                <a:gd name="T24" fmla="*/ 4 w 26"/>
                <a:gd name="T25" fmla="*/ 0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12" y="0"/>
                  </a:moveTo>
                  <a:lnTo>
                    <a:pt x="12" y="0"/>
                  </a:lnTo>
                  <a:lnTo>
                    <a:pt x="21" y="0"/>
                  </a:lnTo>
                  <a:lnTo>
                    <a:pt x="26" y="5"/>
                  </a:lnTo>
                  <a:lnTo>
                    <a:pt x="26" y="7"/>
                  </a:lnTo>
                  <a:lnTo>
                    <a:pt x="14" y="19"/>
                  </a:lnTo>
                  <a:lnTo>
                    <a:pt x="12" y="31"/>
                  </a:lnTo>
                  <a:lnTo>
                    <a:pt x="9" y="36"/>
                  </a:lnTo>
                  <a:lnTo>
                    <a:pt x="4" y="31"/>
                  </a:lnTo>
                  <a:lnTo>
                    <a:pt x="4" y="19"/>
                  </a:lnTo>
                  <a:lnTo>
                    <a:pt x="0" y="12"/>
                  </a:lnTo>
                  <a:lnTo>
                    <a:pt x="0" y="7"/>
                  </a:lnTo>
                  <a:lnTo>
                    <a:pt x="12" y="0"/>
                  </a:lnTo>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7" name="Freeform 1051"/>
            <p:cNvSpPr>
              <a:spLocks/>
            </p:cNvSpPr>
            <p:nvPr/>
          </p:nvSpPr>
          <p:spPr bwMode="auto">
            <a:xfrm>
              <a:off x="6516" y="1502"/>
              <a:ext cx="77" cy="40"/>
            </a:xfrm>
            <a:custGeom>
              <a:avLst/>
              <a:gdLst>
                <a:gd name="T0" fmla="*/ 5 w 85"/>
                <a:gd name="T1" fmla="*/ 3 h 45"/>
                <a:gd name="T2" fmla="*/ 5 w 85"/>
                <a:gd name="T3" fmla="*/ 3 h 45"/>
                <a:gd name="T4" fmla="*/ 5 w 85"/>
                <a:gd name="T5" fmla="*/ 4 h 45"/>
                <a:gd name="T6" fmla="*/ 5 w 85"/>
                <a:gd name="T7" fmla="*/ 4 h 45"/>
                <a:gd name="T8" fmla="*/ 5 w 85"/>
                <a:gd name="T9" fmla="*/ 4 h 45"/>
                <a:gd name="T10" fmla="*/ 5 w 85"/>
                <a:gd name="T11" fmla="*/ 3 h 45"/>
                <a:gd name="T12" fmla="*/ 5 w 85"/>
                <a:gd name="T13" fmla="*/ 0 h 45"/>
                <a:gd name="T14" fmla="*/ 5 w 85"/>
                <a:gd name="T15" fmla="*/ 3 h 45"/>
                <a:gd name="T16" fmla="*/ 5 w 85"/>
                <a:gd name="T17" fmla="*/ 4 h 45"/>
                <a:gd name="T18" fmla="*/ 5 w 85"/>
                <a:gd name="T19" fmla="*/ 4 h 45"/>
                <a:gd name="T20" fmla="*/ 5 w 85"/>
                <a:gd name="T21" fmla="*/ 4 h 45"/>
                <a:gd name="T22" fmla="*/ 5 w 85"/>
                <a:gd name="T23" fmla="*/ 4 h 45"/>
                <a:gd name="T24" fmla="*/ 5 w 85"/>
                <a:gd name="T25" fmla="*/ 4 h 45"/>
                <a:gd name="T26" fmla="*/ 5 w 85"/>
                <a:gd name="T27" fmla="*/ 4 h 45"/>
                <a:gd name="T28" fmla="*/ 5 w 85"/>
                <a:gd name="T29" fmla="*/ 4 h 45"/>
                <a:gd name="T30" fmla="*/ 5 w 85"/>
                <a:gd name="T31" fmla="*/ 4 h 45"/>
                <a:gd name="T32" fmla="*/ 5 w 85"/>
                <a:gd name="T33" fmla="*/ 4 h 45"/>
                <a:gd name="T34" fmla="*/ 0 w 85"/>
                <a:gd name="T35" fmla="*/ 4 h 45"/>
                <a:gd name="T36" fmla="*/ 5 w 85"/>
                <a:gd name="T37" fmla="*/ 4 h 45"/>
                <a:gd name="T38" fmla="*/ 5 w 85"/>
                <a:gd name="T39" fmla="*/ 4 h 45"/>
                <a:gd name="T40" fmla="*/ 5 w 85"/>
                <a:gd name="T41" fmla="*/ 4 h 45"/>
                <a:gd name="T42" fmla="*/ 5 w 85"/>
                <a:gd name="T43" fmla="*/ 4 h 45"/>
                <a:gd name="T44" fmla="*/ 5 w 85"/>
                <a:gd name="T45" fmla="*/ 4 h 45"/>
                <a:gd name="T46" fmla="*/ 5 w 85"/>
                <a:gd name="T47" fmla="*/ 3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5"/>
                <a:gd name="T73" fmla="*/ 0 h 45"/>
                <a:gd name="T74" fmla="*/ 85 w 85"/>
                <a:gd name="T75" fmla="*/ 45 h 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5" h="45">
                  <a:moveTo>
                    <a:pt x="35" y="3"/>
                  </a:moveTo>
                  <a:lnTo>
                    <a:pt x="35" y="3"/>
                  </a:lnTo>
                  <a:lnTo>
                    <a:pt x="38" y="17"/>
                  </a:lnTo>
                  <a:lnTo>
                    <a:pt x="30" y="22"/>
                  </a:lnTo>
                  <a:lnTo>
                    <a:pt x="23" y="19"/>
                  </a:lnTo>
                  <a:lnTo>
                    <a:pt x="28" y="3"/>
                  </a:lnTo>
                  <a:lnTo>
                    <a:pt x="26" y="0"/>
                  </a:lnTo>
                  <a:lnTo>
                    <a:pt x="23" y="3"/>
                  </a:lnTo>
                  <a:lnTo>
                    <a:pt x="21" y="15"/>
                  </a:lnTo>
                  <a:lnTo>
                    <a:pt x="19" y="15"/>
                  </a:lnTo>
                  <a:lnTo>
                    <a:pt x="16" y="15"/>
                  </a:lnTo>
                  <a:lnTo>
                    <a:pt x="12" y="22"/>
                  </a:lnTo>
                  <a:lnTo>
                    <a:pt x="14" y="22"/>
                  </a:lnTo>
                  <a:lnTo>
                    <a:pt x="16" y="24"/>
                  </a:lnTo>
                  <a:lnTo>
                    <a:pt x="19" y="26"/>
                  </a:lnTo>
                  <a:lnTo>
                    <a:pt x="12" y="29"/>
                  </a:lnTo>
                  <a:lnTo>
                    <a:pt x="9" y="29"/>
                  </a:lnTo>
                  <a:lnTo>
                    <a:pt x="0" y="41"/>
                  </a:lnTo>
                  <a:lnTo>
                    <a:pt x="52" y="45"/>
                  </a:lnTo>
                  <a:lnTo>
                    <a:pt x="85" y="33"/>
                  </a:lnTo>
                  <a:lnTo>
                    <a:pt x="75" y="10"/>
                  </a:lnTo>
                  <a:lnTo>
                    <a:pt x="73" y="7"/>
                  </a:lnTo>
                  <a:lnTo>
                    <a:pt x="35" y="3"/>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8" name="Freeform 1052"/>
            <p:cNvSpPr>
              <a:spLocks/>
            </p:cNvSpPr>
            <p:nvPr/>
          </p:nvSpPr>
          <p:spPr bwMode="auto">
            <a:xfrm>
              <a:off x="6516" y="1502"/>
              <a:ext cx="77" cy="40"/>
            </a:xfrm>
            <a:custGeom>
              <a:avLst/>
              <a:gdLst>
                <a:gd name="T0" fmla="*/ 5 w 85"/>
                <a:gd name="T1" fmla="*/ 3 h 45"/>
                <a:gd name="T2" fmla="*/ 5 w 85"/>
                <a:gd name="T3" fmla="*/ 3 h 45"/>
                <a:gd name="T4" fmla="*/ 5 w 85"/>
                <a:gd name="T5" fmla="*/ 4 h 45"/>
                <a:gd name="T6" fmla="*/ 5 w 85"/>
                <a:gd name="T7" fmla="*/ 4 h 45"/>
                <a:gd name="T8" fmla="*/ 5 w 85"/>
                <a:gd name="T9" fmla="*/ 4 h 45"/>
                <a:gd name="T10" fmla="*/ 5 w 85"/>
                <a:gd name="T11" fmla="*/ 3 h 45"/>
                <a:gd name="T12" fmla="*/ 5 w 85"/>
                <a:gd name="T13" fmla="*/ 0 h 45"/>
                <a:gd name="T14" fmla="*/ 5 w 85"/>
                <a:gd name="T15" fmla="*/ 3 h 45"/>
                <a:gd name="T16" fmla="*/ 5 w 85"/>
                <a:gd name="T17" fmla="*/ 4 h 45"/>
                <a:gd name="T18" fmla="*/ 5 w 85"/>
                <a:gd name="T19" fmla="*/ 4 h 45"/>
                <a:gd name="T20" fmla="*/ 5 w 85"/>
                <a:gd name="T21" fmla="*/ 4 h 45"/>
                <a:gd name="T22" fmla="*/ 5 w 85"/>
                <a:gd name="T23" fmla="*/ 4 h 45"/>
                <a:gd name="T24" fmla="*/ 5 w 85"/>
                <a:gd name="T25" fmla="*/ 4 h 45"/>
                <a:gd name="T26" fmla="*/ 5 w 85"/>
                <a:gd name="T27" fmla="*/ 4 h 45"/>
                <a:gd name="T28" fmla="*/ 5 w 85"/>
                <a:gd name="T29" fmla="*/ 4 h 45"/>
                <a:gd name="T30" fmla="*/ 5 w 85"/>
                <a:gd name="T31" fmla="*/ 4 h 45"/>
                <a:gd name="T32" fmla="*/ 5 w 85"/>
                <a:gd name="T33" fmla="*/ 4 h 45"/>
                <a:gd name="T34" fmla="*/ 0 w 85"/>
                <a:gd name="T35" fmla="*/ 4 h 45"/>
                <a:gd name="T36" fmla="*/ 5 w 85"/>
                <a:gd name="T37" fmla="*/ 4 h 45"/>
                <a:gd name="T38" fmla="*/ 5 w 85"/>
                <a:gd name="T39" fmla="*/ 4 h 45"/>
                <a:gd name="T40" fmla="*/ 5 w 85"/>
                <a:gd name="T41" fmla="*/ 4 h 45"/>
                <a:gd name="T42" fmla="*/ 5 w 85"/>
                <a:gd name="T43" fmla="*/ 4 h 45"/>
                <a:gd name="T44" fmla="*/ 5 w 85"/>
                <a:gd name="T45" fmla="*/ 4 h 45"/>
                <a:gd name="T46" fmla="*/ 5 w 85"/>
                <a:gd name="T47" fmla="*/ 3 h 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5"/>
                <a:gd name="T73" fmla="*/ 0 h 45"/>
                <a:gd name="T74" fmla="*/ 85 w 85"/>
                <a:gd name="T75" fmla="*/ 45 h 4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5" h="45">
                  <a:moveTo>
                    <a:pt x="35" y="3"/>
                  </a:moveTo>
                  <a:lnTo>
                    <a:pt x="35" y="3"/>
                  </a:lnTo>
                  <a:lnTo>
                    <a:pt x="38" y="17"/>
                  </a:lnTo>
                  <a:lnTo>
                    <a:pt x="30" y="22"/>
                  </a:lnTo>
                  <a:lnTo>
                    <a:pt x="23" y="19"/>
                  </a:lnTo>
                  <a:lnTo>
                    <a:pt x="28" y="3"/>
                  </a:lnTo>
                  <a:lnTo>
                    <a:pt x="26" y="0"/>
                  </a:lnTo>
                  <a:lnTo>
                    <a:pt x="23" y="3"/>
                  </a:lnTo>
                  <a:lnTo>
                    <a:pt x="21" y="15"/>
                  </a:lnTo>
                  <a:lnTo>
                    <a:pt x="19" y="15"/>
                  </a:lnTo>
                  <a:lnTo>
                    <a:pt x="16" y="15"/>
                  </a:lnTo>
                  <a:lnTo>
                    <a:pt x="12" y="22"/>
                  </a:lnTo>
                  <a:lnTo>
                    <a:pt x="14" y="22"/>
                  </a:lnTo>
                  <a:lnTo>
                    <a:pt x="16" y="24"/>
                  </a:lnTo>
                  <a:lnTo>
                    <a:pt x="19" y="26"/>
                  </a:lnTo>
                  <a:lnTo>
                    <a:pt x="12" y="29"/>
                  </a:lnTo>
                  <a:lnTo>
                    <a:pt x="9" y="29"/>
                  </a:lnTo>
                  <a:lnTo>
                    <a:pt x="0" y="41"/>
                  </a:lnTo>
                  <a:lnTo>
                    <a:pt x="52" y="45"/>
                  </a:lnTo>
                  <a:lnTo>
                    <a:pt x="85" y="33"/>
                  </a:lnTo>
                  <a:lnTo>
                    <a:pt x="75" y="10"/>
                  </a:lnTo>
                  <a:lnTo>
                    <a:pt x="73" y="7"/>
                  </a:lnTo>
                  <a:lnTo>
                    <a:pt x="35" y="3"/>
                  </a:lnTo>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69" name="Freeform 1053"/>
            <p:cNvSpPr>
              <a:spLocks/>
            </p:cNvSpPr>
            <p:nvPr/>
          </p:nvSpPr>
          <p:spPr bwMode="auto">
            <a:xfrm>
              <a:off x="6154" y="1666"/>
              <a:ext cx="79" cy="70"/>
            </a:xfrm>
            <a:custGeom>
              <a:avLst/>
              <a:gdLst>
                <a:gd name="T0" fmla="*/ 4 w 88"/>
                <a:gd name="T1" fmla="*/ 4 h 78"/>
                <a:gd name="T2" fmla="*/ 4 w 88"/>
                <a:gd name="T3" fmla="*/ 4 h 78"/>
                <a:gd name="T4" fmla="*/ 4 w 88"/>
                <a:gd name="T5" fmla="*/ 0 h 78"/>
                <a:gd name="T6" fmla="*/ 4 w 88"/>
                <a:gd name="T7" fmla="*/ 4 h 78"/>
                <a:gd name="T8" fmla="*/ 4 w 88"/>
                <a:gd name="T9" fmla="*/ 4 h 78"/>
                <a:gd name="T10" fmla="*/ 4 w 88"/>
                <a:gd name="T11" fmla="*/ 3 h 78"/>
                <a:gd name="T12" fmla="*/ 4 w 88"/>
                <a:gd name="T13" fmla="*/ 4 h 78"/>
                <a:gd name="T14" fmla="*/ 0 w 88"/>
                <a:gd name="T15" fmla="*/ 4 h 78"/>
                <a:gd name="T16" fmla="*/ 0 w 88"/>
                <a:gd name="T17" fmla="*/ 4 h 78"/>
                <a:gd name="T18" fmla="*/ 2 w 88"/>
                <a:gd name="T19" fmla="*/ 4 h 78"/>
                <a:gd name="T20" fmla="*/ 4 w 88"/>
                <a:gd name="T21" fmla="*/ 4 h 78"/>
                <a:gd name="T22" fmla="*/ 4 w 88"/>
                <a:gd name="T23" fmla="*/ 4 h 78"/>
                <a:gd name="T24" fmla="*/ 4 w 88"/>
                <a:gd name="T25" fmla="*/ 4 h 78"/>
                <a:gd name="T26" fmla="*/ 4 w 88"/>
                <a:gd name="T27" fmla="*/ 4 h 78"/>
                <a:gd name="T28" fmla="*/ 4 w 88"/>
                <a:gd name="T29" fmla="*/ 4 h 78"/>
                <a:gd name="T30" fmla="*/ 4 w 88"/>
                <a:gd name="T31" fmla="*/ 4 h 78"/>
                <a:gd name="T32" fmla="*/ 4 w 88"/>
                <a:gd name="T33" fmla="*/ 4 h 78"/>
                <a:gd name="T34" fmla="*/ 4 w 88"/>
                <a:gd name="T35" fmla="*/ 4 h 78"/>
                <a:gd name="T36" fmla="*/ 4 w 88"/>
                <a:gd name="T37" fmla="*/ 4 h 78"/>
                <a:gd name="T38" fmla="*/ 4 w 88"/>
                <a:gd name="T39" fmla="*/ 4 h 78"/>
                <a:gd name="T40" fmla="*/ 4 w 88"/>
                <a:gd name="T41" fmla="*/ 4 h 78"/>
                <a:gd name="T42" fmla="*/ 4 w 88"/>
                <a:gd name="T43" fmla="*/ 4 h 78"/>
                <a:gd name="T44" fmla="*/ 4 w 88"/>
                <a:gd name="T45" fmla="*/ 4 h 78"/>
                <a:gd name="T46" fmla="*/ 4 w 88"/>
                <a:gd name="T47" fmla="*/ 4 h 78"/>
                <a:gd name="T48" fmla="*/ 4 w 88"/>
                <a:gd name="T49" fmla="*/ 4 h 78"/>
                <a:gd name="T50" fmla="*/ 4 w 88"/>
                <a:gd name="T51" fmla="*/ 4 h 78"/>
                <a:gd name="T52" fmla="*/ 4 w 88"/>
                <a:gd name="T53" fmla="*/ 4 h 78"/>
                <a:gd name="T54" fmla="*/ 4 w 88"/>
                <a:gd name="T55" fmla="*/ 4 h 78"/>
                <a:gd name="T56" fmla="*/ 4 w 88"/>
                <a:gd name="T57" fmla="*/ 4 h 78"/>
                <a:gd name="T58" fmla="*/ 4 w 88"/>
                <a:gd name="T59" fmla="*/ 4 h 78"/>
                <a:gd name="T60" fmla="*/ 4 w 88"/>
                <a:gd name="T61" fmla="*/ 4 h 78"/>
                <a:gd name="T62" fmla="*/ 4 w 88"/>
                <a:gd name="T63" fmla="*/ 4 h 78"/>
                <a:gd name="T64" fmla="*/ 4 w 88"/>
                <a:gd name="T65" fmla="*/ 4 h 78"/>
                <a:gd name="T66" fmla="*/ 4 w 88"/>
                <a:gd name="T67" fmla="*/ 4 h 78"/>
                <a:gd name="T68" fmla="*/ 4 w 88"/>
                <a:gd name="T69" fmla="*/ 4 h 78"/>
                <a:gd name="T70" fmla="*/ 4 w 88"/>
                <a:gd name="T71" fmla="*/ 4 h 78"/>
                <a:gd name="T72" fmla="*/ 4 w 88"/>
                <a:gd name="T73" fmla="*/ 4 h 78"/>
                <a:gd name="T74" fmla="*/ 4 w 88"/>
                <a:gd name="T75" fmla="*/ 4 h 78"/>
                <a:gd name="T76" fmla="*/ 4 w 88"/>
                <a:gd name="T77" fmla="*/ 4 h 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8"/>
                <a:gd name="T118" fmla="*/ 0 h 78"/>
                <a:gd name="T119" fmla="*/ 88 w 88"/>
                <a:gd name="T120" fmla="*/ 78 h 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8" h="78">
                  <a:moveTo>
                    <a:pt x="62" y="5"/>
                  </a:moveTo>
                  <a:lnTo>
                    <a:pt x="62" y="5"/>
                  </a:lnTo>
                  <a:lnTo>
                    <a:pt x="52" y="0"/>
                  </a:lnTo>
                  <a:lnTo>
                    <a:pt x="31" y="7"/>
                  </a:lnTo>
                  <a:lnTo>
                    <a:pt x="24" y="5"/>
                  </a:lnTo>
                  <a:lnTo>
                    <a:pt x="21" y="3"/>
                  </a:lnTo>
                  <a:lnTo>
                    <a:pt x="5" y="7"/>
                  </a:lnTo>
                  <a:lnTo>
                    <a:pt x="0" y="12"/>
                  </a:lnTo>
                  <a:lnTo>
                    <a:pt x="0" y="14"/>
                  </a:lnTo>
                  <a:lnTo>
                    <a:pt x="2" y="24"/>
                  </a:lnTo>
                  <a:lnTo>
                    <a:pt x="7" y="26"/>
                  </a:lnTo>
                  <a:lnTo>
                    <a:pt x="12" y="26"/>
                  </a:lnTo>
                  <a:lnTo>
                    <a:pt x="14" y="33"/>
                  </a:lnTo>
                  <a:lnTo>
                    <a:pt x="33" y="45"/>
                  </a:lnTo>
                  <a:lnTo>
                    <a:pt x="36" y="59"/>
                  </a:lnTo>
                  <a:lnTo>
                    <a:pt x="38" y="59"/>
                  </a:lnTo>
                  <a:lnTo>
                    <a:pt x="40" y="62"/>
                  </a:lnTo>
                  <a:lnTo>
                    <a:pt x="45" y="62"/>
                  </a:lnTo>
                  <a:lnTo>
                    <a:pt x="50" y="57"/>
                  </a:lnTo>
                  <a:lnTo>
                    <a:pt x="52" y="59"/>
                  </a:lnTo>
                  <a:lnTo>
                    <a:pt x="54" y="62"/>
                  </a:lnTo>
                  <a:lnTo>
                    <a:pt x="54" y="66"/>
                  </a:lnTo>
                  <a:lnTo>
                    <a:pt x="57" y="69"/>
                  </a:lnTo>
                  <a:lnTo>
                    <a:pt x="54" y="69"/>
                  </a:lnTo>
                  <a:lnTo>
                    <a:pt x="54" y="71"/>
                  </a:lnTo>
                  <a:lnTo>
                    <a:pt x="71" y="78"/>
                  </a:lnTo>
                  <a:lnTo>
                    <a:pt x="73" y="78"/>
                  </a:lnTo>
                  <a:lnTo>
                    <a:pt x="73" y="62"/>
                  </a:lnTo>
                  <a:lnTo>
                    <a:pt x="76" y="59"/>
                  </a:lnTo>
                  <a:lnTo>
                    <a:pt x="83" y="52"/>
                  </a:lnTo>
                  <a:lnTo>
                    <a:pt x="88" y="48"/>
                  </a:lnTo>
                  <a:lnTo>
                    <a:pt x="85" y="33"/>
                  </a:lnTo>
                  <a:lnTo>
                    <a:pt x="83" y="31"/>
                  </a:lnTo>
                  <a:lnTo>
                    <a:pt x="78" y="31"/>
                  </a:lnTo>
                  <a:lnTo>
                    <a:pt x="73" y="26"/>
                  </a:lnTo>
                  <a:lnTo>
                    <a:pt x="73" y="14"/>
                  </a:lnTo>
                  <a:lnTo>
                    <a:pt x="62" y="5"/>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0" name="Freeform 1054"/>
            <p:cNvSpPr>
              <a:spLocks/>
            </p:cNvSpPr>
            <p:nvPr/>
          </p:nvSpPr>
          <p:spPr bwMode="auto">
            <a:xfrm>
              <a:off x="6090" y="1987"/>
              <a:ext cx="9" cy="9"/>
            </a:xfrm>
            <a:custGeom>
              <a:avLst/>
              <a:gdLst>
                <a:gd name="T0" fmla="*/ 0 w 10"/>
                <a:gd name="T1" fmla="*/ 0 h 10"/>
                <a:gd name="T2" fmla="*/ 0 w 10"/>
                <a:gd name="T3" fmla="*/ 0 h 10"/>
                <a:gd name="T4" fmla="*/ 5 w 10"/>
                <a:gd name="T5" fmla="*/ 5 h 10"/>
                <a:gd name="T6" fmla="*/ 5 w 10"/>
                <a:gd name="T7" fmla="*/ 5 h 10"/>
                <a:gd name="T8" fmla="*/ 5 w 10"/>
                <a:gd name="T9" fmla="*/ 5 h 10"/>
                <a:gd name="T10" fmla="*/ 5 w 10"/>
                <a:gd name="T11" fmla="*/ 5 h 10"/>
                <a:gd name="T12" fmla="*/ 5 w 10"/>
                <a:gd name="T13" fmla="*/ 5 h 10"/>
                <a:gd name="T14" fmla="*/ 0 w 10"/>
                <a:gd name="T15" fmla="*/ 0 h 10"/>
                <a:gd name="T16" fmla="*/ 0 w 10"/>
                <a:gd name="T17" fmla="*/ 0 h 10"/>
                <a:gd name="T18" fmla="*/ 0 w 1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0"/>
                <a:gd name="T32" fmla="*/ 10 w 1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0">
                  <a:moveTo>
                    <a:pt x="0" y="0"/>
                  </a:moveTo>
                  <a:lnTo>
                    <a:pt x="0" y="0"/>
                  </a:lnTo>
                  <a:lnTo>
                    <a:pt x="5" y="10"/>
                  </a:lnTo>
                  <a:lnTo>
                    <a:pt x="7" y="10"/>
                  </a:lnTo>
                  <a:lnTo>
                    <a:pt x="10" y="7"/>
                  </a:lnTo>
                  <a:lnTo>
                    <a:pt x="10" y="5"/>
                  </a:lnTo>
                  <a:lnTo>
                    <a:pt x="0" y="0"/>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1" name="Freeform 1055"/>
            <p:cNvSpPr>
              <a:spLocks/>
            </p:cNvSpPr>
            <p:nvPr/>
          </p:nvSpPr>
          <p:spPr bwMode="auto">
            <a:xfrm>
              <a:off x="6090" y="1987"/>
              <a:ext cx="9" cy="9"/>
            </a:xfrm>
            <a:custGeom>
              <a:avLst/>
              <a:gdLst>
                <a:gd name="T0" fmla="*/ 0 w 10"/>
                <a:gd name="T1" fmla="*/ 0 h 10"/>
                <a:gd name="T2" fmla="*/ 0 w 10"/>
                <a:gd name="T3" fmla="*/ 0 h 10"/>
                <a:gd name="T4" fmla="*/ 5 w 10"/>
                <a:gd name="T5" fmla="*/ 5 h 10"/>
                <a:gd name="T6" fmla="*/ 5 w 10"/>
                <a:gd name="T7" fmla="*/ 5 h 10"/>
                <a:gd name="T8" fmla="*/ 5 w 10"/>
                <a:gd name="T9" fmla="*/ 5 h 10"/>
                <a:gd name="T10" fmla="*/ 5 w 10"/>
                <a:gd name="T11" fmla="*/ 5 h 10"/>
                <a:gd name="T12" fmla="*/ 5 w 10"/>
                <a:gd name="T13" fmla="*/ 5 h 10"/>
                <a:gd name="T14" fmla="*/ 0 w 10"/>
                <a:gd name="T15" fmla="*/ 0 h 10"/>
                <a:gd name="T16" fmla="*/ 0 w 10"/>
                <a:gd name="T17" fmla="*/ 0 h 10"/>
                <a:gd name="T18" fmla="*/ 0 w 1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0"/>
                <a:gd name="T32" fmla="*/ 10 w 1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0">
                  <a:moveTo>
                    <a:pt x="0" y="0"/>
                  </a:moveTo>
                  <a:lnTo>
                    <a:pt x="0" y="0"/>
                  </a:lnTo>
                  <a:lnTo>
                    <a:pt x="5" y="10"/>
                  </a:lnTo>
                  <a:lnTo>
                    <a:pt x="7" y="10"/>
                  </a:lnTo>
                  <a:lnTo>
                    <a:pt x="10" y="7"/>
                  </a:lnTo>
                  <a:lnTo>
                    <a:pt x="10" y="5"/>
                  </a:lnTo>
                  <a:lnTo>
                    <a:pt x="0"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2" name="Freeform 1056"/>
            <p:cNvSpPr>
              <a:spLocks/>
            </p:cNvSpPr>
            <p:nvPr/>
          </p:nvSpPr>
          <p:spPr bwMode="auto">
            <a:xfrm>
              <a:off x="6090" y="1987"/>
              <a:ext cx="9" cy="9"/>
            </a:xfrm>
            <a:custGeom>
              <a:avLst/>
              <a:gdLst>
                <a:gd name="T0" fmla="*/ 0 w 10"/>
                <a:gd name="T1" fmla="*/ 0 h 10"/>
                <a:gd name="T2" fmla="*/ 0 w 10"/>
                <a:gd name="T3" fmla="*/ 0 h 10"/>
                <a:gd name="T4" fmla="*/ 5 w 10"/>
                <a:gd name="T5" fmla="*/ 5 h 10"/>
                <a:gd name="T6" fmla="*/ 5 w 10"/>
                <a:gd name="T7" fmla="*/ 5 h 10"/>
                <a:gd name="T8" fmla="*/ 5 w 10"/>
                <a:gd name="T9" fmla="*/ 5 h 10"/>
                <a:gd name="T10" fmla="*/ 5 w 10"/>
                <a:gd name="T11" fmla="*/ 5 h 10"/>
                <a:gd name="T12" fmla="*/ 5 w 10"/>
                <a:gd name="T13" fmla="*/ 5 h 10"/>
                <a:gd name="T14" fmla="*/ 0 w 10"/>
                <a:gd name="T15" fmla="*/ 0 h 10"/>
                <a:gd name="T16" fmla="*/ 0 w 10"/>
                <a:gd name="T17" fmla="*/ 0 h 10"/>
                <a:gd name="T18" fmla="*/ 0 w 10"/>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10"/>
                <a:gd name="T32" fmla="*/ 10 w 10"/>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10">
                  <a:moveTo>
                    <a:pt x="0" y="0"/>
                  </a:moveTo>
                  <a:lnTo>
                    <a:pt x="0" y="0"/>
                  </a:lnTo>
                  <a:lnTo>
                    <a:pt x="5" y="10"/>
                  </a:lnTo>
                  <a:lnTo>
                    <a:pt x="7" y="10"/>
                  </a:lnTo>
                  <a:lnTo>
                    <a:pt x="10" y="7"/>
                  </a:lnTo>
                  <a:lnTo>
                    <a:pt x="10" y="5"/>
                  </a:lnTo>
                  <a:lnTo>
                    <a:pt x="0" y="0"/>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3" name="Freeform 1057"/>
            <p:cNvSpPr>
              <a:spLocks/>
            </p:cNvSpPr>
            <p:nvPr/>
          </p:nvSpPr>
          <p:spPr bwMode="auto">
            <a:xfrm>
              <a:off x="6090" y="1987"/>
              <a:ext cx="9" cy="9"/>
            </a:xfrm>
            <a:custGeom>
              <a:avLst/>
              <a:gdLst>
                <a:gd name="T0" fmla="*/ 0 w 10"/>
                <a:gd name="T1" fmla="*/ 0 h 10"/>
                <a:gd name="T2" fmla="*/ 0 w 10"/>
                <a:gd name="T3" fmla="*/ 0 h 10"/>
                <a:gd name="T4" fmla="*/ 5 w 10"/>
                <a:gd name="T5" fmla="*/ 5 h 10"/>
                <a:gd name="T6" fmla="*/ 5 w 10"/>
                <a:gd name="T7" fmla="*/ 5 h 10"/>
                <a:gd name="T8" fmla="*/ 5 w 10"/>
                <a:gd name="T9" fmla="*/ 5 h 10"/>
                <a:gd name="T10" fmla="*/ 5 w 10"/>
                <a:gd name="T11" fmla="*/ 5 h 10"/>
                <a:gd name="T12" fmla="*/ 5 w 10"/>
                <a:gd name="T13" fmla="*/ 5 h 10"/>
                <a:gd name="T14" fmla="*/ 0 w 10"/>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0" y="0"/>
                  </a:moveTo>
                  <a:lnTo>
                    <a:pt x="0" y="0"/>
                  </a:lnTo>
                  <a:lnTo>
                    <a:pt x="5" y="10"/>
                  </a:lnTo>
                  <a:lnTo>
                    <a:pt x="7" y="10"/>
                  </a:lnTo>
                  <a:lnTo>
                    <a:pt x="10" y="7"/>
                  </a:lnTo>
                  <a:lnTo>
                    <a:pt x="10" y="5"/>
                  </a:lnTo>
                  <a:lnTo>
                    <a:pt x="0"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4" name="Freeform 1058"/>
            <p:cNvSpPr>
              <a:spLocks/>
            </p:cNvSpPr>
            <p:nvPr/>
          </p:nvSpPr>
          <p:spPr bwMode="auto">
            <a:xfrm>
              <a:off x="6090" y="1987"/>
              <a:ext cx="9" cy="9"/>
            </a:xfrm>
            <a:custGeom>
              <a:avLst/>
              <a:gdLst>
                <a:gd name="T0" fmla="*/ 0 w 10"/>
                <a:gd name="T1" fmla="*/ 0 h 10"/>
                <a:gd name="T2" fmla="*/ 0 w 10"/>
                <a:gd name="T3" fmla="*/ 0 h 10"/>
                <a:gd name="T4" fmla="*/ 5 w 10"/>
                <a:gd name="T5" fmla="*/ 5 h 10"/>
                <a:gd name="T6" fmla="*/ 5 w 10"/>
                <a:gd name="T7" fmla="*/ 5 h 10"/>
                <a:gd name="T8" fmla="*/ 5 w 10"/>
                <a:gd name="T9" fmla="*/ 5 h 10"/>
                <a:gd name="T10" fmla="*/ 5 w 10"/>
                <a:gd name="T11" fmla="*/ 5 h 10"/>
                <a:gd name="T12" fmla="*/ 5 w 10"/>
                <a:gd name="T13" fmla="*/ 5 h 10"/>
                <a:gd name="T14" fmla="*/ 0 w 10"/>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0"/>
                <a:gd name="T26" fmla="*/ 10 w 10"/>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0">
                  <a:moveTo>
                    <a:pt x="0" y="0"/>
                  </a:moveTo>
                  <a:lnTo>
                    <a:pt x="0" y="0"/>
                  </a:lnTo>
                  <a:lnTo>
                    <a:pt x="5" y="10"/>
                  </a:lnTo>
                  <a:lnTo>
                    <a:pt x="7" y="10"/>
                  </a:lnTo>
                  <a:lnTo>
                    <a:pt x="10" y="7"/>
                  </a:lnTo>
                  <a:lnTo>
                    <a:pt x="10" y="5"/>
                  </a:lnTo>
                  <a:lnTo>
                    <a:pt x="0" y="0"/>
                  </a:lnTo>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5" name="Freeform 1059"/>
            <p:cNvSpPr>
              <a:spLocks/>
            </p:cNvSpPr>
            <p:nvPr/>
          </p:nvSpPr>
          <p:spPr bwMode="auto">
            <a:xfrm>
              <a:off x="5760" y="1962"/>
              <a:ext cx="115" cy="183"/>
            </a:xfrm>
            <a:custGeom>
              <a:avLst/>
              <a:gdLst>
                <a:gd name="T0" fmla="*/ 4 w 128"/>
                <a:gd name="T1" fmla="*/ 4 h 203"/>
                <a:gd name="T2" fmla="*/ 4 w 128"/>
                <a:gd name="T3" fmla="*/ 4 h 203"/>
                <a:gd name="T4" fmla="*/ 0 w 128"/>
                <a:gd name="T5" fmla="*/ 5 h 203"/>
                <a:gd name="T6" fmla="*/ 4 w 128"/>
                <a:gd name="T7" fmla="*/ 5 h 203"/>
                <a:gd name="T8" fmla="*/ 4 w 128"/>
                <a:gd name="T9" fmla="*/ 5 h 203"/>
                <a:gd name="T10" fmla="*/ 4 w 128"/>
                <a:gd name="T11" fmla="*/ 5 h 203"/>
                <a:gd name="T12" fmla="*/ 4 w 128"/>
                <a:gd name="T13" fmla="*/ 5 h 203"/>
                <a:gd name="T14" fmla="*/ 4 w 128"/>
                <a:gd name="T15" fmla="*/ 5 h 203"/>
                <a:gd name="T16" fmla="*/ 4 w 128"/>
                <a:gd name="T17" fmla="*/ 5 h 203"/>
                <a:gd name="T18" fmla="*/ 0 w 128"/>
                <a:gd name="T19" fmla="*/ 5 h 203"/>
                <a:gd name="T20" fmla="*/ 0 w 128"/>
                <a:gd name="T21" fmla="*/ 5 h 203"/>
                <a:gd name="T22" fmla="*/ 4 w 128"/>
                <a:gd name="T23" fmla="*/ 5 h 203"/>
                <a:gd name="T24" fmla="*/ 4 w 128"/>
                <a:gd name="T25" fmla="*/ 5 h 203"/>
                <a:gd name="T26" fmla="*/ 4 w 128"/>
                <a:gd name="T27" fmla="*/ 5 h 203"/>
                <a:gd name="T28" fmla="*/ 4 w 128"/>
                <a:gd name="T29" fmla="*/ 5 h 203"/>
                <a:gd name="T30" fmla="*/ 4 w 128"/>
                <a:gd name="T31" fmla="*/ 5 h 203"/>
                <a:gd name="T32" fmla="*/ 4 w 128"/>
                <a:gd name="T33" fmla="*/ 5 h 203"/>
                <a:gd name="T34" fmla="*/ 4 w 128"/>
                <a:gd name="T35" fmla="*/ 5 h 203"/>
                <a:gd name="T36" fmla="*/ 4 w 128"/>
                <a:gd name="T37" fmla="*/ 5 h 203"/>
                <a:gd name="T38" fmla="*/ 4 w 128"/>
                <a:gd name="T39" fmla="*/ 5 h 203"/>
                <a:gd name="T40" fmla="*/ 4 w 128"/>
                <a:gd name="T41" fmla="*/ 5 h 203"/>
                <a:gd name="T42" fmla="*/ 4 w 128"/>
                <a:gd name="T43" fmla="*/ 5 h 203"/>
                <a:gd name="T44" fmla="*/ 4 w 128"/>
                <a:gd name="T45" fmla="*/ 5 h 203"/>
                <a:gd name="T46" fmla="*/ 4 w 128"/>
                <a:gd name="T47" fmla="*/ 5 h 203"/>
                <a:gd name="T48" fmla="*/ 4 w 128"/>
                <a:gd name="T49" fmla="*/ 5 h 203"/>
                <a:gd name="T50" fmla="*/ 4 w 128"/>
                <a:gd name="T51" fmla="*/ 5 h 203"/>
                <a:gd name="T52" fmla="*/ 4 w 128"/>
                <a:gd name="T53" fmla="*/ 5 h 203"/>
                <a:gd name="T54" fmla="*/ 4 w 128"/>
                <a:gd name="T55" fmla="*/ 5 h 203"/>
                <a:gd name="T56" fmla="*/ 4 w 128"/>
                <a:gd name="T57" fmla="*/ 5 h 203"/>
                <a:gd name="T58" fmla="*/ 4 w 128"/>
                <a:gd name="T59" fmla="*/ 5 h 203"/>
                <a:gd name="T60" fmla="*/ 4 w 128"/>
                <a:gd name="T61" fmla="*/ 5 h 203"/>
                <a:gd name="T62" fmla="*/ 4 w 128"/>
                <a:gd name="T63" fmla="*/ 0 h 203"/>
                <a:gd name="T64" fmla="*/ 4 w 128"/>
                <a:gd name="T65" fmla="*/ 4 h 203"/>
                <a:gd name="T66" fmla="*/ 4 w 128"/>
                <a:gd name="T67" fmla="*/ 4 h 203"/>
                <a:gd name="T68" fmla="*/ 4 w 128"/>
                <a:gd name="T69" fmla="*/ 4 h 20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8"/>
                <a:gd name="T106" fmla="*/ 0 h 203"/>
                <a:gd name="T107" fmla="*/ 128 w 128"/>
                <a:gd name="T108" fmla="*/ 203 h 20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8" h="203">
                  <a:moveTo>
                    <a:pt x="52" y="4"/>
                  </a:moveTo>
                  <a:lnTo>
                    <a:pt x="52" y="4"/>
                  </a:lnTo>
                  <a:lnTo>
                    <a:pt x="0" y="123"/>
                  </a:lnTo>
                  <a:lnTo>
                    <a:pt x="5" y="127"/>
                  </a:lnTo>
                  <a:lnTo>
                    <a:pt x="7" y="134"/>
                  </a:lnTo>
                  <a:lnTo>
                    <a:pt x="7" y="137"/>
                  </a:lnTo>
                  <a:lnTo>
                    <a:pt x="21" y="137"/>
                  </a:lnTo>
                  <a:lnTo>
                    <a:pt x="19" y="139"/>
                  </a:lnTo>
                  <a:lnTo>
                    <a:pt x="17" y="141"/>
                  </a:lnTo>
                  <a:lnTo>
                    <a:pt x="0" y="191"/>
                  </a:lnTo>
                  <a:lnTo>
                    <a:pt x="0" y="193"/>
                  </a:lnTo>
                  <a:lnTo>
                    <a:pt x="47" y="203"/>
                  </a:lnTo>
                  <a:lnTo>
                    <a:pt x="50" y="201"/>
                  </a:lnTo>
                  <a:lnTo>
                    <a:pt x="52" y="198"/>
                  </a:lnTo>
                  <a:lnTo>
                    <a:pt x="52" y="186"/>
                  </a:lnTo>
                  <a:lnTo>
                    <a:pt x="71" y="172"/>
                  </a:lnTo>
                  <a:lnTo>
                    <a:pt x="73" y="165"/>
                  </a:lnTo>
                  <a:lnTo>
                    <a:pt x="69" y="144"/>
                  </a:lnTo>
                  <a:lnTo>
                    <a:pt x="80" y="130"/>
                  </a:lnTo>
                  <a:lnTo>
                    <a:pt x="76" y="106"/>
                  </a:lnTo>
                  <a:lnTo>
                    <a:pt x="76" y="101"/>
                  </a:lnTo>
                  <a:lnTo>
                    <a:pt x="87" y="101"/>
                  </a:lnTo>
                  <a:lnTo>
                    <a:pt x="95" y="97"/>
                  </a:lnTo>
                  <a:lnTo>
                    <a:pt x="95" y="87"/>
                  </a:lnTo>
                  <a:lnTo>
                    <a:pt x="95" y="85"/>
                  </a:lnTo>
                  <a:lnTo>
                    <a:pt x="111" y="47"/>
                  </a:lnTo>
                  <a:lnTo>
                    <a:pt x="128" y="33"/>
                  </a:lnTo>
                  <a:lnTo>
                    <a:pt x="128" y="30"/>
                  </a:lnTo>
                  <a:lnTo>
                    <a:pt x="123" y="19"/>
                  </a:lnTo>
                  <a:lnTo>
                    <a:pt x="78" y="9"/>
                  </a:lnTo>
                  <a:lnTo>
                    <a:pt x="76" y="7"/>
                  </a:lnTo>
                  <a:lnTo>
                    <a:pt x="76" y="0"/>
                  </a:lnTo>
                  <a:lnTo>
                    <a:pt x="52" y="4"/>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6" name="Freeform 1060"/>
            <p:cNvSpPr>
              <a:spLocks/>
            </p:cNvSpPr>
            <p:nvPr/>
          </p:nvSpPr>
          <p:spPr bwMode="auto">
            <a:xfrm>
              <a:off x="5966" y="1675"/>
              <a:ext cx="310" cy="325"/>
            </a:xfrm>
            <a:custGeom>
              <a:avLst/>
              <a:gdLst>
                <a:gd name="T0" fmla="*/ 5 w 343"/>
                <a:gd name="T1" fmla="*/ 5 h 361"/>
                <a:gd name="T2" fmla="*/ 5 w 343"/>
                <a:gd name="T3" fmla="*/ 5 h 361"/>
                <a:gd name="T4" fmla="*/ 5 w 343"/>
                <a:gd name="T5" fmla="*/ 5 h 361"/>
                <a:gd name="T6" fmla="*/ 5 w 343"/>
                <a:gd name="T7" fmla="*/ 5 h 361"/>
                <a:gd name="T8" fmla="*/ 5 w 343"/>
                <a:gd name="T9" fmla="*/ 5 h 361"/>
                <a:gd name="T10" fmla="*/ 5 w 343"/>
                <a:gd name="T11" fmla="*/ 5 h 361"/>
                <a:gd name="T12" fmla="*/ 5 w 343"/>
                <a:gd name="T13" fmla="*/ 5 h 361"/>
                <a:gd name="T14" fmla="*/ 5 w 343"/>
                <a:gd name="T15" fmla="*/ 5 h 361"/>
                <a:gd name="T16" fmla="*/ 5 w 343"/>
                <a:gd name="T17" fmla="*/ 5 h 361"/>
                <a:gd name="T18" fmla="*/ 5 w 343"/>
                <a:gd name="T19" fmla="*/ 5 h 361"/>
                <a:gd name="T20" fmla="*/ 5 w 343"/>
                <a:gd name="T21" fmla="*/ 5 h 361"/>
                <a:gd name="T22" fmla="*/ 5 w 343"/>
                <a:gd name="T23" fmla="*/ 5 h 361"/>
                <a:gd name="T24" fmla="*/ 5 w 343"/>
                <a:gd name="T25" fmla="*/ 5 h 361"/>
                <a:gd name="T26" fmla="*/ 5 w 343"/>
                <a:gd name="T27" fmla="*/ 4 h 361"/>
                <a:gd name="T28" fmla="*/ 5 w 343"/>
                <a:gd name="T29" fmla="*/ 0 h 361"/>
                <a:gd name="T30" fmla="*/ 5 w 343"/>
                <a:gd name="T31" fmla="*/ 0 h 361"/>
                <a:gd name="T32" fmla="*/ 5 w 343"/>
                <a:gd name="T33" fmla="*/ 5 h 361"/>
                <a:gd name="T34" fmla="*/ 5 w 343"/>
                <a:gd name="T35" fmla="*/ 5 h 361"/>
                <a:gd name="T36" fmla="*/ 5 w 343"/>
                <a:gd name="T37" fmla="*/ 5 h 361"/>
                <a:gd name="T38" fmla="*/ 5 w 343"/>
                <a:gd name="T39" fmla="*/ 5 h 361"/>
                <a:gd name="T40" fmla="*/ 5 w 343"/>
                <a:gd name="T41" fmla="*/ 5 h 361"/>
                <a:gd name="T42" fmla="*/ 5 w 343"/>
                <a:gd name="T43" fmla="*/ 5 h 361"/>
                <a:gd name="T44" fmla="*/ 5 w 343"/>
                <a:gd name="T45" fmla="*/ 5 h 361"/>
                <a:gd name="T46" fmla="*/ 5 w 343"/>
                <a:gd name="T47" fmla="*/ 5 h 361"/>
                <a:gd name="T48" fmla="*/ 5 w 343"/>
                <a:gd name="T49" fmla="*/ 5 h 361"/>
                <a:gd name="T50" fmla="*/ 5 w 343"/>
                <a:gd name="T51" fmla="*/ 5 h 361"/>
                <a:gd name="T52" fmla="*/ 5 w 343"/>
                <a:gd name="T53" fmla="*/ 5 h 361"/>
                <a:gd name="T54" fmla="*/ 5 w 343"/>
                <a:gd name="T55" fmla="*/ 5 h 361"/>
                <a:gd name="T56" fmla="*/ 5 w 343"/>
                <a:gd name="T57" fmla="*/ 5 h 361"/>
                <a:gd name="T58" fmla="*/ 5 w 343"/>
                <a:gd name="T59" fmla="*/ 5 h 361"/>
                <a:gd name="T60" fmla="*/ 5 w 343"/>
                <a:gd name="T61" fmla="*/ 5 h 361"/>
                <a:gd name="T62" fmla="*/ 5 w 343"/>
                <a:gd name="T63" fmla="*/ 5 h 361"/>
                <a:gd name="T64" fmla="*/ 5 w 343"/>
                <a:gd name="T65" fmla="*/ 5 h 361"/>
                <a:gd name="T66" fmla="*/ 5 w 343"/>
                <a:gd name="T67" fmla="*/ 5 h 361"/>
                <a:gd name="T68" fmla="*/ 5 w 343"/>
                <a:gd name="T69" fmla="*/ 5 h 361"/>
                <a:gd name="T70" fmla="*/ 5 w 343"/>
                <a:gd name="T71" fmla="*/ 5 h 361"/>
                <a:gd name="T72" fmla="*/ 5 w 343"/>
                <a:gd name="T73" fmla="*/ 5 h 361"/>
                <a:gd name="T74" fmla="*/ 5 w 343"/>
                <a:gd name="T75" fmla="*/ 5 h 361"/>
                <a:gd name="T76" fmla="*/ 5 w 343"/>
                <a:gd name="T77" fmla="*/ 5 h 361"/>
                <a:gd name="T78" fmla="*/ 5 w 343"/>
                <a:gd name="T79" fmla="*/ 5 h 361"/>
                <a:gd name="T80" fmla="*/ 5 w 343"/>
                <a:gd name="T81" fmla="*/ 5 h 361"/>
                <a:gd name="T82" fmla="*/ 5 w 343"/>
                <a:gd name="T83" fmla="*/ 5 h 361"/>
                <a:gd name="T84" fmla="*/ 5 w 343"/>
                <a:gd name="T85" fmla="*/ 5 h 361"/>
                <a:gd name="T86" fmla="*/ 5 w 343"/>
                <a:gd name="T87" fmla="*/ 5 h 361"/>
                <a:gd name="T88" fmla="*/ 5 w 343"/>
                <a:gd name="T89" fmla="*/ 5 h 361"/>
                <a:gd name="T90" fmla="*/ 5 w 343"/>
                <a:gd name="T91" fmla="*/ 5 h 361"/>
                <a:gd name="T92" fmla="*/ 5 w 343"/>
                <a:gd name="T93" fmla="*/ 5 h 361"/>
                <a:gd name="T94" fmla="*/ 5 w 343"/>
                <a:gd name="T95" fmla="*/ 5 h 361"/>
                <a:gd name="T96" fmla="*/ 5 w 343"/>
                <a:gd name="T97" fmla="*/ 5 h 361"/>
                <a:gd name="T98" fmla="*/ 5 w 343"/>
                <a:gd name="T99" fmla="*/ 5 h 361"/>
                <a:gd name="T100" fmla="*/ 5 w 343"/>
                <a:gd name="T101" fmla="*/ 5 h 361"/>
                <a:gd name="T102" fmla="*/ 5 w 343"/>
                <a:gd name="T103" fmla="*/ 5 h 361"/>
                <a:gd name="T104" fmla="*/ 5 w 343"/>
                <a:gd name="T105" fmla="*/ 5 h 361"/>
                <a:gd name="T106" fmla="*/ 5 w 343"/>
                <a:gd name="T107" fmla="*/ 5 h 361"/>
                <a:gd name="T108" fmla="*/ 5 w 343"/>
                <a:gd name="T109" fmla="*/ 5 h 361"/>
                <a:gd name="T110" fmla="*/ 5 w 343"/>
                <a:gd name="T111" fmla="*/ 5 h 361"/>
                <a:gd name="T112" fmla="*/ 5 w 343"/>
                <a:gd name="T113" fmla="*/ 5 h 361"/>
                <a:gd name="T114" fmla="*/ 5 w 343"/>
                <a:gd name="T115" fmla="*/ 5 h 361"/>
                <a:gd name="T116" fmla="*/ 0 w 343"/>
                <a:gd name="T117" fmla="*/ 5 h 3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3"/>
                <a:gd name="T178" fmla="*/ 0 h 361"/>
                <a:gd name="T179" fmla="*/ 343 w 343"/>
                <a:gd name="T180" fmla="*/ 361 h 3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3" h="361">
                  <a:moveTo>
                    <a:pt x="0" y="80"/>
                  </a:moveTo>
                  <a:lnTo>
                    <a:pt x="7" y="78"/>
                  </a:lnTo>
                  <a:lnTo>
                    <a:pt x="29" y="75"/>
                  </a:lnTo>
                  <a:lnTo>
                    <a:pt x="31" y="73"/>
                  </a:lnTo>
                  <a:lnTo>
                    <a:pt x="33" y="73"/>
                  </a:lnTo>
                  <a:lnTo>
                    <a:pt x="36" y="73"/>
                  </a:lnTo>
                  <a:lnTo>
                    <a:pt x="45" y="75"/>
                  </a:lnTo>
                  <a:lnTo>
                    <a:pt x="57" y="87"/>
                  </a:lnTo>
                  <a:lnTo>
                    <a:pt x="66" y="85"/>
                  </a:lnTo>
                  <a:lnTo>
                    <a:pt x="71" y="87"/>
                  </a:lnTo>
                  <a:lnTo>
                    <a:pt x="78" y="85"/>
                  </a:lnTo>
                  <a:lnTo>
                    <a:pt x="85" y="90"/>
                  </a:lnTo>
                  <a:lnTo>
                    <a:pt x="88" y="90"/>
                  </a:lnTo>
                  <a:lnTo>
                    <a:pt x="88" y="87"/>
                  </a:lnTo>
                  <a:lnTo>
                    <a:pt x="85" y="49"/>
                  </a:lnTo>
                  <a:lnTo>
                    <a:pt x="99" y="49"/>
                  </a:lnTo>
                  <a:lnTo>
                    <a:pt x="99" y="54"/>
                  </a:lnTo>
                  <a:lnTo>
                    <a:pt x="102" y="59"/>
                  </a:lnTo>
                  <a:lnTo>
                    <a:pt x="130" y="66"/>
                  </a:lnTo>
                  <a:lnTo>
                    <a:pt x="147" y="61"/>
                  </a:lnTo>
                  <a:lnTo>
                    <a:pt x="137" y="59"/>
                  </a:lnTo>
                  <a:lnTo>
                    <a:pt x="135" y="56"/>
                  </a:lnTo>
                  <a:lnTo>
                    <a:pt x="175" y="35"/>
                  </a:lnTo>
                  <a:lnTo>
                    <a:pt x="177" y="28"/>
                  </a:lnTo>
                  <a:lnTo>
                    <a:pt x="182" y="7"/>
                  </a:lnTo>
                  <a:lnTo>
                    <a:pt x="187" y="4"/>
                  </a:lnTo>
                  <a:lnTo>
                    <a:pt x="206" y="2"/>
                  </a:lnTo>
                  <a:lnTo>
                    <a:pt x="208" y="0"/>
                  </a:lnTo>
                  <a:lnTo>
                    <a:pt x="208" y="12"/>
                  </a:lnTo>
                  <a:lnTo>
                    <a:pt x="215" y="16"/>
                  </a:lnTo>
                  <a:lnTo>
                    <a:pt x="218" y="16"/>
                  </a:lnTo>
                  <a:lnTo>
                    <a:pt x="220" y="16"/>
                  </a:lnTo>
                  <a:lnTo>
                    <a:pt x="222" y="23"/>
                  </a:lnTo>
                  <a:lnTo>
                    <a:pt x="239" y="35"/>
                  </a:lnTo>
                  <a:lnTo>
                    <a:pt x="248" y="49"/>
                  </a:lnTo>
                  <a:lnTo>
                    <a:pt x="253" y="49"/>
                  </a:lnTo>
                  <a:lnTo>
                    <a:pt x="255" y="47"/>
                  </a:lnTo>
                  <a:lnTo>
                    <a:pt x="262" y="52"/>
                  </a:lnTo>
                  <a:lnTo>
                    <a:pt x="265" y="56"/>
                  </a:lnTo>
                  <a:lnTo>
                    <a:pt x="262" y="59"/>
                  </a:lnTo>
                  <a:lnTo>
                    <a:pt x="262" y="61"/>
                  </a:lnTo>
                  <a:lnTo>
                    <a:pt x="296" y="71"/>
                  </a:lnTo>
                  <a:lnTo>
                    <a:pt x="307" y="85"/>
                  </a:lnTo>
                  <a:lnTo>
                    <a:pt x="340" y="94"/>
                  </a:lnTo>
                  <a:lnTo>
                    <a:pt x="343" y="97"/>
                  </a:lnTo>
                  <a:lnTo>
                    <a:pt x="326" y="153"/>
                  </a:lnTo>
                  <a:lnTo>
                    <a:pt x="322" y="156"/>
                  </a:lnTo>
                  <a:lnTo>
                    <a:pt x="312" y="153"/>
                  </a:lnTo>
                  <a:lnTo>
                    <a:pt x="312" y="156"/>
                  </a:lnTo>
                  <a:lnTo>
                    <a:pt x="310" y="158"/>
                  </a:lnTo>
                  <a:lnTo>
                    <a:pt x="312" y="160"/>
                  </a:lnTo>
                  <a:lnTo>
                    <a:pt x="284" y="193"/>
                  </a:lnTo>
                  <a:lnTo>
                    <a:pt x="284" y="210"/>
                  </a:lnTo>
                  <a:lnTo>
                    <a:pt x="293" y="201"/>
                  </a:lnTo>
                  <a:lnTo>
                    <a:pt x="303" y="201"/>
                  </a:lnTo>
                  <a:lnTo>
                    <a:pt x="305" y="215"/>
                  </a:lnTo>
                  <a:lnTo>
                    <a:pt x="310" y="219"/>
                  </a:lnTo>
                  <a:lnTo>
                    <a:pt x="310" y="222"/>
                  </a:lnTo>
                  <a:lnTo>
                    <a:pt x="307" y="222"/>
                  </a:lnTo>
                  <a:lnTo>
                    <a:pt x="305" y="224"/>
                  </a:lnTo>
                  <a:lnTo>
                    <a:pt x="312" y="248"/>
                  </a:lnTo>
                  <a:lnTo>
                    <a:pt x="305" y="250"/>
                  </a:lnTo>
                  <a:lnTo>
                    <a:pt x="300" y="260"/>
                  </a:lnTo>
                  <a:lnTo>
                    <a:pt x="307" y="269"/>
                  </a:lnTo>
                  <a:lnTo>
                    <a:pt x="307" y="271"/>
                  </a:lnTo>
                  <a:lnTo>
                    <a:pt x="310" y="290"/>
                  </a:lnTo>
                  <a:lnTo>
                    <a:pt x="326" y="295"/>
                  </a:lnTo>
                  <a:lnTo>
                    <a:pt x="324" y="309"/>
                  </a:lnTo>
                  <a:lnTo>
                    <a:pt x="298" y="328"/>
                  </a:lnTo>
                  <a:lnTo>
                    <a:pt x="298" y="331"/>
                  </a:lnTo>
                  <a:lnTo>
                    <a:pt x="296" y="333"/>
                  </a:lnTo>
                  <a:lnTo>
                    <a:pt x="274" y="338"/>
                  </a:lnTo>
                  <a:lnTo>
                    <a:pt x="251" y="323"/>
                  </a:lnTo>
                  <a:lnTo>
                    <a:pt x="246" y="326"/>
                  </a:lnTo>
                  <a:lnTo>
                    <a:pt x="239" y="326"/>
                  </a:lnTo>
                  <a:lnTo>
                    <a:pt x="222" y="316"/>
                  </a:lnTo>
                  <a:lnTo>
                    <a:pt x="192" y="333"/>
                  </a:lnTo>
                  <a:lnTo>
                    <a:pt x="189" y="342"/>
                  </a:lnTo>
                  <a:lnTo>
                    <a:pt x="192" y="345"/>
                  </a:lnTo>
                  <a:lnTo>
                    <a:pt x="192" y="361"/>
                  </a:lnTo>
                  <a:lnTo>
                    <a:pt x="154" y="359"/>
                  </a:lnTo>
                  <a:lnTo>
                    <a:pt x="144" y="349"/>
                  </a:lnTo>
                  <a:lnTo>
                    <a:pt x="137" y="347"/>
                  </a:lnTo>
                  <a:lnTo>
                    <a:pt x="125" y="340"/>
                  </a:lnTo>
                  <a:lnTo>
                    <a:pt x="111" y="342"/>
                  </a:lnTo>
                  <a:lnTo>
                    <a:pt x="45" y="305"/>
                  </a:lnTo>
                  <a:lnTo>
                    <a:pt x="45" y="302"/>
                  </a:lnTo>
                  <a:lnTo>
                    <a:pt x="52" y="305"/>
                  </a:lnTo>
                  <a:lnTo>
                    <a:pt x="55" y="302"/>
                  </a:lnTo>
                  <a:lnTo>
                    <a:pt x="71" y="262"/>
                  </a:lnTo>
                  <a:lnTo>
                    <a:pt x="69" y="260"/>
                  </a:lnTo>
                  <a:lnTo>
                    <a:pt x="73" y="241"/>
                  </a:lnTo>
                  <a:lnTo>
                    <a:pt x="76" y="227"/>
                  </a:lnTo>
                  <a:lnTo>
                    <a:pt x="81" y="208"/>
                  </a:lnTo>
                  <a:lnTo>
                    <a:pt x="81" y="196"/>
                  </a:lnTo>
                  <a:lnTo>
                    <a:pt x="83" y="189"/>
                  </a:lnTo>
                  <a:lnTo>
                    <a:pt x="83" y="184"/>
                  </a:lnTo>
                  <a:lnTo>
                    <a:pt x="73" y="182"/>
                  </a:lnTo>
                  <a:lnTo>
                    <a:pt x="64" y="163"/>
                  </a:lnTo>
                  <a:lnTo>
                    <a:pt x="62" y="146"/>
                  </a:lnTo>
                  <a:lnTo>
                    <a:pt x="71" y="146"/>
                  </a:lnTo>
                  <a:lnTo>
                    <a:pt x="55" y="139"/>
                  </a:lnTo>
                  <a:lnTo>
                    <a:pt x="55" y="132"/>
                  </a:lnTo>
                  <a:lnTo>
                    <a:pt x="50" y="130"/>
                  </a:lnTo>
                  <a:lnTo>
                    <a:pt x="45" y="132"/>
                  </a:lnTo>
                  <a:lnTo>
                    <a:pt x="47" y="127"/>
                  </a:lnTo>
                  <a:lnTo>
                    <a:pt x="43" y="125"/>
                  </a:lnTo>
                  <a:lnTo>
                    <a:pt x="36" y="127"/>
                  </a:lnTo>
                  <a:lnTo>
                    <a:pt x="14" y="111"/>
                  </a:lnTo>
                  <a:lnTo>
                    <a:pt x="7" y="106"/>
                  </a:lnTo>
                  <a:lnTo>
                    <a:pt x="0" y="8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7" name="Freeform 1061"/>
            <p:cNvSpPr>
              <a:spLocks/>
            </p:cNvSpPr>
            <p:nvPr/>
          </p:nvSpPr>
          <p:spPr bwMode="auto">
            <a:xfrm>
              <a:off x="6288" y="1983"/>
              <a:ext cx="24" cy="59"/>
            </a:xfrm>
            <a:custGeom>
              <a:avLst/>
              <a:gdLst>
                <a:gd name="T0" fmla="*/ 6 w 26"/>
                <a:gd name="T1" fmla="*/ 0 h 66"/>
                <a:gd name="T2" fmla="*/ 6 w 26"/>
                <a:gd name="T3" fmla="*/ 0 h 66"/>
                <a:gd name="T4" fmla="*/ 6 w 26"/>
                <a:gd name="T5" fmla="*/ 3 h 66"/>
                <a:gd name="T6" fmla="*/ 6 w 26"/>
                <a:gd name="T7" fmla="*/ 4 h 66"/>
                <a:gd name="T8" fmla="*/ 6 w 26"/>
                <a:gd name="T9" fmla="*/ 4 h 66"/>
                <a:gd name="T10" fmla="*/ 6 w 26"/>
                <a:gd name="T11" fmla="*/ 4 h 66"/>
                <a:gd name="T12" fmla="*/ 5 w 26"/>
                <a:gd name="T13" fmla="*/ 4 h 66"/>
                <a:gd name="T14" fmla="*/ 0 w 26"/>
                <a:gd name="T15" fmla="*/ 4 h 66"/>
                <a:gd name="T16" fmla="*/ 2 w 26"/>
                <a:gd name="T17" fmla="*/ 4 h 66"/>
                <a:gd name="T18" fmla="*/ 6 w 26"/>
                <a:gd name="T19" fmla="*/ 4 h 66"/>
                <a:gd name="T20" fmla="*/ 6 w 26"/>
                <a:gd name="T21" fmla="*/ 0 h 66"/>
                <a:gd name="T22" fmla="*/ 6 w 26"/>
                <a:gd name="T23" fmla="*/ 0 h 66"/>
                <a:gd name="T24" fmla="*/ 6 w 26"/>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66"/>
                <a:gd name="T41" fmla="*/ 26 w 26"/>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66">
                  <a:moveTo>
                    <a:pt x="24" y="0"/>
                  </a:moveTo>
                  <a:lnTo>
                    <a:pt x="24" y="0"/>
                  </a:lnTo>
                  <a:lnTo>
                    <a:pt x="26" y="3"/>
                  </a:lnTo>
                  <a:lnTo>
                    <a:pt x="19" y="66"/>
                  </a:lnTo>
                  <a:lnTo>
                    <a:pt x="9" y="59"/>
                  </a:lnTo>
                  <a:lnTo>
                    <a:pt x="7" y="52"/>
                  </a:lnTo>
                  <a:lnTo>
                    <a:pt x="5" y="50"/>
                  </a:lnTo>
                  <a:lnTo>
                    <a:pt x="0" y="26"/>
                  </a:lnTo>
                  <a:lnTo>
                    <a:pt x="2" y="19"/>
                  </a:lnTo>
                  <a:lnTo>
                    <a:pt x="19" y="10"/>
                  </a:lnTo>
                  <a:lnTo>
                    <a:pt x="24" y="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8" name="Freeform 1062"/>
            <p:cNvSpPr>
              <a:spLocks/>
            </p:cNvSpPr>
            <p:nvPr/>
          </p:nvSpPr>
          <p:spPr bwMode="auto">
            <a:xfrm>
              <a:off x="6218" y="1715"/>
              <a:ext cx="17" cy="24"/>
            </a:xfrm>
            <a:custGeom>
              <a:avLst/>
              <a:gdLst>
                <a:gd name="T0" fmla="*/ 4 w 19"/>
                <a:gd name="T1" fmla="*/ 6 h 26"/>
                <a:gd name="T2" fmla="*/ 4 w 19"/>
                <a:gd name="T3" fmla="*/ 6 h 26"/>
                <a:gd name="T4" fmla="*/ 4 w 19"/>
                <a:gd name="T5" fmla="*/ 6 h 26"/>
                <a:gd name="T6" fmla="*/ 4 w 19"/>
                <a:gd name="T7" fmla="*/ 6 h 26"/>
                <a:gd name="T8" fmla="*/ 4 w 19"/>
                <a:gd name="T9" fmla="*/ 6 h 26"/>
                <a:gd name="T10" fmla="*/ 4 w 19"/>
                <a:gd name="T11" fmla="*/ 6 h 26"/>
                <a:gd name="T12" fmla="*/ 4 w 19"/>
                <a:gd name="T13" fmla="*/ 6 h 26"/>
                <a:gd name="T14" fmla="*/ 4 w 19"/>
                <a:gd name="T15" fmla="*/ 0 h 26"/>
                <a:gd name="T16" fmla="*/ 4 w 19"/>
                <a:gd name="T17" fmla="*/ 0 h 26"/>
                <a:gd name="T18" fmla="*/ 0 w 19"/>
                <a:gd name="T19" fmla="*/ 6 h 26"/>
                <a:gd name="T20" fmla="*/ 2 w 19"/>
                <a:gd name="T21" fmla="*/ 6 h 26"/>
                <a:gd name="T22" fmla="*/ 4 w 19"/>
                <a:gd name="T23" fmla="*/ 6 h 26"/>
                <a:gd name="T24" fmla="*/ 4 w 19"/>
                <a:gd name="T25" fmla="*/ 6 h 26"/>
                <a:gd name="T26" fmla="*/ 4 w 19"/>
                <a:gd name="T27" fmla="*/ 6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6"/>
                <a:gd name="T44" fmla="*/ 19 w 1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6">
                  <a:moveTo>
                    <a:pt x="9" y="26"/>
                  </a:moveTo>
                  <a:lnTo>
                    <a:pt x="9" y="26"/>
                  </a:lnTo>
                  <a:lnTo>
                    <a:pt x="12" y="26"/>
                  </a:lnTo>
                  <a:lnTo>
                    <a:pt x="19" y="21"/>
                  </a:lnTo>
                  <a:lnTo>
                    <a:pt x="19" y="19"/>
                  </a:lnTo>
                  <a:lnTo>
                    <a:pt x="17" y="9"/>
                  </a:lnTo>
                  <a:lnTo>
                    <a:pt x="14" y="9"/>
                  </a:lnTo>
                  <a:lnTo>
                    <a:pt x="14" y="0"/>
                  </a:lnTo>
                  <a:lnTo>
                    <a:pt x="9" y="0"/>
                  </a:lnTo>
                  <a:lnTo>
                    <a:pt x="0" y="7"/>
                  </a:lnTo>
                  <a:lnTo>
                    <a:pt x="2" y="21"/>
                  </a:lnTo>
                  <a:lnTo>
                    <a:pt x="5" y="23"/>
                  </a:lnTo>
                  <a:lnTo>
                    <a:pt x="9" y="26"/>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79" name="Freeform 1063"/>
            <p:cNvSpPr>
              <a:spLocks/>
            </p:cNvSpPr>
            <p:nvPr/>
          </p:nvSpPr>
          <p:spPr bwMode="auto">
            <a:xfrm>
              <a:off x="6173" y="1594"/>
              <a:ext cx="84" cy="100"/>
            </a:xfrm>
            <a:custGeom>
              <a:avLst/>
              <a:gdLst>
                <a:gd name="T0" fmla="*/ 5 w 93"/>
                <a:gd name="T1" fmla="*/ 5 h 111"/>
                <a:gd name="T2" fmla="*/ 5 w 93"/>
                <a:gd name="T3" fmla="*/ 5 h 111"/>
                <a:gd name="T4" fmla="*/ 5 w 93"/>
                <a:gd name="T5" fmla="*/ 5 h 111"/>
                <a:gd name="T6" fmla="*/ 5 w 93"/>
                <a:gd name="T7" fmla="*/ 5 h 111"/>
                <a:gd name="T8" fmla="*/ 5 w 93"/>
                <a:gd name="T9" fmla="*/ 5 h 111"/>
                <a:gd name="T10" fmla="*/ 5 w 93"/>
                <a:gd name="T11" fmla="*/ 5 h 111"/>
                <a:gd name="T12" fmla="*/ 5 w 93"/>
                <a:gd name="T13" fmla="*/ 5 h 111"/>
                <a:gd name="T14" fmla="*/ 5 w 93"/>
                <a:gd name="T15" fmla="*/ 5 h 111"/>
                <a:gd name="T16" fmla="*/ 5 w 93"/>
                <a:gd name="T17" fmla="*/ 5 h 111"/>
                <a:gd name="T18" fmla="*/ 5 w 93"/>
                <a:gd name="T19" fmla="*/ 5 h 111"/>
                <a:gd name="T20" fmla="*/ 5 w 93"/>
                <a:gd name="T21" fmla="*/ 5 h 111"/>
                <a:gd name="T22" fmla="*/ 5 w 93"/>
                <a:gd name="T23" fmla="*/ 5 h 111"/>
                <a:gd name="T24" fmla="*/ 5 w 93"/>
                <a:gd name="T25" fmla="*/ 5 h 111"/>
                <a:gd name="T26" fmla="*/ 5 w 93"/>
                <a:gd name="T27" fmla="*/ 5 h 111"/>
                <a:gd name="T28" fmla="*/ 5 w 93"/>
                <a:gd name="T29" fmla="*/ 5 h 111"/>
                <a:gd name="T30" fmla="*/ 5 w 93"/>
                <a:gd name="T31" fmla="*/ 5 h 111"/>
                <a:gd name="T32" fmla="*/ 5 w 93"/>
                <a:gd name="T33" fmla="*/ 5 h 111"/>
                <a:gd name="T34" fmla="*/ 5 w 93"/>
                <a:gd name="T35" fmla="*/ 5 h 111"/>
                <a:gd name="T36" fmla="*/ 5 w 93"/>
                <a:gd name="T37" fmla="*/ 5 h 111"/>
                <a:gd name="T38" fmla="*/ 5 w 93"/>
                <a:gd name="T39" fmla="*/ 5 h 111"/>
                <a:gd name="T40" fmla="*/ 5 w 93"/>
                <a:gd name="T41" fmla="*/ 5 h 111"/>
                <a:gd name="T42" fmla="*/ 5 w 93"/>
                <a:gd name="T43" fmla="*/ 5 h 111"/>
                <a:gd name="T44" fmla="*/ 5 w 93"/>
                <a:gd name="T45" fmla="*/ 5 h 111"/>
                <a:gd name="T46" fmla="*/ 5 w 93"/>
                <a:gd name="T47" fmla="*/ 0 h 111"/>
                <a:gd name="T48" fmla="*/ 5 w 93"/>
                <a:gd name="T49" fmla="*/ 5 h 111"/>
                <a:gd name="T50" fmla="*/ 5 w 93"/>
                <a:gd name="T51" fmla="*/ 5 h 111"/>
                <a:gd name="T52" fmla="*/ 5 w 93"/>
                <a:gd name="T53" fmla="*/ 5 h 111"/>
                <a:gd name="T54" fmla="*/ 5 w 93"/>
                <a:gd name="T55" fmla="*/ 5 h 111"/>
                <a:gd name="T56" fmla="*/ 5 w 93"/>
                <a:gd name="T57" fmla="*/ 5 h 111"/>
                <a:gd name="T58" fmla="*/ 5 w 93"/>
                <a:gd name="T59" fmla="*/ 5 h 111"/>
                <a:gd name="T60" fmla="*/ 5 w 93"/>
                <a:gd name="T61" fmla="*/ 5 h 111"/>
                <a:gd name="T62" fmla="*/ 5 w 93"/>
                <a:gd name="T63" fmla="*/ 5 h 111"/>
                <a:gd name="T64" fmla="*/ 5 w 93"/>
                <a:gd name="T65" fmla="*/ 5 h 111"/>
                <a:gd name="T66" fmla="*/ 5 w 93"/>
                <a:gd name="T67" fmla="*/ 5 h 111"/>
                <a:gd name="T68" fmla="*/ 5 w 93"/>
                <a:gd name="T69" fmla="*/ 5 h 111"/>
                <a:gd name="T70" fmla="*/ 5 w 93"/>
                <a:gd name="T71" fmla="*/ 5 h 111"/>
                <a:gd name="T72" fmla="*/ 5 w 93"/>
                <a:gd name="T73" fmla="*/ 5 h 111"/>
                <a:gd name="T74" fmla="*/ 5 w 93"/>
                <a:gd name="T75" fmla="*/ 5 h 111"/>
                <a:gd name="T76" fmla="*/ 5 w 93"/>
                <a:gd name="T77" fmla="*/ 5 h 111"/>
                <a:gd name="T78" fmla="*/ 5 w 93"/>
                <a:gd name="T79" fmla="*/ 5 h 111"/>
                <a:gd name="T80" fmla="*/ 0 w 93"/>
                <a:gd name="T81" fmla="*/ 5 h 111"/>
                <a:gd name="T82" fmla="*/ 3 w 93"/>
                <a:gd name="T83" fmla="*/ 5 h 111"/>
                <a:gd name="T84" fmla="*/ 5 w 93"/>
                <a:gd name="T85" fmla="*/ 5 h 111"/>
                <a:gd name="T86" fmla="*/ 5 w 93"/>
                <a:gd name="T87" fmla="*/ 5 h 111"/>
                <a:gd name="T88" fmla="*/ 5 w 93"/>
                <a:gd name="T89" fmla="*/ 5 h 111"/>
                <a:gd name="T90" fmla="*/ 5 w 93"/>
                <a:gd name="T91" fmla="*/ 5 h 111"/>
                <a:gd name="T92" fmla="*/ 5 w 93"/>
                <a:gd name="T93" fmla="*/ 5 h 111"/>
                <a:gd name="T94" fmla="*/ 5 w 93"/>
                <a:gd name="T95" fmla="*/ 5 h 111"/>
                <a:gd name="T96" fmla="*/ 5 w 93"/>
                <a:gd name="T97" fmla="*/ 5 h 111"/>
                <a:gd name="T98" fmla="*/ 5 w 93"/>
                <a:gd name="T99" fmla="*/ 5 h 111"/>
                <a:gd name="T100" fmla="*/ 5 w 93"/>
                <a:gd name="T101" fmla="*/ 5 h 111"/>
                <a:gd name="T102" fmla="*/ 5 w 93"/>
                <a:gd name="T103" fmla="*/ 5 h 111"/>
                <a:gd name="T104" fmla="*/ 5 w 93"/>
                <a:gd name="T105" fmla="*/ 5 h 111"/>
                <a:gd name="T106" fmla="*/ 5 w 93"/>
                <a:gd name="T107" fmla="*/ 5 h 111"/>
                <a:gd name="T108" fmla="*/ 5 w 93"/>
                <a:gd name="T109" fmla="*/ 5 h 11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3"/>
                <a:gd name="T166" fmla="*/ 0 h 111"/>
                <a:gd name="T167" fmla="*/ 93 w 93"/>
                <a:gd name="T168" fmla="*/ 111 h 11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3" h="111">
                  <a:moveTo>
                    <a:pt x="41" y="24"/>
                  </a:moveTo>
                  <a:lnTo>
                    <a:pt x="41" y="24"/>
                  </a:lnTo>
                  <a:lnTo>
                    <a:pt x="45" y="26"/>
                  </a:lnTo>
                  <a:lnTo>
                    <a:pt x="45" y="28"/>
                  </a:lnTo>
                  <a:lnTo>
                    <a:pt x="43" y="28"/>
                  </a:lnTo>
                  <a:lnTo>
                    <a:pt x="41" y="33"/>
                  </a:lnTo>
                  <a:lnTo>
                    <a:pt x="41" y="38"/>
                  </a:lnTo>
                  <a:lnTo>
                    <a:pt x="45" y="45"/>
                  </a:lnTo>
                  <a:lnTo>
                    <a:pt x="50" y="47"/>
                  </a:lnTo>
                  <a:lnTo>
                    <a:pt x="52" y="45"/>
                  </a:lnTo>
                  <a:lnTo>
                    <a:pt x="52" y="43"/>
                  </a:lnTo>
                  <a:lnTo>
                    <a:pt x="48" y="38"/>
                  </a:lnTo>
                  <a:lnTo>
                    <a:pt x="50" y="35"/>
                  </a:lnTo>
                  <a:lnTo>
                    <a:pt x="57" y="24"/>
                  </a:lnTo>
                  <a:lnTo>
                    <a:pt x="57" y="21"/>
                  </a:lnTo>
                  <a:lnTo>
                    <a:pt x="55" y="21"/>
                  </a:lnTo>
                  <a:lnTo>
                    <a:pt x="52" y="21"/>
                  </a:lnTo>
                  <a:lnTo>
                    <a:pt x="52" y="9"/>
                  </a:lnTo>
                  <a:lnTo>
                    <a:pt x="69" y="5"/>
                  </a:lnTo>
                  <a:lnTo>
                    <a:pt x="83" y="0"/>
                  </a:lnTo>
                  <a:lnTo>
                    <a:pt x="90" y="5"/>
                  </a:lnTo>
                  <a:lnTo>
                    <a:pt x="93" y="7"/>
                  </a:lnTo>
                  <a:lnTo>
                    <a:pt x="88" y="26"/>
                  </a:lnTo>
                  <a:lnTo>
                    <a:pt x="81" y="33"/>
                  </a:lnTo>
                  <a:lnTo>
                    <a:pt x="90" y="43"/>
                  </a:lnTo>
                  <a:lnTo>
                    <a:pt x="81" y="57"/>
                  </a:lnTo>
                  <a:lnTo>
                    <a:pt x="78" y="61"/>
                  </a:lnTo>
                  <a:lnTo>
                    <a:pt x="78" y="64"/>
                  </a:lnTo>
                  <a:lnTo>
                    <a:pt x="74" y="66"/>
                  </a:lnTo>
                  <a:lnTo>
                    <a:pt x="64" y="61"/>
                  </a:lnTo>
                  <a:lnTo>
                    <a:pt x="62" y="109"/>
                  </a:lnTo>
                  <a:lnTo>
                    <a:pt x="62" y="111"/>
                  </a:lnTo>
                  <a:lnTo>
                    <a:pt x="55" y="109"/>
                  </a:lnTo>
                  <a:lnTo>
                    <a:pt x="52" y="90"/>
                  </a:lnTo>
                  <a:lnTo>
                    <a:pt x="33" y="80"/>
                  </a:lnTo>
                  <a:lnTo>
                    <a:pt x="7" y="87"/>
                  </a:lnTo>
                  <a:lnTo>
                    <a:pt x="0" y="83"/>
                  </a:lnTo>
                  <a:lnTo>
                    <a:pt x="3" y="83"/>
                  </a:lnTo>
                  <a:lnTo>
                    <a:pt x="10" y="85"/>
                  </a:lnTo>
                  <a:lnTo>
                    <a:pt x="22" y="83"/>
                  </a:lnTo>
                  <a:lnTo>
                    <a:pt x="17" y="80"/>
                  </a:lnTo>
                  <a:lnTo>
                    <a:pt x="10" y="80"/>
                  </a:lnTo>
                  <a:lnTo>
                    <a:pt x="12" y="76"/>
                  </a:lnTo>
                  <a:lnTo>
                    <a:pt x="31" y="71"/>
                  </a:lnTo>
                  <a:lnTo>
                    <a:pt x="22" y="68"/>
                  </a:lnTo>
                  <a:lnTo>
                    <a:pt x="19" y="64"/>
                  </a:lnTo>
                  <a:lnTo>
                    <a:pt x="19" y="59"/>
                  </a:lnTo>
                  <a:lnTo>
                    <a:pt x="41" y="24"/>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0" name="Freeform 1064"/>
            <p:cNvSpPr>
              <a:spLocks/>
            </p:cNvSpPr>
            <p:nvPr/>
          </p:nvSpPr>
          <p:spPr bwMode="auto">
            <a:xfrm>
              <a:off x="6226" y="1540"/>
              <a:ext cx="211" cy="279"/>
            </a:xfrm>
            <a:custGeom>
              <a:avLst/>
              <a:gdLst>
                <a:gd name="T0" fmla="*/ 5 w 234"/>
                <a:gd name="T1" fmla="*/ 5 h 309"/>
                <a:gd name="T2" fmla="*/ 5 w 234"/>
                <a:gd name="T3" fmla="*/ 5 h 309"/>
                <a:gd name="T4" fmla="*/ 5 w 234"/>
                <a:gd name="T5" fmla="*/ 5 h 309"/>
                <a:gd name="T6" fmla="*/ 5 w 234"/>
                <a:gd name="T7" fmla="*/ 5 h 309"/>
                <a:gd name="T8" fmla="*/ 5 w 234"/>
                <a:gd name="T9" fmla="*/ 5 h 309"/>
                <a:gd name="T10" fmla="*/ 5 w 234"/>
                <a:gd name="T11" fmla="*/ 5 h 309"/>
                <a:gd name="T12" fmla="*/ 5 w 234"/>
                <a:gd name="T13" fmla="*/ 5 h 309"/>
                <a:gd name="T14" fmla="*/ 5 w 234"/>
                <a:gd name="T15" fmla="*/ 5 h 309"/>
                <a:gd name="T16" fmla="*/ 5 w 234"/>
                <a:gd name="T17" fmla="*/ 5 h 309"/>
                <a:gd name="T18" fmla="*/ 5 w 234"/>
                <a:gd name="T19" fmla="*/ 5 h 309"/>
                <a:gd name="T20" fmla="*/ 5 w 234"/>
                <a:gd name="T21" fmla="*/ 5 h 309"/>
                <a:gd name="T22" fmla="*/ 5 w 234"/>
                <a:gd name="T23" fmla="*/ 5 h 309"/>
                <a:gd name="T24" fmla="*/ 5 w 234"/>
                <a:gd name="T25" fmla="*/ 5 h 309"/>
                <a:gd name="T26" fmla="*/ 5 w 234"/>
                <a:gd name="T27" fmla="*/ 5 h 309"/>
                <a:gd name="T28" fmla="*/ 5 w 234"/>
                <a:gd name="T29" fmla="*/ 5 h 309"/>
                <a:gd name="T30" fmla="*/ 5 w 234"/>
                <a:gd name="T31" fmla="*/ 5 h 309"/>
                <a:gd name="T32" fmla="*/ 5 w 234"/>
                <a:gd name="T33" fmla="*/ 5 h 309"/>
                <a:gd name="T34" fmla="*/ 5 w 234"/>
                <a:gd name="T35" fmla="*/ 5 h 309"/>
                <a:gd name="T36" fmla="*/ 5 w 234"/>
                <a:gd name="T37" fmla="*/ 5 h 309"/>
                <a:gd name="T38" fmla="*/ 5 w 234"/>
                <a:gd name="T39" fmla="*/ 5 h 309"/>
                <a:gd name="T40" fmla="*/ 5 w 234"/>
                <a:gd name="T41" fmla="*/ 5 h 309"/>
                <a:gd name="T42" fmla="*/ 5 w 234"/>
                <a:gd name="T43" fmla="*/ 5 h 309"/>
                <a:gd name="T44" fmla="*/ 5 w 234"/>
                <a:gd name="T45" fmla="*/ 5 h 309"/>
                <a:gd name="T46" fmla="*/ 5 w 234"/>
                <a:gd name="T47" fmla="*/ 5 h 309"/>
                <a:gd name="T48" fmla="*/ 5 w 234"/>
                <a:gd name="T49" fmla="*/ 5 h 309"/>
                <a:gd name="T50" fmla="*/ 5 w 234"/>
                <a:gd name="T51" fmla="*/ 5 h 309"/>
                <a:gd name="T52" fmla="*/ 5 w 234"/>
                <a:gd name="T53" fmla="*/ 5 h 309"/>
                <a:gd name="T54" fmla="*/ 5 w 234"/>
                <a:gd name="T55" fmla="*/ 5 h 309"/>
                <a:gd name="T56" fmla="*/ 5 w 234"/>
                <a:gd name="T57" fmla="*/ 5 h 309"/>
                <a:gd name="T58" fmla="*/ 5 w 234"/>
                <a:gd name="T59" fmla="*/ 5 h 309"/>
                <a:gd name="T60" fmla="*/ 5 w 234"/>
                <a:gd name="T61" fmla="*/ 5 h 309"/>
                <a:gd name="T62" fmla="*/ 5 w 234"/>
                <a:gd name="T63" fmla="*/ 5 h 309"/>
                <a:gd name="T64" fmla="*/ 5 w 234"/>
                <a:gd name="T65" fmla="*/ 5 h 309"/>
                <a:gd name="T66" fmla="*/ 5 w 234"/>
                <a:gd name="T67" fmla="*/ 5 h 309"/>
                <a:gd name="T68" fmla="*/ 5 w 234"/>
                <a:gd name="T69" fmla="*/ 5 h 309"/>
                <a:gd name="T70" fmla="*/ 5 w 234"/>
                <a:gd name="T71" fmla="*/ 5 h 309"/>
                <a:gd name="T72" fmla="*/ 5 w 234"/>
                <a:gd name="T73" fmla="*/ 5 h 309"/>
                <a:gd name="T74" fmla="*/ 5 w 234"/>
                <a:gd name="T75" fmla="*/ 5 h 309"/>
                <a:gd name="T76" fmla="*/ 5 w 234"/>
                <a:gd name="T77" fmla="*/ 5 h 309"/>
                <a:gd name="T78" fmla="*/ 5 w 234"/>
                <a:gd name="T79" fmla="*/ 5 h 309"/>
                <a:gd name="T80" fmla="*/ 5 w 234"/>
                <a:gd name="T81" fmla="*/ 5 h 309"/>
                <a:gd name="T82" fmla="*/ 5 w 234"/>
                <a:gd name="T83" fmla="*/ 5 h 309"/>
                <a:gd name="T84" fmla="*/ 5 w 234"/>
                <a:gd name="T85" fmla="*/ 5 h 309"/>
                <a:gd name="T86" fmla="*/ 5 w 234"/>
                <a:gd name="T87" fmla="*/ 5 h 309"/>
                <a:gd name="T88" fmla="*/ 5 w 234"/>
                <a:gd name="T89" fmla="*/ 5 h 309"/>
                <a:gd name="T90" fmla="*/ 5 w 234"/>
                <a:gd name="T91" fmla="*/ 5 h 309"/>
                <a:gd name="T92" fmla="*/ 5 w 234"/>
                <a:gd name="T93" fmla="*/ 5 h 309"/>
                <a:gd name="T94" fmla="*/ 5 w 234"/>
                <a:gd name="T95" fmla="*/ 5 h 309"/>
                <a:gd name="T96" fmla="*/ 5 w 234"/>
                <a:gd name="T97" fmla="*/ 5 h 309"/>
                <a:gd name="T98" fmla="*/ 5 w 234"/>
                <a:gd name="T99" fmla="*/ 5 h 309"/>
                <a:gd name="T100" fmla="*/ 5 w 234"/>
                <a:gd name="T101" fmla="*/ 5 h 309"/>
                <a:gd name="T102" fmla="*/ 5 w 234"/>
                <a:gd name="T103" fmla="*/ 5 h 309"/>
                <a:gd name="T104" fmla="*/ 5 w 234"/>
                <a:gd name="T105" fmla="*/ 5 h 309"/>
                <a:gd name="T106" fmla="*/ 5 w 234"/>
                <a:gd name="T107" fmla="*/ 5 h 309"/>
                <a:gd name="T108" fmla="*/ 5 w 234"/>
                <a:gd name="T109" fmla="*/ 5 h 309"/>
                <a:gd name="T110" fmla="*/ 5 w 234"/>
                <a:gd name="T111" fmla="*/ 5 h 309"/>
                <a:gd name="T112" fmla="*/ 5 w 234"/>
                <a:gd name="T113" fmla="*/ 0 h 309"/>
                <a:gd name="T114" fmla="*/ 5 w 234"/>
                <a:gd name="T115" fmla="*/ 5 h 30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4"/>
                <a:gd name="T175" fmla="*/ 0 h 309"/>
                <a:gd name="T176" fmla="*/ 234 w 234"/>
                <a:gd name="T177" fmla="*/ 309 h 30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4" h="309">
                  <a:moveTo>
                    <a:pt x="102" y="9"/>
                  </a:moveTo>
                  <a:lnTo>
                    <a:pt x="100" y="16"/>
                  </a:lnTo>
                  <a:lnTo>
                    <a:pt x="104" y="16"/>
                  </a:lnTo>
                  <a:lnTo>
                    <a:pt x="104" y="21"/>
                  </a:lnTo>
                  <a:lnTo>
                    <a:pt x="107" y="21"/>
                  </a:lnTo>
                  <a:lnTo>
                    <a:pt x="109" y="16"/>
                  </a:lnTo>
                  <a:lnTo>
                    <a:pt x="114" y="19"/>
                  </a:lnTo>
                  <a:lnTo>
                    <a:pt x="116" y="24"/>
                  </a:lnTo>
                  <a:lnTo>
                    <a:pt x="128" y="21"/>
                  </a:lnTo>
                  <a:lnTo>
                    <a:pt x="128" y="24"/>
                  </a:lnTo>
                  <a:lnTo>
                    <a:pt x="121" y="33"/>
                  </a:lnTo>
                  <a:lnTo>
                    <a:pt x="121" y="38"/>
                  </a:lnTo>
                  <a:lnTo>
                    <a:pt x="123" y="40"/>
                  </a:lnTo>
                  <a:lnTo>
                    <a:pt x="128" y="38"/>
                  </a:lnTo>
                  <a:lnTo>
                    <a:pt x="135" y="38"/>
                  </a:lnTo>
                  <a:lnTo>
                    <a:pt x="137" y="35"/>
                  </a:lnTo>
                  <a:lnTo>
                    <a:pt x="142" y="31"/>
                  </a:lnTo>
                  <a:lnTo>
                    <a:pt x="152" y="26"/>
                  </a:lnTo>
                  <a:lnTo>
                    <a:pt x="152" y="28"/>
                  </a:lnTo>
                  <a:lnTo>
                    <a:pt x="163" y="14"/>
                  </a:lnTo>
                  <a:lnTo>
                    <a:pt x="168" y="14"/>
                  </a:lnTo>
                  <a:lnTo>
                    <a:pt x="171" y="16"/>
                  </a:lnTo>
                  <a:lnTo>
                    <a:pt x="173" y="16"/>
                  </a:lnTo>
                  <a:lnTo>
                    <a:pt x="182" y="26"/>
                  </a:lnTo>
                  <a:lnTo>
                    <a:pt x="189" y="28"/>
                  </a:lnTo>
                  <a:lnTo>
                    <a:pt x="194" y="38"/>
                  </a:lnTo>
                  <a:lnTo>
                    <a:pt x="204" y="42"/>
                  </a:lnTo>
                  <a:lnTo>
                    <a:pt x="211" y="57"/>
                  </a:lnTo>
                  <a:lnTo>
                    <a:pt x="208" y="78"/>
                  </a:lnTo>
                  <a:lnTo>
                    <a:pt x="218" y="90"/>
                  </a:lnTo>
                  <a:lnTo>
                    <a:pt x="227" y="135"/>
                  </a:lnTo>
                  <a:lnTo>
                    <a:pt x="234" y="161"/>
                  </a:lnTo>
                  <a:lnTo>
                    <a:pt x="230" y="161"/>
                  </a:lnTo>
                  <a:lnTo>
                    <a:pt x="215" y="149"/>
                  </a:lnTo>
                  <a:lnTo>
                    <a:pt x="213" y="161"/>
                  </a:lnTo>
                  <a:lnTo>
                    <a:pt x="168" y="184"/>
                  </a:lnTo>
                  <a:lnTo>
                    <a:pt x="168" y="191"/>
                  </a:lnTo>
                  <a:lnTo>
                    <a:pt x="166" y="194"/>
                  </a:lnTo>
                  <a:lnTo>
                    <a:pt x="159" y="187"/>
                  </a:lnTo>
                  <a:lnTo>
                    <a:pt x="156" y="189"/>
                  </a:lnTo>
                  <a:lnTo>
                    <a:pt x="161" y="196"/>
                  </a:lnTo>
                  <a:lnTo>
                    <a:pt x="168" y="201"/>
                  </a:lnTo>
                  <a:lnTo>
                    <a:pt x="171" y="215"/>
                  </a:lnTo>
                  <a:lnTo>
                    <a:pt x="215" y="246"/>
                  </a:lnTo>
                  <a:lnTo>
                    <a:pt x="206" y="255"/>
                  </a:lnTo>
                  <a:lnTo>
                    <a:pt x="201" y="257"/>
                  </a:lnTo>
                  <a:lnTo>
                    <a:pt x="199" y="265"/>
                  </a:lnTo>
                  <a:lnTo>
                    <a:pt x="187" y="272"/>
                  </a:lnTo>
                  <a:lnTo>
                    <a:pt x="185" y="281"/>
                  </a:lnTo>
                  <a:lnTo>
                    <a:pt x="192" y="298"/>
                  </a:lnTo>
                  <a:lnTo>
                    <a:pt x="189" y="298"/>
                  </a:lnTo>
                  <a:lnTo>
                    <a:pt x="187" y="298"/>
                  </a:lnTo>
                  <a:lnTo>
                    <a:pt x="185" y="295"/>
                  </a:lnTo>
                  <a:lnTo>
                    <a:pt x="140" y="307"/>
                  </a:lnTo>
                  <a:lnTo>
                    <a:pt x="128" y="302"/>
                  </a:lnTo>
                  <a:lnTo>
                    <a:pt x="123" y="302"/>
                  </a:lnTo>
                  <a:lnTo>
                    <a:pt x="116" y="309"/>
                  </a:lnTo>
                  <a:lnTo>
                    <a:pt x="114" y="309"/>
                  </a:lnTo>
                  <a:lnTo>
                    <a:pt x="104" y="302"/>
                  </a:lnTo>
                  <a:lnTo>
                    <a:pt x="41" y="302"/>
                  </a:lnTo>
                  <a:lnTo>
                    <a:pt x="38" y="295"/>
                  </a:lnTo>
                  <a:lnTo>
                    <a:pt x="55" y="246"/>
                  </a:lnTo>
                  <a:lnTo>
                    <a:pt x="52" y="243"/>
                  </a:lnTo>
                  <a:lnTo>
                    <a:pt x="19" y="231"/>
                  </a:lnTo>
                  <a:lnTo>
                    <a:pt x="8" y="220"/>
                  </a:lnTo>
                  <a:lnTo>
                    <a:pt x="10" y="215"/>
                  </a:lnTo>
                  <a:lnTo>
                    <a:pt x="5" y="201"/>
                  </a:lnTo>
                  <a:lnTo>
                    <a:pt x="8" y="196"/>
                  </a:lnTo>
                  <a:lnTo>
                    <a:pt x="3" y="194"/>
                  </a:lnTo>
                  <a:lnTo>
                    <a:pt x="10" y="184"/>
                  </a:lnTo>
                  <a:lnTo>
                    <a:pt x="0" y="158"/>
                  </a:lnTo>
                  <a:lnTo>
                    <a:pt x="5" y="146"/>
                  </a:lnTo>
                  <a:lnTo>
                    <a:pt x="5" y="120"/>
                  </a:lnTo>
                  <a:lnTo>
                    <a:pt x="8" y="120"/>
                  </a:lnTo>
                  <a:lnTo>
                    <a:pt x="17" y="123"/>
                  </a:lnTo>
                  <a:lnTo>
                    <a:pt x="22" y="120"/>
                  </a:lnTo>
                  <a:lnTo>
                    <a:pt x="22" y="113"/>
                  </a:lnTo>
                  <a:lnTo>
                    <a:pt x="31" y="104"/>
                  </a:lnTo>
                  <a:lnTo>
                    <a:pt x="22" y="94"/>
                  </a:lnTo>
                  <a:lnTo>
                    <a:pt x="24" y="90"/>
                  </a:lnTo>
                  <a:lnTo>
                    <a:pt x="29" y="87"/>
                  </a:lnTo>
                  <a:lnTo>
                    <a:pt x="36" y="66"/>
                  </a:lnTo>
                  <a:lnTo>
                    <a:pt x="41" y="66"/>
                  </a:lnTo>
                  <a:lnTo>
                    <a:pt x="43" y="71"/>
                  </a:lnTo>
                  <a:lnTo>
                    <a:pt x="41" y="64"/>
                  </a:lnTo>
                  <a:lnTo>
                    <a:pt x="36" y="61"/>
                  </a:lnTo>
                  <a:lnTo>
                    <a:pt x="34" y="61"/>
                  </a:lnTo>
                  <a:lnTo>
                    <a:pt x="34" y="54"/>
                  </a:lnTo>
                  <a:lnTo>
                    <a:pt x="38" y="50"/>
                  </a:lnTo>
                  <a:lnTo>
                    <a:pt x="55" y="45"/>
                  </a:lnTo>
                  <a:lnTo>
                    <a:pt x="57" y="47"/>
                  </a:lnTo>
                  <a:lnTo>
                    <a:pt x="60" y="57"/>
                  </a:lnTo>
                  <a:lnTo>
                    <a:pt x="62" y="57"/>
                  </a:lnTo>
                  <a:lnTo>
                    <a:pt x="64" y="52"/>
                  </a:lnTo>
                  <a:lnTo>
                    <a:pt x="71" y="61"/>
                  </a:lnTo>
                  <a:lnTo>
                    <a:pt x="69" y="50"/>
                  </a:lnTo>
                  <a:lnTo>
                    <a:pt x="71" y="42"/>
                  </a:lnTo>
                  <a:lnTo>
                    <a:pt x="74" y="42"/>
                  </a:lnTo>
                  <a:lnTo>
                    <a:pt x="81" y="42"/>
                  </a:lnTo>
                  <a:lnTo>
                    <a:pt x="83" y="40"/>
                  </a:lnTo>
                  <a:lnTo>
                    <a:pt x="78" y="38"/>
                  </a:lnTo>
                  <a:lnTo>
                    <a:pt x="76" y="35"/>
                  </a:lnTo>
                  <a:lnTo>
                    <a:pt x="78" y="33"/>
                  </a:lnTo>
                  <a:lnTo>
                    <a:pt x="74" y="24"/>
                  </a:lnTo>
                  <a:lnTo>
                    <a:pt x="71" y="24"/>
                  </a:lnTo>
                  <a:lnTo>
                    <a:pt x="69" y="24"/>
                  </a:lnTo>
                  <a:lnTo>
                    <a:pt x="78" y="16"/>
                  </a:lnTo>
                  <a:lnTo>
                    <a:pt x="78" y="12"/>
                  </a:lnTo>
                  <a:lnTo>
                    <a:pt x="74" y="5"/>
                  </a:lnTo>
                  <a:lnTo>
                    <a:pt x="74" y="0"/>
                  </a:lnTo>
                  <a:lnTo>
                    <a:pt x="88" y="5"/>
                  </a:lnTo>
                  <a:lnTo>
                    <a:pt x="102" y="5"/>
                  </a:lnTo>
                  <a:lnTo>
                    <a:pt x="102" y="9"/>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1" name="Freeform 1065"/>
            <p:cNvSpPr>
              <a:spLocks/>
            </p:cNvSpPr>
            <p:nvPr/>
          </p:nvSpPr>
          <p:spPr bwMode="auto">
            <a:xfrm>
              <a:off x="6310" y="1753"/>
              <a:ext cx="194" cy="96"/>
            </a:xfrm>
            <a:custGeom>
              <a:avLst/>
              <a:gdLst>
                <a:gd name="T0" fmla="*/ 5 w 215"/>
                <a:gd name="T1" fmla="*/ 5 h 106"/>
                <a:gd name="T2" fmla="*/ 5 w 215"/>
                <a:gd name="T3" fmla="*/ 5 h 106"/>
                <a:gd name="T4" fmla="*/ 5 w 215"/>
                <a:gd name="T5" fmla="*/ 5 h 106"/>
                <a:gd name="T6" fmla="*/ 5 w 215"/>
                <a:gd name="T7" fmla="*/ 5 h 106"/>
                <a:gd name="T8" fmla="*/ 5 w 215"/>
                <a:gd name="T9" fmla="*/ 5 h 106"/>
                <a:gd name="T10" fmla="*/ 5 w 215"/>
                <a:gd name="T11" fmla="*/ 5 h 106"/>
                <a:gd name="T12" fmla="*/ 5 w 215"/>
                <a:gd name="T13" fmla="*/ 5 h 106"/>
                <a:gd name="T14" fmla="*/ 5 w 215"/>
                <a:gd name="T15" fmla="*/ 5 h 106"/>
                <a:gd name="T16" fmla="*/ 5 w 215"/>
                <a:gd name="T17" fmla="*/ 5 h 106"/>
                <a:gd name="T18" fmla="*/ 5 w 215"/>
                <a:gd name="T19" fmla="*/ 5 h 106"/>
                <a:gd name="T20" fmla="*/ 5 w 215"/>
                <a:gd name="T21" fmla="*/ 5 h 106"/>
                <a:gd name="T22" fmla="*/ 5 w 215"/>
                <a:gd name="T23" fmla="*/ 5 h 106"/>
                <a:gd name="T24" fmla="*/ 0 w 215"/>
                <a:gd name="T25" fmla="*/ 5 h 106"/>
                <a:gd name="T26" fmla="*/ 4 w 215"/>
                <a:gd name="T27" fmla="*/ 5 h 106"/>
                <a:gd name="T28" fmla="*/ 5 w 215"/>
                <a:gd name="T29" fmla="*/ 5 h 106"/>
                <a:gd name="T30" fmla="*/ 5 w 215"/>
                <a:gd name="T31" fmla="*/ 5 h 106"/>
                <a:gd name="T32" fmla="*/ 5 w 215"/>
                <a:gd name="T33" fmla="*/ 5 h 106"/>
                <a:gd name="T34" fmla="*/ 5 w 215"/>
                <a:gd name="T35" fmla="*/ 5 h 106"/>
                <a:gd name="T36" fmla="*/ 5 w 215"/>
                <a:gd name="T37" fmla="*/ 5 h 106"/>
                <a:gd name="T38" fmla="*/ 5 w 215"/>
                <a:gd name="T39" fmla="*/ 5 h 106"/>
                <a:gd name="T40" fmla="*/ 5 w 215"/>
                <a:gd name="T41" fmla="*/ 5 h 106"/>
                <a:gd name="T42" fmla="*/ 5 w 215"/>
                <a:gd name="T43" fmla="*/ 5 h 106"/>
                <a:gd name="T44" fmla="*/ 5 w 215"/>
                <a:gd name="T45" fmla="*/ 5 h 106"/>
                <a:gd name="T46" fmla="*/ 5 w 215"/>
                <a:gd name="T47" fmla="*/ 5 h 106"/>
                <a:gd name="T48" fmla="*/ 5 w 215"/>
                <a:gd name="T49" fmla="*/ 5 h 106"/>
                <a:gd name="T50" fmla="*/ 5 w 215"/>
                <a:gd name="T51" fmla="*/ 5 h 106"/>
                <a:gd name="T52" fmla="*/ 5 w 215"/>
                <a:gd name="T53" fmla="*/ 5 h 106"/>
                <a:gd name="T54" fmla="*/ 5 w 215"/>
                <a:gd name="T55" fmla="*/ 5 h 106"/>
                <a:gd name="T56" fmla="*/ 5 w 215"/>
                <a:gd name="T57" fmla="*/ 5 h 106"/>
                <a:gd name="T58" fmla="*/ 5 w 215"/>
                <a:gd name="T59" fmla="*/ 3 h 106"/>
                <a:gd name="T60" fmla="*/ 5 w 215"/>
                <a:gd name="T61" fmla="*/ 5 h 106"/>
                <a:gd name="T62" fmla="*/ 5 w 215"/>
                <a:gd name="T63" fmla="*/ 5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5"/>
                <a:gd name="T97" fmla="*/ 0 h 106"/>
                <a:gd name="T98" fmla="*/ 215 w 215"/>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5" h="106">
                  <a:moveTo>
                    <a:pt x="118" y="12"/>
                  </a:moveTo>
                  <a:lnTo>
                    <a:pt x="118" y="12"/>
                  </a:lnTo>
                  <a:lnTo>
                    <a:pt x="118" y="17"/>
                  </a:lnTo>
                  <a:lnTo>
                    <a:pt x="108" y="21"/>
                  </a:lnTo>
                  <a:lnTo>
                    <a:pt x="106" y="31"/>
                  </a:lnTo>
                  <a:lnTo>
                    <a:pt x="94" y="36"/>
                  </a:lnTo>
                  <a:lnTo>
                    <a:pt x="92" y="40"/>
                  </a:lnTo>
                  <a:lnTo>
                    <a:pt x="96" y="62"/>
                  </a:lnTo>
                  <a:lnTo>
                    <a:pt x="96" y="64"/>
                  </a:lnTo>
                  <a:lnTo>
                    <a:pt x="94" y="64"/>
                  </a:lnTo>
                  <a:lnTo>
                    <a:pt x="94" y="62"/>
                  </a:lnTo>
                  <a:lnTo>
                    <a:pt x="92" y="59"/>
                  </a:lnTo>
                  <a:lnTo>
                    <a:pt x="85" y="59"/>
                  </a:lnTo>
                  <a:lnTo>
                    <a:pt x="80" y="57"/>
                  </a:lnTo>
                  <a:lnTo>
                    <a:pt x="75" y="62"/>
                  </a:lnTo>
                  <a:lnTo>
                    <a:pt x="56" y="66"/>
                  </a:lnTo>
                  <a:lnTo>
                    <a:pt x="52" y="69"/>
                  </a:lnTo>
                  <a:lnTo>
                    <a:pt x="44" y="71"/>
                  </a:lnTo>
                  <a:lnTo>
                    <a:pt x="35" y="66"/>
                  </a:lnTo>
                  <a:lnTo>
                    <a:pt x="23" y="73"/>
                  </a:lnTo>
                  <a:lnTo>
                    <a:pt x="21" y="73"/>
                  </a:lnTo>
                  <a:lnTo>
                    <a:pt x="14" y="69"/>
                  </a:lnTo>
                  <a:lnTo>
                    <a:pt x="9" y="66"/>
                  </a:lnTo>
                  <a:lnTo>
                    <a:pt x="0" y="71"/>
                  </a:lnTo>
                  <a:lnTo>
                    <a:pt x="0" y="73"/>
                  </a:lnTo>
                  <a:lnTo>
                    <a:pt x="2" y="73"/>
                  </a:lnTo>
                  <a:lnTo>
                    <a:pt x="4" y="76"/>
                  </a:lnTo>
                  <a:lnTo>
                    <a:pt x="9" y="81"/>
                  </a:lnTo>
                  <a:lnTo>
                    <a:pt x="9" y="83"/>
                  </a:lnTo>
                  <a:lnTo>
                    <a:pt x="7" y="85"/>
                  </a:lnTo>
                  <a:lnTo>
                    <a:pt x="7" y="88"/>
                  </a:lnTo>
                  <a:lnTo>
                    <a:pt x="11" y="90"/>
                  </a:lnTo>
                  <a:lnTo>
                    <a:pt x="14" y="92"/>
                  </a:lnTo>
                  <a:lnTo>
                    <a:pt x="37" y="97"/>
                  </a:lnTo>
                  <a:lnTo>
                    <a:pt x="70" y="88"/>
                  </a:lnTo>
                  <a:lnTo>
                    <a:pt x="73" y="85"/>
                  </a:lnTo>
                  <a:lnTo>
                    <a:pt x="75" y="85"/>
                  </a:lnTo>
                  <a:lnTo>
                    <a:pt x="78" y="92"/>
                  </a:lnTo>
                  <a:lnTo>
                    <a:pt x="96" y="104"/>
                  </a:lnTo>
                  <a:lnTo>
                    <a:pt x="144" y="106"/>
                  </a:lnTo>
                  <a:lnTo>
                    <a:pt x="156" y="95"/>
                  </a:lnTo>
                  <a:lnTo>
                    <a:pt x="167" y="95"/>
                  </a:lnTo>
                  <a:lnTo>
                    <a:pt x="172" y="90"/>
                  </a:lnTo>
                  <a:lnTo>
                    <a:pt x="182" y="90"/>
                  </a:lnTo>
                  <a:lnTo>
                    <a:pt x="184" y="90"/>
                  </a:lnTo>
                  <a:lnTo>
                    <a:pt x="184" y="88"/>
                  </a:lnTo>
                  <a:lnTo>
                    <a:pt x="196" y="78"/>
                  </a:lnTo>
                  <a:lnTo>
                    <a:pt x="198" y="78"/>
                  </a:lnTo>
                  <a:lnTo>
                    <a:pt x="198" y="76"/>
                  </a:lnTo>
                  <a:lnTo>
                    <a:pt x="198" y="64"/>
                  </a:lnTo>
                  <a:lnTo>
                    <a:pt x="198" y="59"/>
                  </a:lnTo>
                  <a:lnTo>
                    <a:pt x="198" y="57"/>
                  </a:lnTo>
                  <a:lnTo>
                    <a:pt x="196" y="52"/>
                  </a:lnTo>
                  <a:lnTo>
                    <a:pt x="196" y="50"/>
                  </a:lnTo>
                  <a:lnTo>
                    <a:pt x="210" y="47"/>
                  </a:lnTo>
                  <a:lnTo>
                    <a:pt x="215" y="43"/>
                  </a:lnTo>
                  <a:lnTo>
                    <a:pt x="198" y="5"/>
                  </a:lnTo>
                  <a:lnTo>
                    <a:pt x="156" y="0"/>
                  </a:lnTo>
                  <a:lnTo>
                    <a:pt x="151" y="3"/>
                  </a:lnTo>
                  <a:lnTo>
                    <a:pt x="146" y="12"/>
                  </a:lnTo>
                  <a:lnTo>
                    <a:pt x="130" y="17"/>
                  </a:lnTo>
                  <a:lnTo>
                    <a:pt x="118" y="12"/>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2" name="Freeform 1066"/>
            <p:cNvSpPr>
              <a:spLocks/>
            </p:cNvSpPr>
            <p:nvPr/>
          </p:nvSpPr>
          <p:spPr bwMode="auto">
            <a:xfrm>
              <a:off x="5805" y="1905"/>
              <a:ext cx="336" cy="292"/>
            </a:xfrm>
            <a:custGeom>
              <a:avLst/>
              <a:gdLst>
                <a:gd name="T0" fmla="*/ 5 w 373"/>
                <a:gd name="T1" fmla="*/ 5 h 324"/>
                <a:gd name="T2" fmla="*/ 5 w 373"/>
                <a:gd name="T3" fmla="*/ 5 h 324"/>
                <a:gd name="T4" fmla="*/ 5 w 373"/>
                <a:gd name="T5" fmla="*/ 5 h 324"/>
                <a:gd name="T6" fmla="*/ 5 w 373"/>
                <a:gd name="T7" fmla="*/ 5 h 324"/>
                <a:gd name="T8" fmla="*/ 5 w 373"/>
                <a:gd name="T9" fmla="*/ 5 h 324"/>
                <a:gd name="T10" fmla="*/ 5 w 373"/>
                <a:gd name="T11" fmla="*/ 5 h 324"/>
                <a:gd name="T12" fmla="*/ 5 w 373"/>
                <a:gd name="T13" fmla="*/ 5 h 324"/>
                <a:gd name="T14" fmla="*/ 5 w 373"/>
                <a:gd name="T15" fmla="*/ 5 h 324"/>
                <a:gd name="T16" fmla="*/ 5 w 373"/>
                <a:gd name="T17" fmla="*/ 5 h 324"/>
                <a:gd name="T18" fmla="*/ 5 w 373"/>
                <a:gd name="T19" fmla="*/ 5 h 324"/>
                <a:gd name="T20" fmla="*/ 5 w 373"/>
                <a:gd name="T21" fmla="*/ 5 h 324"/>
                <a:gd name="T22" fmla="*/ 5 w 373"/>
                <a:gd name="T23" fmla="*/ 5 h 324"/>
                <a:gd name="T24" fmla="*/ 5 w 373"/>
                <a:gd name="T25" fmla="*/ 5 h 324"/>
                <a:gd name="T26" fmla="*/ 5 w 373"/>
                <a:gd name="T27" fmla="*/ 5 h 324"/>
                <a:gd name="T28" fmla="*/ 5 w 373"/>
                <a:gd name="T29" fmla="*/ 5 h 324"/>
                <a:gd name="T30" fmla="*/ 0 w 373"/>
                <a:gd name="T31" fmla="*/ 5 h 324"/>
                <a:gd name="T32" fmla="*/ 4 w 373"/>
                <a:gd name="T33" fmla="*/ 5 h 324"/>
                <a:gd name="T34" fmla="*/ 5 w 373"/>
                <a:gd name="T35" fmla="*/ 5 h 324"/>
                <a:gd name="T36" fmla="*/ 5 w 373"/>
                <a:gd name="T37" fmla="*/ 5 h 324"/>
                <a:gd name="T38" fmla="*/ 5 w 373"/>
                <a:gd name="T39" fmla="*/ 5 h 324"/>
                <a:gd name="T40" fmla="*/ 5 w 373"/>
                <a:gd name="T41" fmla="*/ 5 h 324"/>
                <a:gd name="T42" fmla="*/ 5 w 373"/>
                <a:gd name="T43" fmla="*/ 5 h 324"/>
                <a:gd name="T44" fmla="*/ 5 w 373"/>
                <a:gd name="T45" fmla="*/ 5 h 324"/>
                <a:gd name="T46" fmla="*/ 5 w 373"/>
                <a:gd name="T47" fmla="*/ 5 h 324"/>
                <a:gd name="T48" fmla="*/ 5 w 373"/>
                <a:gd name="T49" fmla="*/ 5 h 324"/>
                <a:gd name="T50" fmla="*/ 4 w 373"/>
                <a:gd name="T51" fmla="*/ 5 h 324"/>
                <a:gd name="T52" fmla="*/ 2 w 373"/>
                <a:gd name="T53" fmla="*/ 5 h 324"/>
                <a:gd name="T54" fmla="*/ 4 w 373"/>
                <a:gd name="T55" fmla="*/ 5 h 324"/>
                <a:gd name="T56" fmla="*/ 5 w 373"/>
                <a:gd name="T57" fmla="*/ 5 h 324"/>
                <a:gd name="T58" fmla="*/ 5 w 373"/>
                <a:gd name="T59" fmla="*/ 5 h 324"/>
                <a:gd name="T60" fmla="*/ 4 w 373"/>
                <a:gd name="T61" fmla="*/ 5 h 324"/>
                <a:gd name="T62" fmla="*/ 0 w 373"/>
                <a:gd name="T63" fmla="*/ 5 h 324"/>
                <a:gd name="T64" fmla="*/ 5 w 373"/>
                <a:gd name="T65" fmla="*/ 5 h 324"/>
                <a:gd name="T66" fmla="*/ 5 w 373"/>
                <a:gd name="T67" fmla="*/ 2 h 324"/>
                <a:gd name="T68" fmla="*/ 5 w 373"/>
                <a:gd name="T69" fmla="*/ 5 h 3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73"/>
                <a:gd name="T106" fmla="*/ 0 h 324"/>
                <a:gd name="T107" fmla="*/ 373 w 373"/>
                <a:gd name="T108" fmla="*/ 324 h 3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73" h="324">
                  <a:moveTo>
                    <a:pt x="224" y="47"/>
                  </a:moveTo>
                  <a:lnTo>
                    <a:pt x="224" y="47"/>
                  </a:lnTo>
                  <a:lnTo>
                    <a:pt x="224" y="52"/>
                  </a:lnTo>
                  <a:lnTo>
                    <a:pt x="290" y="90"/>
                  </a:lnTo>
                  <a:lnTo>
                    <a:pt x="300" y="85"/>
                  </a:lnTo>
                  <a:lnTo>
                    <a:pt x="302" y="85"/>
                  </a:lnTo>
                  <a:lnTo>
                    <a:pt x="321" y="102"/>
                  </a:lnTo>
                  <a:lnTo>
                    <a:pt x="326" y="102"/>
                  </a:lnTo>
                  <a:lnTo>
                    <a:pt x="326" y="97"/>
                  </a:lnTo>
                  <a:lnTo>
                    <a:pt x="333" y="102"/>
                  </a:lnTo>
                  <a:lnTo>
                    <a:pt x="371" y="106"/>
                  </a:lnTo>
                  <a:lnTo>
                    <a:pt x="373" y="111"/>
                  </a:lnTo>
                  <a:lnTo>
                    <a:pt x="371" y="116"/>
                  </a:lnTo>
                  <a:lnTo>
                    <a:pt x="371" y="123"/>
                  </a:lnTo>
                  <a:lnTo>
                    <a:pt x="290" y="168"/>
                  </a:lnTo>
                  <a:lnTo>
                    <a:pt x="290" y="170"/>
                  </a:lnTo>
                  <a:lnTo>
                    <a:pt x="248" y="220"/>
                  </a:lnTo>
                  <a:lnTo>
                    <a:pt x="255" y="231"/>
                  </a:lnTo>
                  <a:lnTo>
                    <a:pt x="262" y="243"/>
                  </a:lnTo>
                  <a:lnTo>
                    <a:pt x="262" y="246"/>
                  </a:lnTo>
                  <a:lnTo>
                    <a:pt x="224" y="286"/>
                  </a:lnTo>
                  <a:lnTo>
                    <a:pt x="224" y="288"/>
                  </a:lnTo>
                  <a:lnTo>
                    <a:pt x="198" y="293"/>
                  </a:lnTo>
                  <a:lnTo>
                    <a:pt x="177" y="317"/>
                  </a:lnTo>
                  <a:lnTo>
                    <a:pt x="73" y="312"/>
                  </a:lnTo>
                  <a:lnTo>
                    <a:pt x="59" y="324"/>
                  </a:lnTo>
                  <a:lnTo>
                    <a:pt x="42" y="319"/>
                  </a:lnTo>
                  <a:lnTo>
                    <a:pt x="26" y="283"/>
                  </a:lnTo>
                  <a:lnTo>
                    <a:pt x="16" y="267"/>
                  </a:lnTo>
                  <a:lnTo>
                    <a:pt x="0" y="265"/>
                  </a:lnTo>
                  <a:lnTo>
                    <a:pt x="0" y="253"/>
                  </a:lnTo>
                  <a:lnTo>
                    <a:pt x="4" y="243"/>
                  </a:lnTo>
                  <a:lnTo>
                    <a:pt x="19" y="239"/>
                  </a:lnTo>
                  <a:lnTo>
                    <a:pt x="23" y="231"/>
                  </a:lnTo>
                  <a:lnTo>
                    <a:pt x="19" y="208"/>
                  </a:lnTo>
                  <a:lnTo>
                    <a:pt x="28" y="191"/>
                  </a:lnTo>
                  <a:lnTo>
                    <a:pt x="23" y="170"/>
                  </a:lnTo>
                  <a:lnTo>
                    <a:pt x="26" y="168"/>
                  </a:lnTo>
                  <a:lnTo>
                    <a:pt x="40" y="163"/>
                  </a:lnTo>
                  <a:lnTo>
                    <a:pt x="45" y="156"/>
                  </a:lnTo>
                  <a:lnTo>
                    <a:pt x="42" y="149"/>
                  </a:lnTo>
                  <a:lnTo>
                    <a:pt x="54" y="118"/>
                  </a:lnTo>
                  <a:lnTo>
                    <a:pt x="78" y="99"/>
                  </a:lnTo>
                  <a:lnTo>
                    <a:pt x="71" y="80"/>
                  </a:lnTo>
                  <a:lnTo>
                    <a:pt x="26" y="73"/>
                  </a:lnTo>
                  <a:lnTo>
                    <a:pt x="23" y="68"/>
                  </a:lnTo>
                  <a:lnTo>
                    <a:pt x="26" y="68"/>
                  </a:lnTo>
                  <a:lnTo>
                    <a:pt x="23" y="64"/>
                  </a:lnTo>
                  <a:lnTo>
                    <a:pt x="21" y="64"/>
                  </a:lnTo>
                  <a:lnTo>
                    <a:pt x="4" y="66"/>
                  </a:lnTo>
                  <a:lnTo>
                    <a:pt x="0" y="68"/>
                  </a:lnTo>
                  <a:lnTo>
                    <a:pt x="2" y="57"/>
                  </a:lnTo>
                  <a:lnTo>
                    <a:pt x="11" y="50"/>
                  </a:lnTo>
                  <a:lnTo>
                    <a:pt x="4" y="50"/>
                  </a:lnTo>
                  <a:lnTo>
                    <a:pt x="7" y="47"/>
                  </a:lnTo>
                  <a:lnTo>
                    <a:pt x="7" y="45"/>
                  </a:lnTo>
                  <a:lnTo>
                    <a:pt x="4" y="42"/>
                  </a:lnTo>
                  <a:lnTo>
                    <a:pt x="9" y="35"/>
                  </a:lnTo>
                  <a:lnTo>
                    <a:pt x="7" y="35"/>
                  </a:lnTo>
                  <a:lnTo>
                    <a:pt x="4" y="33"/>
                  </a:lnTo>
                  <a:lnTo>
                    <a:pt x="4" y="28"/>
                  </a:lnTo>
                  <a:lnTo>
                    <a:pt x="0" y="16"/>
                  </a:lnTo>
                  <a:lnTo>
                    <a:pt x="14" y="9"/>
                  </a:lnTo>
                  <a:lnTo>
                    <a:pt x="30" y="9"/>
                  </a:lnTo>
                  <a:lnTo>
                    <a:pt x="35" y="2"/>
                  </a:lnTo>
                  <a:lnTo>
                    <a:pt x="40" y="0"/>
                  </a:lnTo>
                  <a:lnTo>
                    <a:pt x="224" y="47"/>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3" name="Freeform 1067"/>
            <p:cNvSpPr>
              <a:spLocks/>
            </p:cNvSpPr>
            <p:nvPr/>
          </p:nvSpPr>
          <p:spPr bwMode="auto">
            <a:xfrm>
              <a:off x="6152" y="2088"/>
              <a:ext cx="13" cy="10"/>
            </a:xfrm>
            <a:custGeom>
              <a:avLst/>
              <a:gdLst>
                <a:gd name="T0" fmla="*/ 7 w 14"/>
                <a:gd name="T1" fmla="*/ 3 h 12"/>
                <a:gd name="T2" fmla="*/ 7 w 14"/>
                <a:gd name="T3" fmla="*/ 3 h 12"/>
                <a:gd name="T4" fmla="*/ 7 w 14"/>
                <a:gd name="T5" fmla="*/ 3 h 12"/>
                <a:gd name="T6" fmla="*/ 7 w 14"/>
                <a:gd name="T7" fmla="*/ 3 h 12"/>
                <a:gd name="T8" fmla="*/ 7 w 14"/>
                <a:gd name="T9" fmla="*/ 3 h 12"/>
                <a:gd name="T10" fmla="*/ 0 w 14"/>
                <a:gd name="T11" fmla="*/ 2 h 12"/>
                <a:gd name="T12" fmla="*/ 7 w 14"/>
                <a:gd name="T13" fmla="*/ 0 h 12"/>
                <a:gd name="T14" fmla="*/ 7 w 14"/>
                <a:gd name="T15" fmla="*/ 2 h 12"/>
                <a:gd name="T16" fmla="*/ 7 w 14"/>
                <a:gd name="T17" fmla="*/ 3 h 12"/>
                <a:gd name="T18" fmla="*/ 7 w 14"/>
                <a:gd name="T19" fmla="*/ 3 h 12"/>
                <a:gd name="T20" fmla="*/ 7 w 14"/>
                <a:gd name="T21" fmla="*/ 3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12"/>
                <a:gd name="T35" fmla="*/ 14 w 14"/>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12">
                  <a:moveTo>
                    <a:pt x="12" y="5"/>
                  </a:moveTo>
                  <a:lnTo>
                    <a:pt x="12" y="5"/>
                  </a:lnTo>
                  <a:lnTo>
                    <a:pt x="14" y="7"/>
                  </a:lnTo>
                  <a:lnTo>
                    <a:pt x="14" y="10"/>
                  </a:lnTo>
                  <a:lnTo>
                    <a:pt x="12" y="12"/>
                  </a:lnTo>
                  <a:lnTo>
                    <a:pt x="0" y="2"/>
                  </a:lnTo>
                  <a:lnTo>
                    <a:pt x="7" y="0"/>
                  </a:lnTo>
                  <a:lnTo>
                    <a:pt x="9" y="2"/>
                  </a:lnTo>
                  <a:lnTo>
                    <a:pt x="12" y="5"/>
                  </a:lnTo>
                  <a:close/>
                </a:path>
              </a:pathLst>
            </a:custGeom>
            <a:solidFill>
              <a:srgbClr val="FFFFFF"/>
            </a:solidFill>
            <a:ln w="9525">
              <a:solidFill>
                <a:sysClr val="window" lastClr="FFFFFF"/>
              </a:solidFill>
              <a:miter lim="800000"/>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4" name="Freeform 1068"/>
            <p:cNvSpPr>
              <a:spLocks/>
            </p:cNvSpPr>
            <p:nvPr/>
          </p:nvSpPr>
          <p:spPr bwMode="auto">
            <a:xfrm>
              <a:off x="6110" y="2089"/>
              <a:ext cx="27" cy="26"/>
            </a:xfrm>
            <a:custGeom>
              <a:avLst/>
              <a:gdLst>
                <a:gd name="T0" fmla="*/ 5 w 30"/>
                <a:gd name="T1" fmla="*/ 3 h 29"/>
                <a:gd name="T2" fmla="*/ 5 w 30"/>
                <a:gd name="T3" fmla="*/ 3 h 29"/>
                <a:gd name="T4" fmla="*/ 5 w 30"/>
                <a:gd name="T5" fmla="*/ 4 h 29"/>
                <a:gd name="T6" fmla="*/ 5 w 30"/>
                <a:gd name="T7" fmla="*/ 4 h 29"/>
                <a:gd name="T8" fmla="*/ 5 w 30"/>
                <a:gd name="T9" fmla="*/ 4 h 29"/>
                <a:gd name="T10" fmla="*/ 5 w 30"/>
                <a:gd name="T11" fmla="*/ 4 h 29"/>
                <a:gd name="T12" fmla="*/ 5 w 30"/>
                <a:gd name="T13" fmla="*/ 4 h 29"/>
                <a:gd name="T14" fmla="*/ 5 w 30"/>
                <a:gd name="T15" fmla="*/ 4 h 29"/>
                <a:gd name="T16" fmla="*/ 4 w 30"/>
                <a:gd name="T17" fmla="*/ 4 h 29"/>
                <a:gd name="T18" fmla="*/ 0 w 30"/>
                <a:gd name="T19" fmla="*/ 4 h 29"/>
                <a:gd name="T20" fmla="*/ 0 w 30"/>
                <a:gd name="T21" fmla="*/ 4 h 29"/>
                <a:gd name="T22" fmla="*/ 5 w 30"/>
                <a:gd name="T23" fmla="*/ 0 h 29"/>
                <a:gd name="T24" fmla="*/ 5 w 30"/>
                <a:gd name="T25" fmla="*/ 0 h 29"/>
                <a:gd name="T26" fmla="*/ 5 w 30"/>
                <a:gd name="T27" fmla="*/ 3 h 29"/>
                <a:gd name="T28" fmla="*/ 5 w 30"/>
                <a:gd name="T29" fmla="*/ 3 h 29"/>
                <a:gd name="T30" fmla="*/ 5 w 30"/>
                <a:gd name="T31" fmla="*/ 3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
                <a:gd name="T49" fmla="*/ 0 h 29"/>
                <a:gd name="T50" fmla="*/ 30 w 30"/>
                <a:gd name="T51" fmla="*/ 29 h 2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 h="29">
                  <a:moveTo>
                    <a:pt x="25" y="3"/>
                  </a:moveTo>
                  <a:lnTo>
                    <a:pt x="25" y="3"/>
                  </a:lnTo>
                  <a:lnTo>
                    <a:pt x="23" y="8"/>
                  </a:lnTo>
                  <a:lnTo>
                    <a:pt x="23" y="10"/>
                  </a:lnTo>
                  <a:lnTo>
                    <a:pt x="30" y="12"/>
                  </a:lnTo>
                  <a:lnTo>
                    <a:pt x="30" y="15"/>
                  </a:lnTo>
                  <a:lnTo>
                    <a:pt x="21" y="29"/>
                  </a:lnTo>
                  <a:lnTo>
                    <a:pt x="9" y="19"/>
                  </a:lnTo>
                  <a:lnTo>
                    <a:pt x="4" y="19"/>
                  </a:lnTo>
                  <a:lnTo>
                    <a:pt x="0" y="17"/>
                  </a:lnTo>
                  <a:lnTo>
                    <a:pt x="0" y="15"/>
                  </a:lnTo>
                  <a:lnTo>
                    <a:pt x="25" y="0"/>
                  </a:lnTo>
                  <a:lnTo>
                    <a:pt x="25" y="3"/>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5" name="Freeform 1069"/>
            <p:cNvSpPr>
              <a:spLocks/>
            </p:cNvSpPr>
            <p:nvPr/>
          </p:nvSpPr>
          <p:spPr bwMode="auto">
            <a:xfrm>
              <a:off x="6414" y="1828"/>
              <a:ext cx="92" cy="61"/>
            </a:xfrm>
            <a:custGeom>
              <a:avLst/>
              <a:gdLst>
                <a:gd name="T0" fmla="*/ 5 w 102"/>
                <a:gd name="T1" fmla="*/ 4 h 68"/>
                <a:gd name="T2" fmla="*/ 5 w 102"/>
                <a:gd name="T3" fmla="*/ 4 h 68"/>
                <a:gd name="T4" fmla="*/ 5 w 102"/>
                <a:gd name="T5" fmla="*/ 4 h 68"/>
                <a:gd name="T6" fmla="*/ 5 w 102"/>
                <a:gd name="T7" fmla="*/ 4 h 68"/>
                <a:gd name="T8" fmla="*/ 5 w 102"/>
                <a:gd name="T9" fmla="*/ 4 h 68"/>
                <a:gd name="T10" fmla="*/ 5 w 102"/>
                <a:gd name="T11" fmla="*/ 4 h 68"/>
                <a:gd name="T12" fmla="*/ 5 w 102"/>
                <a:gd name="T13" fmla="*/ 4 h 68"/>
                <a:gd name="T14" fmla="*/ 5 w 102"/>
                <a:gd name="T15" fmla="*/ 2 h 68"/>
                <a:gd name="T16" fmla="*/ 5 w 102"/>
                <a:gd name="T17" fmla="*/ 0 h 68"/>
                <a:gd name="T18" fmla="*/ 5 w 102"/>
                <a:gd name="T19" fmla="*/ 0 h 68"/>
                <a:gd name="T20" fmla="*/ 5 w 102"/>
                <a:gd name="T21" fmla="*/ 4 h 68"/>
                <a:gd name="T22" fmla="*/ 5 w 102"/>
                <a:gd name="T23" fmla="*/ 4 h 68"/>
                <a:gd name="T24" fmla="*/ 5 w 102"/>
                <a:gd name="T25" fmla="*/ 4 h 68"/>
                <a:gd name="T26" fmla="*/ 5 w 102"/>
                <a:gd name="T27" fmla="*/ 4 h 68"/>
                <a:gd name="T28" fmla="*/ 5 w 102"/>
                <a:gd name="T29" fmla="*/ 4 h 68"/>
                <a:gd name="T30" fmla="*/ 5 w 102"/>
                <a:gd name="T31" fmla="*/ 4 h 68"/>
                <a:gd name="T32" fmla="*/ 5 w 102"/>
                <a:gd name="T33" fmla="*/ 4 h 68"/>
                <a:gd name="T34" fmla="*/ 3 w 102"/>
                <a:gd name="T35" fmla="*/ 4 h 68"/>
                <a:gd name="T36" fmla="*/ 0 w 102"/>
                <a:gd name="T37" fmla="*/ 4 h 68"/>
                <a:gd name="T38" fmla="*/ 0 w 102"/>
                <a:gd name="T39" fmla="*/ 4 h 68"/>
                <a:gd name="T40" fmla="*/ 3 w 102"/>
                <a:gd name="T41" fmla="*/ 4 h 68"/>
                <a:gd name="T42" fmla="*/ 3 w 102"/>
                <a:gd name="T43" fmla="*/ 4 h 68"/>
                <a:gd name="T44" fmla="*/ 3 w 102"/>
                <a:gd name="T45" fmla="*/ 4 h 68"/>
                <a:gd name="T46" fmla="*/ 3 w 102"/>
                <a:gd name="T47" fmla="*/ 4 h 68"/>
                <a:gd name="T48" fmla="*/ 5 w 102"/>
                <a:gd name="T49" fmla="*/ 4 h 68"/>
                <a:gd name="T50" fmla="*/ 5 w 102"/>
                <a:gd name="T51" fmla="*/ 4 h 68"/>
                <a:gd name="T52" fmla="*/ 5 w 102"/>
                <a:gd name="T53" fmla="*/ 4 h 68"/>
                <a:gd name="T54" fmla="*/ 5 w 102"/>
                <a:gd name="T55" fmla="*/ 4 h 68"/>
                <a:gd name="T56" fmla="*/ 5 w 102"/>
                <a:gd name="T57" fmla="*/ 4 h 68"/>
                <a:gd name="T58" fmla="*/ 5 w 102"/>
                <a:gd name="T59" fmla="*/ 4 h 68"/>
                <a:gd name="T60" fmla="*/ 5 w 102"/>
                <a:gd name="T61" fmla="*/ 4 h 68"/>
                <a:gd name="T62" fmla="*/ 5 w 102"/>
                <a:gd name="T63" fmla="*/ 4 h 68"/>
                <a:gd name="T64" fmla="*/ 5 w 102"/>
                <a:gd name="T65" fmla="*/ 4 h 68"/>
                <a:gd name="T66" fmla="*/ 5 w 102"/>
                <a:gd name="T67" fmla="*/ 4 h 68"/>
                <a:gd name="T68" fmla="*/ 5 w 102"/>
                <a:gd name="T69" fmla="*/ 4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2"/>
                <a:gd name="T106" fmla="*/ 0 h 68"/>
                <a:gd name="T107" fmla="*/ 102 w 102"/>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2" h="68">
                  <a:moveTo>
                    <a:pt x="7" y="68"/>
                  </a:moveTo>
                  <a:lnTo>
                    <a:pt x="7" y="68"/>
                  </a:lnTo>
                  <a:lnTo>
                    <a:pt x="48" y="68"/>
                  </a:lnTo>
                  <a:lnTo>
                    <a:pt x="71" y="33"/>
                  </a:lnTo>
                  <a:lnTo>
                    <a:pt x="102" y="26"/>
                  </a:lnTo>
                  <a:lnTo>
                    <a:pt x="93" y="16"/>
                  </a:lnTo>
                  <a:lnTo>
                    <a:pt x="90" y="16"/>
                  </a:lnTo>
                  <a:lnTo>
                    <a:pt x="81" y="2"/>
                  </a:lnTo>
                  <a:lnTo>
                    <a:pt x="78" y="0"/>
                  </a:lnTo>
                  <a:lnTo>
                    <a:pt x="74" y="0"/>
                  </a:lnTo>
                  <a:lnTo>
                    <a:pt x="67" y="7"/>
                  </a:lnTo>
                  <a:lnTo>
                    <a:pt x="62" y="7"/>
                  </a:lnTo>
                  <a:lnTo>
                    <a:pt x="59" y="7"/>
                  </a:lnTo>
                  <a:lnTo>
                    <a:pt x="57" y="7"/>
                  </a:lnTo>
                  <a:lnTo>
                    <a:pt x="55" y="12"/>
                  </a:lnTo>
                  <a:lnTo>
                    <a:pt x="43" y="12"/>
                  </a:lnTo>
                  <a:lnTo>
                    <a:pt x="31" y="21"/>
                  </a:lnTo>
                  <a:lnTo>
                    <a:pt x="3" y="26"/>
                  </a:lnTo>
                  <a:lnTo>
                    <a:pt x="0" y="33"/>
                  </a:lnTo>
                  <a:lnTo>
                    <a:pt x="3" y="35"/>
                  </a:lnTo>
                  <a:lnTo>
                    <a:pt x="3" y="38"/>
                  </a:lnTo>
                  <a:lnTo>
                    <a:pt x="3" y="42"/>
                  </a:lnTo>
                  <a:lnTo>
                    <a:pt x="5" y="47"/>
                  </a:lnTo>
                  <a:lnTo>
                    <a:pt x="5" y="49"/>
                  </a:lnTo>
                  <a:lnTo>
                    <a:pt x="17" y="59"/>
                  </a:lnTo>
                  <a:lnTo>
                    <a:pt x="15" y="61"/>
                  </a:lnTo>
                  <a:lnTo>
                    <a:pt x="7" y="61"/>
                  </a:lnTo>
                  <a:lnTo>
                    <a:pt x="7" y="64"/>
                  </a:lnTo>
                  <a:lnTo>
                    <a:pt x="5" y="64"/>
                  </a:lnTo>
                  <a:lnTo>
                    <a:pt x="7" y="68"/>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6" name="Freeform 1070"/>
            <p:cNvSpPr>
              <a:spLocks/>
            </p:cNvSpPr>
            <p:nvPr/>
          </p:nvSpPr>
          <p:spPr bwMode="auto">
            <a:xfrm>
              <a:off x="6414" y="1828"/>
              <a:ext cx="92" cy="61"/>
            </a:xfrm>
            <a:custGeom>
              <a:avLst/>
              <a:gdLst>
                <a:gd name="T0" fmla="*/ 5 w 102"/>
                <a:gd name="T1" fmla="*/ 4 h 68"/>
                <a:gd name="T2" fmla="*/ 5 w 102"/>
                <a:gd name="T3" fmla="*/ 4 h 68"/>
                <a:gd name="T4" fmla="*/ 5 w 102"/>
                <a:gd name="T5" fmla="*/ 4 h 68"/>
                <a:gd name="T6" fmla="*/ 5 w 102"/>
                <a:gd name="T7" fmla="*/ 4 h 68"/>
                <a:gd name="T8" fmla="*/ 5 w 102"/>
                <a:gd name="T9" fmla="*/ 4 h 68"/>
                <a:gd name="T10" fmla="*/ 5 w 102"/>
                <a:gd name="T11" fmla="*/ 4 h 68"/>
                <a:gd name="T12" fmla="*/ 5 w 102"/>
                <a:gd name="T13" fmla="*/ 4 h 68"/>
                <a:gd name="T14" fmla="*/ 5 w 102"/>
                <a:gd name="T15" fmla="*/ 2 h 68"/>
                <a:gd name="T16" fmla="*/ 5 w 102"/>
                <a:gd name="T17" fmla="*/ 0 h 68"/>
                <a:gd name="T18" fmla="*/ 5 w 102"/>
                <a:gd name="T19" fmla="*/ 0 h 68"/>
                <a:gd name="T20" fmla="*/ 5 w 102"/>
                <a:gd name="T21" fmla="*/ 4 h 68"/>
                <a:gd name="T22" fmla="*/ 5 w 102"/>
                <a:gd name="T23" fmla="*/ 4 h 68"/>
                <a:gd name="T24" fmla="*/ 5 w 102"/>
                <a:gd name="T25" fmla="*/ 4 h 68"/>
                <a:gd name="T26" fmla="*/ 5 w 102"/>
                <a:gd name="T27" fmla="*/ 4 h 68"/>
                <a:gd name="T28" fmla="*/ 5 w 102"/>
                <a:gd name="T29" fmla="*/ 4 h 68"/>
                <a:gd name="T30" fmla="*/ 5 w 102"/>
                <a:gd name="T31" fmla="*/ 4 h 68"/>
                <a:gd name="T32" fmla="*/ 5 w 102"/>
                <a:gd name="T33" fmla="*/ 4 h 68"/>
                <a:gd name="T34" fmla="*/ 3 w 102"/>
                <a:gd name="T35" fmla="*/ 4 h 68"/>
                <a:gd name="T36" fmla="*/ 0 w 102"/>
                <a:gd name="T37" fmla="*/ 4 h 68"/>
                <a:gd name="T38" fmla="*/ 0 w 102"/>
                <a:gd name="T39" fmla="*/ 4 h 68"/>
                <a:gd name="T40" fmla="*/ 3 w 102"/>
                <a:gd name="T41" fmla="*/ 4 h 68"/>
                <a:gd name="T42" fmla="*/ 3 w 102"/>
                <a:gd name="T43" fmla="*/ 4 h 68"/>
                <a:gd name="T44" fmla="*/ 3 w 102"/>
                <a:gd name="T45" fmla="*/ 4 h 68"/>
                <a:gd name="T46" fmla="*/ 3 w 102"/>
                <a:gd name="T47" fmla="*/ 4 h 68"/>
                <a:gd name="T48" fmla="*/ 5 w 102"/>
                <a:gd name="T49" fmla="*/ 4 h 68"/>
                <a:gd name="T50" fmla="*/ 5 w 102"/>
                <a:gd name="T51" fmla="*/ 4 h 68"/>
                <a:gd name="T52" fmla="*/ 5 w 102"/>
                <a:gd name="T53" fmla="*/ 4 h 68"/>
                <a:gd name="T54" fmla="*/ 5 w 102"/>
                <a:gd name="T55" fmla="*/ 4 h 68"/>
                <a:gd name="T56" fmla="*/ 5 w 102"/>
                <a:gd name="T57" fmla="*/ 4 h 68"/>
                <a:gd name="T58" fmla="*/ 5 w 102"/>
                <a:gd name="T59" fmla="*/ 4 h 68"/>
                <a:gd name="T60" fmla="*/ 5 w 102"/>
                <a:gd name="T61" fmla="*/ 4 h 68"/>
                <a:gd name="T62" fmla="*/ 5 w 102"/>
                <a:gd name="T63" fmla="*/ 4 h 68"/>
                <a:gd name="T64" fmla="*/ 5 w 102"/>
                <a:gd name="T65" fmla="*/ 4 h 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68"/>
                <a:gd name="T101" fmla="*/ 102 w 102"/>
                <a:gd name="T102" fmla="*/ 68 h 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68">
                  <a:moveTo>
                    <a:pt x="7" y="68"/>
                  </a:moveTo>
                  <a:lnTo>
                    <a:pt x="7" y="68"/>
                  </a:lnTo>
                  <a:lnTo>
                    <a:pt x="48" y="68"/>
                  </a:lnTo>
                  <a:lnTo>
                    <a:pt x="71" y="33"/>
                  </a:lnTo>
                  <a:lnTo>
                    <a:pt x="102" y="26"/>
                  </a:lnTo>
                  <a:lnTo>
                    <a:pt x="93" y="16"/>
                  </a:lnTo>
                  <a:lnTo>
                    <a:pt x="90" y="16"/>
                  </a:lnTo>
                  <a:lnTo>
                    <a:pt x="81" y="2"/>
                  </a:lnTo>
                  <a:lnTo>
                    <a:pt x="78" y="0"/>
                  </a:lnTo>
                  <a:lnTo>
                    <a:pt x="74" y="0"/>
                  </a:lnTo>
                  <a:lnTo>
                    <a:pt x="67" y="7"/>
                  </a:lnTo>
                  <a:lnTo>
                    <a:pt x="62" y="7"/>
                  </a:lnTo>
                  <a:lnTo>
                    <a:pt x="59" y="7"/>
                  </a:lnTo>
                  <a:lnTo>
                    <a:pt x="57" y="7"/>
                  </a:lnTo>
                  <a:lnTo>
                    <a:pt x="55" y="12"/>
                  </a:lnTo>
                  <a:lnTo>
                    <a:pt x="43" y="12"/>
                  </a:lnTo>
                  <a:lnTo>
                    <a:pt x="31" y="21"/>
                  </a:lnTo>
                  <a:lnTo>
                    <a:pt x="3" y="26"/>
                  </a:lnTo>
                  <a:lnTo>
                    <a:pt x="0" y="33"/>
                  </a:lnTo>
                  <a:lnTo>
                    <a:pt x="3" y="35"/>
                  </a:lnTo>
                  <a:lnTo>
                    <a:pt x="3" y="38"/>
                  </a:lnTo>
                  <a:lnTo>
                    <a:pt x="3" y="42"/>
                  </a:lnTo>
                  <a:lnTo>
                    <a:pt x="5" y="47"/>
                  </a:lnTo>
                  <a:lnTo>
                    <a:pt x="5" y="49"/>
                  </a:lnTo>
                  <a:lnTo>
                    <a:pt x="17" y="59"/>
                  </a:lnTo>
                  <a:lnTo>
                    <a:pt x="15" y="61"/>
                  </a:lnTo>
                  <a:lnTo>
                    <a:pt x="7" y="61"/>
                  </a:lnTo>
                  <a:lnTo>
                    <a:pt x="7" y="64"/>
                  </a:lnTo>
                  <a:lnTo>
                    <a:pt x="5" y="64"/>
                  </a:lnTo>
                  <a:lnTo>
                    <a:pt x="7" y="68"/>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7" name="Freeform 1071"/>
            <p:cNvSpPr>
              <a:spLocks/>
            </p:cNvSpPr>
            <p:nvPr/>
          </p:nvSpPr>
          <p:spPr bwMode="auto">
            <a:xfrm>
              <a:off x="6414" y="1828"/>
              <a:ext cx="92" cy="61"/>
            </a:xfrm>
            <a:custGeom>
              <a:avLst/>
              <a:gdLst>
                <a:gd name="T0" fmla="*/ 5 w 102"/>
                <a:gd name="T1" fmla="*/ 4 h 68"/>
                <a:gd name="T2" fmla="*/ 5 w 102"/>
                <a:gd name="T3" fmla="*/ 4 h 68"/>
                <a:gd name="T4" fmla="*/ 5 w 102"/>
                <a:gd name="T5" fmla="*/ 4 h 68"/>
                <a:gd name="T6" fmla="*/ 5 w 102"/>
                <a:gd name="T7" fmla="*/ 4 h 68"/>
                <a:gd name="T8" fmla="*/ 5 w 102"/>
                <a:gd name="T9" fmla="*/ 4 h 68"/>
                <a:gd name="T10" fmla="*/ 5 w 102"/>
                <a:gd name="T11" fmla="*/ 4 h 68"/>
                <a:gd name="T12" fmla="*/ 5 w 102"/>
                <a:gd name="T13" fmla="*/ 4 h 68"/>
                <a:gd name="T14" fmla="*/ 5 w 102"/>
                <a:gd name="T15" fmla="*/ 2 h 68"/>
                <a:gd name="T16" fmla="*/ 5 w 102"/>
                <a:gd name="T17" fmla="*/ 0 h 68"/>
                <a:gd name="T18" fmla="*/ 5 w 102"/>
                <a:gd name="T19" fmla="*/ 0 h 68"/>
                <a:gd name="T20" fmla="*/ 5 w 102"/>
                <a:gd name="T21" fmla="*/ 4 h 68"/>
                <a:gd name="T22" fmla="*/ 5 w 102"/>
                <a:gd name="T23" fmla="*/ 4 h 68"/>
                <a:gd name="T24" fmla="*/ 5 w 102"/>
                <a:gd name="T25" fmla="*/ 4 h 68"/>
                <a:gd name="T26" fmla="*/ 5 w 102"/>
                <a:gd name="T27" fmla="*/ 4 h 68"/>
                <a:gd name="T28" fmla="*/ 5 w 102"/>
                <a:gd name="T29" fmla="*/ 4 h 68"/>
                <a:gd name="T30" fmla="*/ 5 w 102"/>
                <a:gd name="T31" fmla="*/ 4 h 68"/>
                <a:gd name="T32" fmla="*/ 5 w 102"/>
                <a:gd name="T33" fmla="*/ 4 h 68"/>
                <a:gd name="T34" fmla="*/ 3 w 102"/>
                <a:gd name="T35" fmla="*/ 4 h 68"/>
                <a:gd name="T36" fmla="*/ 0 w 102"/>
                <a:gd name="T37" fmla="*/ 4 h 68"/>
                <a:gd name="T38" fmla="*/ 0 w 102"/>
                <a:gd name="T39" fmla="*/ 4 h 68"/>
                <a:gd name="T40" fmla="*/ 3 w 102"/>
                <a:gd name="T41" fmla="*/ 4 h 68"/>
                <a:gd name="T42" fmla="*/ 3 w 102"/>
                <a:gd name="T43" fmla="*/ 4 h 68"/>
                <a:gd name="T44" fmla="*/ 3 w 102"/>
                <a:gd name="T45" fmla="*/ 4 h 68"/>
                <a:gd name="T46" fmla="*/ 3 w 102"/>
                <a:gd name="T47" fmla="*/ 4 h 68"/>
                <a:gd name="T48" fmla="*/ 5 w 102"/>
                <a:gd name="T49" fmla="*/ 4 h 68"/>
                <a:gd name="T50" fmla="*/ 5 w 102"/>
                <a:gd name="T51" fmla="*/ 4 h 68"/>
                <a:gd name="T52" fmla="*/ 5 w 102"/>
                <a:gd name="T53" fmla="*/ 4 h 68"/>
                <a:gd name="T54" fmla="*/ 5 w 102"/>
                <a:gd name="T55" fmla="*/ 4 h 68"/>
                <a:gd name="T56" fmla="*/ 5 w 102"/>
                <a:gd name="T57" fmla="*/ 4 h 68"/>
                <a:gd name="T58" fmla="*/ 5 w 102"/>
                <a:gd name="T59" fmla="*/ 4 h 68"/>
                <a:gd name="T60" fmla="*/ 5 w 102"/>
                <a:gd name="T61" fmla="*/ 4 h 68"/>
                <a:gd name="T62" fmla="*/ 5 w 102"/>
                <a:gd name="T63" fmla="*/ 4 h 68"/>
                <a:gd name="T64" fmla="*/ 5 w 102"/>
                <a:gd name="T65" fmla="*/ 4 h 6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2"/>
                <a:gd name="T100" fmla="*/ 0 h 68"/>
                <a:gd name="T101" fmla="*/ 102 w 102"/>
                <a:gd name="T102" fmla="*/ 68 h 6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2" h="68">
                  <a:moveTo>
                    <a:pt x="7" y="68"/>
                  </a:moveTo>
                  <a:lnTo>
                    <a:pt x="7" y="68"/>
                  </a:lnTo>
                  <a:lnTo>
                    <a:pt x="48" y="68"/>
                  </a:lnTo>
                  <a:lnTo>
                    <a:pt x="71" y="33"/>
                  </a:lnTo>
                  <a:lnTo>
                    <a:pt x="102" y="26"/>
                  </a:lnTo>
                  <a:lnTo>
                    <a:pt x="93" y="16"/>
                  </a:lnTo>
                  <a:lnTo>
                    <a:pt x="90" y="16"/>
                  </a:lnTo>
                  <a:lnTo>
                    <a:pt x="81" y="2"/>
                  </a:lnTo>
                  <a:lnTo>
                    <a:pt x="78" y="0"/>
                  </a:lnTo>
                  <a:lnTo>
                    <a:pt x="74" y="0"/>
                  </a:lnTo>
                  <a:lnTo>
                    <a:pt x="67" y="7"/>
                  </a:lnTo>
                  <a:lnTo>
                    <a:pt x="62" y="7"/>
                  </a:lnTo>
                  <a:lnTo>
                    <a:pt x="59" y="7"/>
                  </a:lnTo>
                  <a:lnTo>
                    <a:pt x="57" y="7"/>
                  </a:lnTo>
                  <a:lnTo>
                    <a:pt x="55" y="12"/>
                  </a:lnTo>
                  <a:lnTo>
                    <a:pt x="43" y="12"/>
                  </a:lnTo>
                  <a:lnTo>
                    <a:pt x="31" y="21"/>
                  </a:lnTo>
                  <a:lnTo>
                    <a:pt x="3" y="26"/>
                  </a:lnTo>
                  <a:lnTo>
                    <a:pt x="0" y="33"/>
                  </a:lnTo>
                  <a:lnTo>
                    <a:pt x="3" y="35"/>
                  </a:lnTo>
                  <a:lnTo>
                    <a:pt x="3" y="38"/>
                  </a:lnTo>
                  <a:lnTo>
                    <a:pt x="3" y="42"/>
                  </a:lnTo>
                  <a:lnTo>
                    <a:pt x="5" y="47"/>
                  </a:lnTo>
                  <a:lnTo>
                    <a:pt x="5" y="49"/>
                  </a:lnTo>
                  <a:lnTo>
                    <a:pt x="17" y="59"/>
                  </a:lnTo>
                  <a:lnTo>
                    <a:pt x="15" y="61"/>
                  </a:lnTo>
                  <a:lnTo>
                    <a:pt x="7" y="61"/>
                  </a:lnTo>
                  <a:lnTo>
                    <a:pt x="7" y="64"/>
                  </a:lnTo>
                  <a:lnTo>
                    <a:pt x="5" y="64"/>
                  </a:lnTo>
                  <a:lnTo>
                    <a:pt x="7" y="68"/>
                  </a:lnTo>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8" name="Freeform 1072"/>
            <p:cNvSpPr>
              <a:spLocks/>
            </p:cNvSpPr>
            <p:nvPr/>
          </p:nvSpPr>
          <p:spPr bwMode="auto">
            <a:xfrm>
              <a:off x="6420" y="1851"/>
              <a:ext cx="162" cy="138"/>
            </a:xfrm>
            <a:custGeom>
              <a:avLst/>
              <a:gdLst>
                <a:gd name="T0" fmla="*/ 5 w 180"/>
                <a:gd name="T1" fmla="*/ 5 h 153"/>
                <a:gd name="T2" fmla="*/ 5 w 180"/>
                <a:gd name="T3" fmla="*/ 5 h 153"/>
                <a:gd name="T4" fmla="*/ 5 w 180"/>
                <a:gd name="T5" fmla="*/ 5 h 153"/>
                <a:gd name="T6" fmla="*/ 5 w 180"/>
                <a:gd name="T7" fmla="*/ 5 h 153"/>
                <a:gd name="T8" fmla="*/ 5 w 180"/>
                <a:gd name="T9" fmla="*/ 5 h 153"/>
                <a:gd name="T10" fmla="*/ 5 w 180"/>
                <a:gd name="T11" fmla="*/ 5 h 153"/>
                <a:gd name="T12" fmla="*/ 5 w 180"/>
                <a:gd name="T13" fmla="*/ 5 h 153"/>
                <a:gd name="T14" fmla="*/ 5 w 180"/>
                <a:gd name="T15" fmla="*/ 5 h 153"/>
                <a:gd name="T16" fmla="*/ 5 w 180"/>
                <a:gd name="T17" fmla="*/ 5 h 153"/>
                <a:gd name="T18" fmla="*/ 5 w 180"/>
                <a:gd name="T19" fmla="*/ 5 h 153"/>
                <a:gd name="T20" fmla="*/ 5 w 180"/>
                <a:gd name="T21" fmla="*/ 5 h 153"/>
                <a:gd name="T22" fmla="*/ 5 w 180"/>
                <a:gd name="T23" fmla="*/ 5 h 153"/>
                <a:gd name="T24" fmla="*/ 5 w 180"/>
                <a:gd name="T25" fmla="*/ 5 h 153"/>
                <a:gd name="T26" fmla="*/ 5 w 180"/>
                <a:gd name="T27" fmla="*/ 5 h 153"/>
                <a:gd name="T28" fmla="*/ 5 w 180"/>
                <a:gd name="T29" fmla="*/ 5 h 153"/>
                <a:gd name="T30" fmla="*/ 5 w 180"/>
                <a:gd name="T31" fmla="*/ 5 h 153"/>
                <a:gd name="T32" fmla="*/ 5 w 180"/>
                <a:gd name="T33" fmla="*/ 2 h 153"/>
                <a:gd name="T34" fmla="*/ 5 w 180"/>
                <a:gd name="T35" fmla="*/ 5 h 153"/>
                <a:gd name="T36" fmla="*/ 5 w 180"/>
                <a:gd name="T37" fmla="*/ 5 h 153"/>
                <a:gd name="T38" fmla="*/ 5 w 180"/>
                <a:gd name="T39" fmla="*/ 0 h 153"/>
                <a:gd name="T40" fmla="*/ 5 w 180"/>
                <a:gd name="T41" fmla="*/ 5 h 153"/>
                <a:gd name="T42" fmla="*/ 5 w 180"/>
                <a:gd name="T43" fmla="*/ 5 h 153"/>
                <a:gd name="T44" fmla="*/ 0 w 180"/>
                <a:gd name="T45" fmla="*/ 5 h 153"/>
                <a:gd name="T46" fmla="*/ 0 w 180"/>
                <a:gd name="T47" fmla="*/ 5 h 153"/>
                <a:gd name="T48" fmla="*/ 5 w 180"/>
                <a:gd name="T49" fmla="*/ 5 h 153"/>
                <a:gd name="T50" fmla="*/ 5 w 180"/>
                <a:gd name="T51" fmla="*/ 5 h 153"/>
                <a:gd name="T52" fmla="*/ 5 w 180"/>
                <a:gd name="T53" fmla="*/ 5 h 153"/>
                <a:gd name="T54" fmla="*/ 5 w 180"/>
                <a:gd name="T55" fmla="*/ 5 h 153"/>
                <a:gd name="T56" fmla="*/ 5 w 180"/>
                <a:gd name="T57" fmla="*/ 5 h 153"/>
                <a:gd name="T58" fmla="*/ 5 w 180"/>
                <a:gd name="T59" fmla="*/ 5 h 153"/>
                <a:gd name="T60" fmla="*/ 5 w 180"/>
                <a:gd name="T61" fmla="*/ 5 h 153"/>
                <a:gd name="T62" fmla="*/ 5 w 180"/>
                <a:gd name="T63" fmla="*/ 5 h 153"/>
                <a:gd name="T64" fmla="*/ 5 w 180"/>
                <a:gd name="T65" fmla="*/ 5 h 153"/>
                <a:gd name="T66" fmla="*/ 5 w 180"/>
                <a:gd name="T67" fmla="*/ 5 h 153"/>
                <a:gd name="T68" fmla="*/ 5 w 180"/>
                <a:gd name="T69" fmla="*/ 5 h 153"/>
                <a:gd name="T70" fmla="*/ 5 w 180"/>
                <a:gd name="T71" fmla="*/ 5 h 153"/>
                <a:gd name="T72" fmla="*/ 5 w 180"/>
                <a:gd name="T73" fmla="*/ 5 h 153"/>
                <a:gd name="T74" fmla="*/ 5 w 180"/>
                <a:gd name="T75" fmla="*/ 5 h 153"/>
                <a:gd name="T76" fmla="*/ 5 w 180"/>
                <a:gd name="T77" fmla="*/ 5 h 153"/>
                <a:gd name="T78" fmla="*/ 5 w 180"/>
                <a:gd name="T79" fmla="*/ 5 h 153"/>
                <a:gd name="T80" fmla="*/ 5 w 180"/>
                <a:gd name="T81" fmla="*/ 5 h 153"/>
                <a:gd name="T82" fmla="*/ 5 w 180"/>
                <a:gd name="T83" fmla="*/ 5 h 153"/>
                <a:gd name="T84" fmla="*/ 5 w 180"/>
                <a:gd name="T85" fmla="*/ 5 h 153"/>
                <a:gd name="T86" fmla="*/ 5 w 180"/>
                <a:gd name="T87" fmla="*/ 5 h 153"/>
                <a:gd name="T88" fmla="*/ 5 w 180"/>
                <a:gd name="T89" fmla="*/ 5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80"/>
                <a:gd name="T136" fmla="*/ 0 h 153"/>
                <a:gd name="T137" fmla="*/ 180 w 180"/>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80" h="153">
                  <a:moveTo>
                    <a:pt x="168" y="153"/>
                  </a:moveTo>
                  <a:lnTo>
                    <a:pt x="168" y="153"/>
                  </a:lnTo>
                  <a:lnTo>
                    <a:pt x="168" y="139"/>
                  </a:lnTo>
                  <a:lnTo>
                    <a:pt x="166" y="139"/>
                  </a:lnTo>
                  <a:lnTo>
                    <a:pt x="69" y="57"/>
                  </a:lnTo>
                  <a:lnTo>
                    <a:pt x="69" y="49"/>
                  </a:lnTo>
                  <a:lnTo>
                    <a:pt x="97" y="40"/>
                  </a:lnTo>
                  <a:lnTo>
                    <a:pt x="109" y="45"/>
                  </a:lnTo>
                  <a:lnTo>
                    <a:pt x="147" y="35"/>
                  </a:lnTo>
                  <a:lnTo>
                    <a:pt x="156" y="42"/>
                  </a:lnTo>
                  <a:lnTo>
                    <a:pt x="168" y="47"/>
                  </a:lnTo>
                  <a:lnTo>
                    <a:pt x="178" y="45"/>
                  </a:lnTo>
                  <a:lnTo>
                    <a:pt x="180" y="35"/>
                  </a:lnTo>
                  <a:lnTo>
                    <a:pt x="168" y="35"/>
                  </a:lnTo>
                  <a:lnTo>
                    <a:pt x="154" y="16"/>
                  </a:lnTo>
                  <a:lnTo>
                    <a:pt x="152" y="2"/>
                  </a:lnTo>
                  <a:lnTo>
                    <a:pt x="123" y="14"/>
                  </a:lnTo>
                  <a:lnTo>
                    <a:pt x="109" y="9"/>
                  </a:lnTo>
                  <a:lnTo>
                    <a:pt x="97" y="0"/>
                  </a:lnTo>
                  <a:lnTo>
                    <a:pt x="67" y="5"/>
                  </a:lnTo>
                  <a:lnTo>
                    <a:pt x="41" y="40"/>
                  </a:lnTo>
                  <a:lnTo>
                    <a:pt x="0" y="42"/>
                  </a:lnTo>
                  <a:lnTo>
                    <a:pt x="0" y="45"/>
                  </a:lnTo>
                  <a:lnTo>
                    <a:pt x="10" y="66"/>
                  </a:lnTo>
                  <a:lnTo>
                    <a:pt x="12" y="66"/>
                  </a:lnTo>
                  <a:lnTo>
                    <a:pt x="17" y="61"/>
                  </a:lnTo>
                  <a:lnTo>
                    <a:pt x="22" y="45"/>
                  </a:lnTo>
                  <a:lnTo>
                    <a:pt x="24" y="45"/>
                  </a:lnTo>
                  <a:lnTo>
                    <a:pt x="36" y="52"/>
                  </a:lnTo>
                  <a:lnTo>
                    <a:pt x="41" y="68"/>
                  </a:lnTo>
                  <a:lnTo>
                    <a:pt x="57" y="83"/>
                  </a:lnTo>
                  <a:lnTo>
                    <a:pt x="52" y="87"/>
                  </a:lnTo>
                  <a:lnTo>
                    <a:pt x="52" y="92"/>
                  </a:lnTo>
                  <a:lnTo>
                    <a:pt x="78" y="113"/>
                  </a:lnTo>
                  <a:lnTo>
                    <a:pt x="95" y="113"/>
                  </a:lnTo>
                  <a:lnTo>
                    <a:pt x="128" y="132"/>
                  </a:lnTo>
                  <a:lnTo>
                    <a:pt x="126" y="132"/>
                  </a:lnTo>
                  <a:lnTo>
                    <a:pt x="121" y="130"/>
                  </a:lnTo>
                  <a:lnTo>
                    <a:pt x="119" y="130"/>
                  </a:lnTo>
                  <a:lnTo>
                    <a:pt x="116" y="127"/>
                  </a:lnTo>
                  <a:lnTo>
                    <a:pt x="114" y="130"/>
                  </a:lnTo>
                  <a:lnTo>
                    <a:pt x="114" y="132"/>
                  </a:lnTo>
                  <a:lnTo>
                    <a:pt x="168" y="153"/>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89" name="Freeform 1073"/>
            <p:cNvSpPr>
              <a:spLocks/>
            </p:cNvSpPr>
            <p:nvPr/>
          </p:nvSpPr>
          <p:spPr bwMode="auto">
            <a:xfrm>
              <a:off x="6482" y="1881"/>
              <a:ext cx="107" cy="96"/>
            </a:xfrm>
            <a:custGeom>
              <a:avLst/>
              <a:gdLst>
                <a:gd name="T0" fmla="*/ 5 w 118"/>
                <a:gd name="T1" fmla="*/ 5 h 106"/>
                <a:gd name="T2" fmla="*/ 5 w 118"/>
                <a:gd name="T3" fmla="*/ 5 h 106"/>
                <a:gd name="T4" fmla="*/ 5 w 118"/>
                <a:gd name="T5" fmla="*/ 5 h 106"/>
                <a:gd name="T6" fmla="*/ 5 w 118"/>
                <a:gd name="T7" fmla="*/ 5 h 106"/>
                <a:gd name="T8" fmla="*/ 0 w 118"/>
                <a:gd name="T9" fmla="*/ 5 h 106"/>
                <a:gd name="T10" fmla="*/ 0 w 118"/>
                <a:gd name="T11" fmla="*/ 5 h 106"/>
                <a:gd name="T12" fmla="*/ 5 w 118"/>
                <a:gd name="T13" fmla="*/ 0 h 106"/>
                <a:gd name="T14" fmla="*/ 5 w 118"/>
                <a:gd name="T15" fmla="*/ 5 h 106"/>
                <a:gd name="T16" fmla="*/ 5 w 118"/>
                <a:gd name="T17" fmla="*/ 5 h 106"/>
                <a:gd name="T18" fmla="*/ 5 w 118"/>
                <a:gd name="T19" fmla="*/ 5 h 106"/>
                <a:gd name="T20" fmla="*/ 5 w 118"/>
                <a:gd name="T21" fmla="*/ 5 h 106"/>
                <a:gd name="T22" fmla="*/ 5 w 118"/>
                <a:gd name="T23" fmla="*/ 5 h 106"/>
                <a:gd name="T24" fmla="*/ 5 w 118"/>
                <a:gd name="T25" fmla="*/ 5 h 106"/>
                <a:gd name="T26" fmla="*/ 5 w 118"/>
                <a:gd name="T27" fmla="*/ 5 h 106"/>
                <a:gd name="T28" fmla="*/ 5 w 118"/>
                <a:gd name="T29" fmla="*/ 5 h 106"/>
                <a:gd name="T30" fmla="*/ 5 w 118"/>
                <a:gd name="T31" fmla="*/ 5 h 106"/>
                <a:gd name="T32" fmla="*/ 5 w 118"/>
                <a:gd name="T33" fmla="*/ 5 h 106"/>
                <a:gd name="T34" fmla="*/ 5 w 118"/>
                <a:gd name="T35" fmla="*/ 5 h 1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18"/>
                <a:gd name="T55" fmla="*/ 0 h 106"/>
                <a:gd name="T56" fmla="*/ 118 w 118"/>
                <a:gd name="T57" fmla="*/ 106 h 10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18" h="106">
                  <a:moveTo>
                    <a:pt x="97" y="106"/>
                  </a:moveTo>
                  <a:lnTo>
                    <a:pt x="97" y="106"/>
                  </a:lnTo>
                  <a:lnTo>
                    <a:pt x="76" y="94"/>
                  </a:lnTo>
                  <a:lnTo>
                    <a:pt x="73" y="94"/>
                  </a:lnTo>
                  <a:lnTo>
                    <a:pt x="0" y="24"/>
                  </a:lnTo>
                  <a:lnTo>
                    <a:pt x="0" y="16"/>
                  </a:lnTo>
                  <a:lnTo>
                    <a:pt x="80" y="0"/>
                  </a:lnTo>
                  <a:lnTo>
                    <a:pt x="97" y="14"/>
                  </a:lnTo>
                  <a:lnTo>
                    <a:pt x="104" y="14"/>
                  </a:lnTo>
                  <a:lnTo>
                    <a:pt x="104" y="33"/>
                  </a:lnTo>
                  <a:lnTo>
                    <a:pt x="118" y="54"/>
                  </a:lnTo>
                  <a:lnTo>
                    <a:pt x="118" y="61"/>
                  </a:lnTo>
                  <a:lnTo>
                    <a:pt x="111" y="78"/>
                  </a:lnTo>
                  <a:lnTo>
                    <a:pt x="104" y="80"/>
                  </a:lnTo>
                  <a:lnTo>
                    <a:pt x="102" y="83"/>
                  </a:lnTo>
                  <a:lnTo>
                    <a:pt x="97" y="106"/>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0" name="Freeform 1074"/>
            <p:cNvSpPr>
              <a:spLocks/>
            </p:cNvSpPr>
            <p:nvPr/>
          </p:nvSpPr>
          <p:spPr bwMode="auto">
            <a:xfrm>
              <a:off x="6482" y="1881"/>
              <a:ext cx="107" cy="96"/>
            </a:xfrm>
            <a:custGeom>
              <a:avLst/>
              <a:gdLst>
                <a:gd name="T0" fmla="*/ 5 w 118"/>
                <a:gd name="T1" fmla="*/ 5 h 106"/>
                <a:gd name="T2" fmla="*/ 5 w 118"/>
                <a:gd name="T3" fmla="*/ 5 h 106"/>
                <a:gd name="T4" fmla="*/ 5 w 118"/>
                <a:gd name="T5" fmla="*/ 5 h 106"/>
                <a:gd name="T6" fmla="*/ 5 w 118"/>
                <a:gd name="T7" fmla="*/ 5 h 106"/>
                <a:gd name="T8" fmla="*/ 0 w 118"/>
                <a:gd name="T9" fmla="*/ 5 h 106"/>
                <a:gd name="T10" fmla="*/ 0 w 118"/>
                <a:gd name="T11" fmla="*/ 5 h 106"/>
                <a:gd name="T12" fmla="*/ 5 w 118"/>
                <a:gd name="T13" fmla="*/ 0 h 106"/>
                <a:gd name="T14" fmla="*/ 5 w 118"/>
                <a:gd name="T15" fmla="*/ 5 h 106"/>
                <a:gd name="T16" fmla="*/ 5 w 118"/>
                <a:gd name="T17" fmla="*/ 5 h 106"/>
                <a:gd name="T18" fmla="*/ 5 w 118"/>
                <a:gd name="T19" fmla="*/ 5 h 106"/>
                <a:gd name="T20" fmla="*/ 5 w 118"/>
                <a:gd name="T21" fmla="*/ 5 h 106"/>
                <a:gd name="T22" fmla="*/ 5 w 118"/>
                <a:gd name="T23" fmla="*/ 5 h 106"/>
                <a:gd name="T24" fmla="*/ 5 w 118"/>
                <a:gd name="T25" fmla="*/ 5 h 106"/>
                <a:gd name="T26" fmla="*/ 5 w 118"/>
                <a:gd name="T27" fmla="*/ 5 h 106"/>
                <a:gd name="T28" fmla="*/ 5 w 118"/>
                <a:gd name="T29" fmla="*/ 5 h 106"/>
                <a:gd name="T30" fmla="*/ 5 w 118"/>
                <a:gd name="T31" fmla="*/ 5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06"/>
                <a:gd name="T50" fmla="*/ 118 w 11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06">
                  <a:moveTo>
                    <a:pt x="97" y="106"/>
                  </a:moveTo>
                  <a:lnTo>
                    <a:pt x="97" y="106"/>
                  </a:lnTo>
                  <a:lnTo>
                    <a:pt x="76" y="94"/>
                  </a:lnTo>
                  <a:lnTo>
                    <a:pt x="73" y="94"/>
                  </a:lnTo>
                  <a:lnTo>
                    <a:pt x="0" y="24"/>
                  </a:lnTo>
                  <a:lnTo>
                    <a:pt x="0" y="16"/>
                  </a:lnTo>
                  <a:lnTo>
                    <a:pt x="80" y="0"/>
                  </a:lnTo>
                  <a:lnTo>
                    <a:pt x="97" y="14"/>
                  </a:lnTo>
                  <a:lnTo>
                    <a:pt x="104" y="14"/>
                  </a:lnTo>
                  <a:lnTo>
                    <a:pt x="104" y="33"/>
                  </a:lnTo>
                  <a:lnTo>
                    <a:pt x="118" y="54"/>
                  </a:lnTo>
                  <a:lnTo>
                    <a:pt x="118" y="61"/>
                  </a:lnTo>
                  <a:lnTo>
                    <a:pt x="111" y="78"/>
                  </a:lnTo>
                  <a:lnTo>
                    <a:pt x="104" y="80"/>
                  </a:lnTo>
                  <a:lnTo>
                    <a:pt x="102" y="83"/>
                  </a:lnTo>
                  <a:lnTo>
                    <a:pt x="97" y="106"/>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1" name="Freeform 1075"/>
            <p:cNvSpPr>
              <a:spLocks/>
            </p:cNvSpPr>
            <p:nvPr/>
          </p:nvSpPr>
          <p:spPr bwMode="auto">
            <a:xfrm>
              <a:off x="6482" y="1881"/>
              <a:ext cx="107" cy="96"/>
            </a:xfrm>
            <a:custGeom>
              <a:avLst/>
              <a:gdLst>
                <a:gd name="T0" fmla="*/ 5 w 118"/>
                <a:gd name="T1" fmla="*/ 5 h 106"/>
                <a:gd name="T2" fmla="*/ 5 w 118"/>
                <a:gd name="T3" fmla="*/ 5 h 106"/>
                <a:gd name="T4" fmla="*/ 5 w 118"/>
                <a:gd name="T5" fmla="*/ 5 h 106"/>
                <a:gd name="T6" fmla="*/ 5 w 118"/>
                <a:gd name="T7" fmla="*/ 5 h 106"/>
                <a:gd name="T8" fmla="*/ 0 w 118"/>
                <a:gd name="T9" fmla="*/ 5 h 106"/>
                <a:gd name="T10" fmla="*/ 0 w 118"/>
                <a:gd name="T11" fmla="*/ 5 h 106"/>
                <a:gd name="T12" fmla="*/ 5 w 118"/>
                <a:gd name="T13" fmla="*/ 0 h 106"/>
                <a:gd name="T14" fmla="*/ 5 w 118"/>
                <a:gd name="T15" fmla="*/ 5 h 106"/>
                <a:gd name="T16" fmla="*/ 5 w 118"/>
                <a:gd name="T17" fmla="*/ 5 h 106"/>
                <a:gd name="T18" fmla="*/ 5 w 118"/>
                <a:gd name="T19" fmla="*/ 5 h 106"/>
                <a:gd name="T20" fmla="*/ 5 w 118"/>
                <a:gd name="T21" fmla="*/ 5 h 106"/>
                <a:gd name="T22" fmla="*/ 5 w 118"/>
                <a:gd name="T23" fmla="*/ 5 h 106"/>
                <a:gd name="T24" fmla="*/ 5 w 118"/>
                <a:gd name="T25" fmla="*/ 5 h 106"/>
                <a:gd name="T26" fmla="*/ 5 w 118"/>
                <a:gd name="T27" fmla="*/ 5 h 106"/>
                <a:gd name="T28" fmla="*/ 5 w 118"/>
                <a:gd name="T29" fmla="*/ 5 h 106"/>
                <a:gd name="T30" fmla="*/ 5 w 118"/>
                <a:gd name="T31" fmla="*/ 5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
                <a:gd name="T49" fmla="*/ 0 h 106"/>
                <a:gd name="T50" fmla="*/ 118 w 11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 h="106">
                  <a:moveTo>
                    <a:pt x="97" y="106"/>
                  </a:moveTo>
                  <a:lnTo>
                    <a:pt x="97" y="106"/>
                  </a:lnTo>
                  <a:lnTo>
                    <a:pt x="76" y="94"/>
                  </a:lnTo>
                  <a:lnTo>
                    <a:pt x="73" y="94"/>
                  </a:lnTo>
                  <a:lnTo>
                    <a:pt x="0" y="24"/>
                  </a:lnTo>
                  <a:lnTo>
                    <a:pt x="0" y="16"/>
                  </a:lnTo>
                  <a:lnTo>
                    <a:pt x="80" y="0"/>
                  </a:lnTo>
                  <a:lnTo>
                    <a:pt x="97" y="14"/>
                  </a:lnTo>
                  <a:lnTo>
                    <a:pt x="104" y="14"/>
                  </a:lnTo>
                  <a:lnTo>
                    <a:pt x="104" y="33"/>
                  </a:lnTo>
                  <a:lnTo>
                    <a:pt x="118" y="54"/>
                  </a:lnTo>
                  <a:lnTo>
                    <a:pt x="118" y="61"/>
                  </a:lnTo>
                  <a:lnTo>
                    <a:pt x="111" y="78"/>
                  </a:lnTo>
                  <a:lnTo>
                    <a:pt x="104" y="80"/>
                  </a:lnTo>
                  <a:lnTo>
                    <a:pt x="102" y="83"/>
                  </a:lnTo>
                  <a:lnTo>
                    <a:pt x="97" y="106"/>
                  </a:lnTo>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2" name="Freeform 1076"/>
            <p:cNvSpPr>
              <a:spLocks/>
            </p:cNvSpPr>
            <p:nvPr/>
          </p:nvSpPr>
          <p:spPr bwMode="auto">
            <a:xfrm>
              <a:off x="6559" y="1841"/>
              <a:ext cx="119" cy="164"/>
            </a:xfrm>
            <a:custGeom>
              <a:avLst/>
              <a:gdLst>
                <a:gd name="T0" fmla="*/ 0 w 132"/>
                <a:gd name="T1" fmla="*/ 5 h 182"/>
                <a:gd name="T2" fmla="*/ 0 w 132"/>
                <a:gd name="T3" fmla="*/ 5 h 182"/>
                <a:gd name="T4" fmla="*/ 5 w 132"/>
                <a:gd name="T5" fmla="*/ 5 h 182"/>
                <a:gd name="T6" fmla="*/ 5 w 132"/>
                <a:gd name="T7" fmla="*/ 5 h 182"/>
                <a:gd name="T8" fmla="*/ 5 w 132"/>
                <a:gd name="T9" fmla="*/ 5 h 182"/>
                <a:gd name="T10" fmla="*/ 5 w 132"/>
                <a:gd name="T11" fmla="*/ 5 h 182"/>
                <a:gd name="T12" fmla="*/ 5 w 132"/>
                <a:gd name="T13" fmla="*/ 5 h 182"/>
                <a:gd name="T14" fmla="*/ 5 w 132"/>
                <a:gd name="T15" fmla="*/ 5 h 182"/>
                <a:gd name="T16" fmla="*/ 5 w 132"/>
                <a:gd name="T17" fmla="*/ 5 h 182"/>
                <a:gd name="T18" fmla="*/ 5 w 132"/>
                <a:gd name="T19" fmla="*/ 5 h 182"/>
                <a:gd name="T20" fmla="*/ 5 w 132"/>
                <a:gd name="T21" fmla="*/ 5 h 182"/>
                <a:gd name="T22" fmla="*/ 5 w 132"/>
                <a:gd name="T23" fmla="*/ 5 h 182"/>
                <a:gd name="T24" fmla="*/ 5 w 132"/>
                <a:gd name="T25" fmla="*/ 5 h 182"/>
                <a:gd name="T26" fmla="*/ 5 w 132"/>
                <a:gd name="T27" fmla="*/ 5 h 182"/>
                <a:gd name="T28" fmla="*/ 5 w 132"/>
                <a:gd name="T29" fmla="*/ 5 h 182"/>
                <a:gd name="T30" fmla="*/ 5 w 132"/>
                <a:gd name="T31" fmla="*/ 5 h 182"/>
                <a:gd name="T32" fmla="*/ 5 w 132"/>
                <a:gd name="T33" fmla="*/ 5 h 182"/>
                <a:gd name="T34" fmla="*/ 5 w 132"/>
                <a:gd name="T35" fmla="*/ 5 h 182"/>
                <a:gd name="T36" fmla="*/ 5 w 132"/>
                <a:gd name="T37" fmla="*/ 5 h 182"/>
                <a:gd name="T38" fmla="*/ 5 w 132"/>
                <a:gd name="T39" fmla="*/ 5 h 182"/>
                <a:gd name="T40" fmla="*/ 5 w 132"/>
                <a:gd name="T41" fmla="*/ 5 h 182"/>
                <a:gd name="T42" fmla="*/ 5 w 132"/>
                <a:gd name="T43" fmla="*/ 5 h 182"/>
                <a:gd name="T44" fmla="*/ 5 w 132"/>
                <a:gd name="T45" fmla="*/ 5 h 182"/>
                <a:gd name="T46" fmla="*/ 5 w 132"/>
                <a:gd name="T47" fmla="*/ 5 h 182"/>
                <a:gd name="T48" fmla="*/ 5 w 132"/>
                <a:gd name="T49" fmla="*/ 5 h 182"/>
                <a:gd name="T50" fmla="*/ 5 w 132"/>
                <a:gd name="T51" fmla="*/ 5 h 182"/>
                <a:gd name="T52" fmla="*/ 5 w 132"/>
                <a:gd name="T53" fmla="*/ 5 h 182"/>
                <a:gd name="T54" fmla="*/ 5 w 132"/>
                <a:gd name="T55" fmla="*/ 5 h 182"/>
                <a:gd name="T56" fmla="*/ 5 w 132"/>
                <a:gd name="T57" fmla="*/ 5 h 182"/>
                <a:gd name="T58" fmla="*/ 5 w 132"/>
                <a:gd name="T59" fmla="*/ 5 h 182"/>
                <a:gd name="T60" fmla="*/ 5 w 132"/>
                <a:gd name="T61" fmla="*/ 5 h 182"/>
                <a:gd name="T62" fmla="*/ 5 w 132"/>
                <a:gd name="T63" fmla="*/ 5 h 182"/>
                <a:gd name="T64" fmla="*/ 5 w 132"/>
                <a:gd name="T65" fmla="*/ 5 h 182"/>
                <a:gd name="T66" fmla="*/ 5 w 132"/>
                <a:gd name="T67" fmla="*/ 5 h 182"/>
                <a:gd name="T68" fmla="*/ 5 w 132"/>
                <a:gd name="T69" fmla="*/ 5 h 182"/>
                <a:gd name="T70" fmla="*/ 5 w 132"/>
                <a:gd name="T71" fmla="*/ 5 h 182"/>
                <a:gd name="T72" fmla="*/ 5 w 132"/>
                <a:gd name="T73" fmla="*/ 5 h 182"/>
                <a:gd name="T74" fmla="*/ 5 w 132"/>
                <a:gd name="T75" fmla="*/ 5 h 182"/>
                <a:gd name="T76" fmla="*/ 5 w 132"/>
                <a:gd name="T77" fmla="*/ 5 h 182"/>
                <a:gd name="T78" fmla="*/ 5 w 132"/>
                <a:gd name="T79" fmla="*/ 5 h 182"/>
                <a:gd name="T80" fmla="*/ 5 w 132"/>
                <a:gd name="T81" fmla="*/ 5 h 182"/>
                <a:gd name="T82" fmla="*/ 5 w 132"/>
                <a:gd name="T83" fmla="*/ 5 h 182"/>
                <a:gd name="T84" fmla="*/ 5 w 132"/>
                <a:gd name="T85" fmla="*/ 5 h 182"/>
                <a:gd name="T86" fmla="*/ 5 w 132"/>
                <a:gd name="T87" fmla="*/ 5 h 182"/>
                <a:gd name="T88" fmla="*/ 5 w 132"/>
                <a:gd name="T89" fmla="*/ 5 h 182"/>
                <a:gd name="T90" fmla="*/ 5 w 132"/>
                <a:gd name="T91" fmla="*/ 2 h 182"/>
                <a:gd name="T92" fmla="*/ 5 w 132"/>
                <a:gd name="T93" fmla="*/ 2 h 182"/>
                <a:gd name="T94" fmla="*/ 5 w 132"/>
                <a:gd name="T95" fmla="*/ 2 h 182"/>
                <a:gd name="T96" fmla="*/ 5 w 132"/>
                <a:gd name="T97" fmla="*/ 2 h 182"/>
                <a:gd name="T98" fmla="*/ 5 w 132"/>
                <a:gd name="T99" fmla="*/ 0 h 182"/>
                <a:gd name="T100" fmla="*/ 0 w 132"/>
                <a:gd name="T101" fmla="*/ 5 h 182"/>
                <a:gd name="T102" fmla="*/ 0 w 132"/>
                <a:gd name="T103" fmla="*/ 5 h 182"/>
                <a:gd name="T104" fmla="*/ 0 w 132"/>
                <a:gd name="T105" fmla="*/ 5 h 182"/>
                <a:gd name="T106" fmla="*/ 0 w 132"/>
                <a:gd name="T107" fmla="*/ 5 h 18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2"/>
                <a:gd name="T163" fmla="*/ 0 h 182"/>
                <a:gd name="T164" fmla="*/ 132 w 132"/>
                <a:gd name="T165" fmla="*/ 182 h 18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2" h="182">
                  <a:moveTo>
                    <a:pt x="0" y="17"/>
                  </a:moveTo>
                  <a:lnTo>
                    <a:pt x="0" y="17"/>
                  </a:lnTo>
                  <a:lnTo>
                    <a:pt x="7" y="38"/>
                  </a:lnTo>
                  <a:lnTo>
                    <a:pt x="17" y="47"/>
                  </a:lnTo>
                  <a:lnTo>
                    <a:pt x="28" y="50"/>
                  </a:lnTo>
                  <a:lnTo>
                    <a:pt x="26" y="54"/>
                  </a:lnTo>
                  <a:lnTo>
                    <a:pt x="19" y="59"/>
                  </a:lnTo>
                  <a:lnTo>
                    <a:pt x="21" y="87"/>
                  </a:lnTo>
                  <a:lnTo>
                    <a:pt x="33" y="102"/>
                  </a:lnTo>
                  <a:lnTo>
                    <a:pt x="26" y="123"/>
                  </a:lnTo>
                  <a:lnTo>
                    <a:pt x="24" y="125"/>
                  </a:lnTo>
                  <a:lnTo>
                    <a:pt x="21" y="125"/>
                  </a:lnTo>
                  <a:lnTo>
                    <a:pt x="19" y="128"/>
                  </a:lnTo>
                  <a:lnTo>
                    <a:pt x="14" y="165"/>
                  </a:lnTo>
                  <a:lnTo>
                    <a:pt x="33" y="182"/>
                  </a:lnTo>
                  <a:lnTo>
                    <a:pt x="35" y="170"/>
                  </a:lnTo>
                  <a:lnTo>
                    <a:pt x="33" y="168"/>
                  </a:lnTo>
                  <a:lnTo>
                    <a:pt x="43" y="147"/>
                  </a:lnTo>
                  <a:lnTo>
                    <a:pt x="47" y="151"/>
                  </a:lnTo>
                  <a:lnTo>
                    <a:pt x="57" y="149"/>
                  </a:lnTo>
                  <a:lnTo>
                    <a:pt x="73" y="163"/>
                  </a:lnTo>
                  <a:lnTo>
                    <a:pt x="76" y="163"/>
                  </a:lnTo>
                  <a:lnTo>
                    <a:pt x="76" y="165"/>
                  </a:lnTo>
                  <a:lnTo>
                    <a:pt x="73" y="168"/>
                  </a:lnTo>
                  <a:lnTo>
                    <a:pt x="85" y="165"/>
                  </a:lnTo>
                  <a:lnTo>
                    <a:pt x="102" y="151"/>
                  </a:lnTo>
                  <a:lnTo>
                    <a:pt x="128" y="144"/>
                  </a:lnTo>
                  <a:lnTo>
                    <a:pt x="125" y="135"/>
                  </a:lnTo>
                  <a:lnTo>
                    <a:pt x="132" y="113"/>
                  </a:lnTo>
                  <a:lnTo>
                    <a:pt x="113" y="90"/>
                  </a:lnTo>
                  <a:lnTo>
                    <a:pt x="113" y="78"/>
                  </a:lnTo>
                  <a:lnTo>
                    <a:pt x="116" y="73"/>
                  </a:lnTo>
                  <a:lnTo>
                    <a:pt x="123" y="69"/>
                  </a:lnTo>
                  <a:lnTo>
                    <a:pt x="118" y="69"/>
                  </a:lnTo>
                  <a:lnTo>
                    <a:pt x="111" y="66"/>
                  </a:lnTo>
                  <a:lnTo>
                    <a:pt x="111" y="61"/>
                  </a:lnTo>
                  <a:lnTo>
                    <a:pt x="113" y="54"/>
                  </a:lnTo>
                  <a:lnTo>
                    <a:pt x="113" y="52"/>
                  </a:lnTo>
                  <a:lnTo>
                    <a:pt x="111" y="50"/>
                  </a:lnTo>
                  <a:lnTo>
                    <a:pt x="104" y="54"/>
                  </a:lnTo>
                  <a:lnTo>
                    <a:pt x="78" y="47"/>
                  </a:lnTo>
                  <a:lnTo>
                    <a:pt x="73" y="35"/>
                  </a:lnTo>
                  <a:lnTo>
                    <a:pt x="66" y="33"/>
                  </a:lnTo>
                  <a:lnTo>
                    <a:pt x="50" y="12"/>
                  </a:lnTo>
                  <a:lnTo>
                    <a:pt x="33" y="2"/>
                  </a:lnTo>
                  <a:lnTo>
                    <a:pt x="31" y="2"/>
                  </a:lnTo>
                  <a:lnTo>
                    <a:pt x="28" y="0"/>
                  </a:lnTo>
                  <a:lnTo>
                    <a:pt x="0" y="12"/>
                  </a:lnTo>
                  <a:lnTo>
                    <a:pt x="0" y="17"/>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3" name="Freeform 1077"/>
            <p:cNvSpPr>
              <a:spLocks/>
            </p:cNvSpPr>
            <p:nvPr/>
          </p:nvSpPr>
          <p:spPr bwMode="auto">
            <a:xfrm>
              <a:off x="6590" y="1973"/>
              <a:ext cx="56" cy="108"/>
            </a:xfrm>
            <a:custGeom>
              <a:avLst/>
              <a:gdLst>
                <a:gd name="T0" fmla="*/ 5 w 62"/>
                <a:gd name="T1" fmla="*/ 5 h 120"/>
                <a:gd name="T2" fmla="*/ 5 w 62"/>
                <a:gd name="T3" fmla="*/ 5 h 120"/>
                <a:gd name="T4" fmla="*/ 5 w 62"/>
                <a:gd name="T5" fmla="*/ 5 h 120"/>
                <a:gd name="T6" fmla="*/ 5 w 62"/>
                <a:gd name="T7" fmla="*/ 5 h 120"/>
                <a:gd name="T8" fmla="*/ 5 w 62"/>
                <a:gd name="T9" fmla="*/ 5 h 120"/>
                <a:gd name="T10" fmla="*/ 5 w 62"/>
                <a:gd name="T11" fmla="*/ 5 h 120"/>
                <a:gd name="T12" fmla="*/ 5 w 62"/>
                <a:gd name="T13" fmla="*/ 5 h 120"/>
                <a:gd name="T14" fmla="*/ 5 w 62"/>
                <a:gd name="T15" fmla="*/ 5 h 120"/>
                <a:gd name="T16" fmla="*/ 5 w 62"/>
                <a:gd name="T17" fmla="*/ 5 h 120"/>
                <a:gd name="T18" fmla="*/ 5 w 62"/>
                <a:gd name="T19" fmla="*/ 5 h 120"/>
                <a:gd name="T20" fmla="*/ 5 w 62"/>
                <a:gd name="T21" fmla="*/ 5 h 120"/>
                <a:gd name="T22" fmla="*/ 5 w 62"/>
                <a:gd name="T23" fmla="*/ 5 h 120"/>
                <a:gd name="T24" fmla="*/ 5 w 62"/>
                <a:gd name="T25" fmla="*/ 5 h 120"/>
                <a:gd name="T26" fmla="*/ 5 w 62"/>
                <a:gd name="T27" fmla="*/ 5 h 120"/>
                <a:gd name="T28" fmla="*/ 0 w 62"/>
                <a:gd name="T29" fmla="*/ 5 h 120"/>
                <a:gd name="T30" fmla="*/ 0 w 62"/>
                <a:gd name="T31" fmla="*/ 5 h 120"/>
                <a:gd name="T32" fmla="*/ 0 w 62"/>
                <a:gd name="T33" fmla="*/ 5 h 120"/>
                <a:gd name="T34" fmla="*/ 5 w 62"/>
                <a:gd name="T35" fmla="*/ 0 h 120"/>
                <a:gd name="T36" fmla="*/ 5 w 62"/>
                <a:gd name="T37" fmla="*/ 2 h 120"/>
                <a:gd name="T38" fmla="*/ 5 w 62"/>
                <a:gd name="T39" fmla="*/ 2 h 120"/>
                <a:gd name="T40" fmla="*/ 5 w 62"/>
                <a:gd name="T41" fmla="*/ 2 h 120"/>
                <a:gd name="T42" fmla="*/ 5 w 62"/>
                <a:gd name="T43" fmla="*/ 5 h 120"/>
                <a:gd name="T44" fmla="*/ 5 w 62"/>
                <a:gd name="T45" fmla="*/ 5 h 120"/>
                <a:gd name="T46" fmla="*/ 5 w 62"/>
                <a:gd name="T47" fmla="*/ 5 h 120"/>
                <a:gd name="T48" fmla="*/ 5 w 62"/>
                <a:gd name="T49" fmla="*/ 5 h 120"/>
                <a:gd name="T50" fmla="*/ 5 w 62"/>
                <a:gd name="T51" fmla="*/ 5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120"/>
                <a:gd name="T80" fmla="*/ 62 w 62"/>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120">
                  <a:moveTo>
                    <a:pt x="60" y="66"/>
                  </a:moveTo>
                  <a:lnTo>
                    <a:pt x="60" y="66"/>
                  </a:lnTo>
                  <a:lnTo>
                    <a:pt x="62" y="82"/>
                  </a:lnTo>
                  <a:lnTo>
                    <a:pt x="45" y="115"/>
                  </a:lnTo>
                  <a:lnTo>
                    <a:pt x="41" y="120"/>
                  </a:lnTo>
                  <a:lnTo>
                    <a:pt x="34" y="118"/>
                  </a:lnTo>
                  <a:lnTo>
                    <a:pt x="34" y="115"/>
                  </a:lnTo>
                  <a:lnTo>
                    <a:pt x="34" y="113"/>
                  </a:lnTo>
                  <a:lnTo>
                    <a:pt x="29" y="108"/>
                  </a:lnTo>
                  <a:lnTo>
                    <a:pt x="17" y="103"/>
                  </a:lnTo>
                  <a:lnTo>
                    <a:pt x="8" y="92"/>
                  </a:lnTo>
                  <a:lnTo>
                    <a:pt x="12" y="92"/>
                  </a:lnTo>
                  <a:lnTo>
                    <a:pt x="5" y="35"/>
                  </a:lnTo>
                  <a:lnTo>
                    <a:pt x="0" y="35"/>
                  </a:lnTo>
                  <a:lnTo>
                    <a:pt x="0" y="23"/>
                  </a:lnTo>
                  <a:lnTo>
                    <a:pt x="0" y="18"/>
                  </a:lnTo>
                  <a:lnTo>
                    <a:pt x="8" y="0"/>
                  </a:lnTo>
                  <a:lnTo>
                    <a:pt x="10" y="2"/>
                  </a:lnTo>
                  <a:lnTo>
                    <a:pt x="15" y="2"/>
                  </a:lnTo>
                  <a:lnTo>
                    <a:pt x="19" y="2"/>
                  </a:lnTo>
                  <a:lnTo>
                    <a:pt x="41" y="18"/>
                  </a:lnTo>
                  <a:lnTo>
                    <a:pt x="41" y="49"/>
                  </a:lnTo>
                  <a:lnTo>
                    <a:pt x="60" y="66"/>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4" name="Freeform 1078"/>
            <p:cNvSpPr>
              <a:spLocks/>
            </p:cNvSpPr>
            <p:nvPr/>
          </p:nvSpPr>
          <p:spPr bwMode="auto">
            <a:xfrm>
              <a:off x="6659" y="1877"/>
              <a:ext cx="172" cy="126"/>
            </a:xfrm>
            <a:custGeom>
              <a:avLst/>
              <a:gdLst>
                <a:gd name="T0" fmla="*/ 5 w 191"/>
                <a:gd name="T1" fmla="*/ 3 h 140"/>
                <a:gd name="T2" fmla="*/ 5 w 191"/>
                <a:gd name="T3" fmla="*/ 3 h 140"/>
                <a:gd name="T4" fmla="*/ 5 w 191"/>
                <a:gd name="T5" fmla="*/ 4 h 140"/>
                <a:gd name="T6" fmla="*/ 5 w 191"/>
                <a:gd name="T7" fmla="*/ 0 h 140"/>
                <a:gd name="T8" fmla="*/ 5 w 191"/>
                <a:gd name="T9" fmla="*/ 4 h 140"/>
                <a:gd name="T10" fmla="*/ 5 w 191"/>
                <a:gd name="T11" fmla="*/ 4 h 140"/>
                <a:gd name="T12" fmla="*/ 5 w 191"/>
                <a:gd name="T13" fmla="*/ 4 h 140"/>
                <a:gd name="T14" fmla="*/ 5 w 191"/>
                <a:gd name="T15" fmla="*/ 4 h 140"/>
                <a:gd name="T16" fmla="*/ 0 w 191"/>
                <a:gd name="T17" fmla="*/ 4 h 140"/>
                <a:gd name="T18" fmla="*/ 5 w 191"/>
                <a:gd name="T19" fmla="*/ 4 h 140"/>
                <a:gd name="T20" fmla="*/ 5 w 191"/>
                <a:gd name="T21" fmla="*/ 4 h 140"/>
                <a:gd name="T22" fmla="*/ 5 w 191"/>
                <a:gd name="T23" fmla="*/ 4 h 140"/>
                <a:gd name="T24" fmla="*/ 5 w 191"/>
                <a:gd name="T25" fmla="*/ 4 h 140"/>
                <a:gd name="T26" fmla="*/ 5 w 191"/>
                <a:gd name="T27" fmla="*/ 4 h 140"/>
                <a:gd name="T28" fmla="*/ 5 w 191"/>
                <a:gd name="T29" fmla="*/ 4 h 140"/>
                <a:gd name="T30" fmla="*/ 5 w 191"/>
                <a:gd name="T31" fmla="*/ 4 h 140"/>
                <a:gd name="T32" fmla="*/ 5 w 191"/>
                <a:gd name="T33" fmla="*/ 4 h 140"/>
                <a:gd name="T34" fmla="*/ 5 w 191"/>
                <a:gd name="T35" fmla="*/ 4 h 140"/>
                <a:gd name="T36" fmla="*/ 5 w 191"/>
                <a:gd name="T37" fmla="*/ 4 h 140"/>
                <a:gd name="T38" fmla="*/ 5 w 191"/>
                <a:gd name="T39" fmla="*/ 4 h 140"/>
                <a:gd name="T40" fmla="*/ 5 w 191"/>
                <a:gd name="T41" fmla="*/ 4 h 140"/>
                <a:gd name="T42" fmla="*/ 5 w 191"/>
                <a:gd name="T43" fmla="*/ 4 h 140"/>
                <a:gd name="T44" fmla="*/ 5 w 191"/>
                <a:gd name="T45" fmla="*/ 4 h 140"/>
                <a:gd name="T46" fmla="*/ 5 w 191"/>
                <a:gd name="T47" fmla="*/ 4 h 140"/>
                <a:gd name="T48" fmla="*/ 5 w 191"/>
                <a:gd name="T49" fmla="*/ 4 h 140"/>
                <a:gd name="T50" fmla="*/ 5 w 191"/>
                <a:gd name="T51" fmla="*/ 4 h 140"/>
                <a:gd name="T52" fmla="*/ 5 w 191"/>
                <a:gd name="T53" fmla="*/ 4 h 140"/>
                <a:gd name="T54" fmla="*/ 5 w 191"/>
                <a:gd name="T55" fmla="*/ 4 h 140"/>
                <a:gd name="T56" fmla="*/ 5 w 191"/>
                <a:gd name="T57" fmla="*/ 4 h 140"/>
                <a:gd name="T58" fmla="*/ 5 w 191"/>
                <a:gd name="T59" fmla="*/ 4 h 140"/>
                <a:gd name="T60" fmla="*/ 5 w 191"/>
                <a:gd name="T61" fmla="*/ 4 h 140"/>
                <a:gd name="T62" fmla="*/ 5 w 191"/>
                <a:gd name="T63" fmla="*/ 4 h 140"/>
                <a:gd name="T64" fmla="*/ 5 w 191"/>
                <a:gd name="T65" fmla="*/ 3 h 140"/>
                <a:gd name="T66" fmla="*/ 5 w 191"/>
                <a:gd name="T67" fmla="*/ 3 h 140"/>
                <a:gd name="T68" fmla="*/ 5 w 191"/>
                <a:gd name="T69" fmla="*/ 3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1"/>
                <a:gd name="T106" fmla="*/ 0 h 140"/>
                <a:gd name="T107" fmla="*/ 191 w 191"/>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1" h="140">
                  <a:moveTo>
                    <a:pt x="187" y="3"/>
                  </a:moveTo>
                  <a:lnTo>
                    <a:pt x="187" y="3"/>
                  </a:lnTo>
                  <a:lnTo>
                    <a:pt x="180" y="5"/>
                  </a:lnTo>
                  <a:lnTo>
                    <a:pt x="147" y="0"/>
                  </a:lnTo>
                  <a:lnTo>
                    <a:pt x="21" y="40"/>
                  </a:lnTo>
                  <a:lnTo>
                    <a:pt x="14" y="38"/>
                  </a:lnTo>
                  <a:lnTo>
                    <a:pt x="17" y="29"/>
                  </a:lnTo>
                  <a:lnTo>
                    <a:pt x="10" y="29"/>
                  </a:lnTo>
                  <a:lnTo>
                    <a:pt x="0" y="36"/>
                  </a:lnTo>
                  <a:lnTo>
                    <a:pt x="5" y="57"/>
                  </a:lnTo>
                  <a:lnTo>
                    <a:pt x="19" y="71"/>
                  </a:lnTo>
                  <a:lnTo>
                    <a:pt x="12" y="95"/>
                  </a:lnTo>
                  <a:lnTo>
                    <a:pt x="14" y="109"/>
                  </a:lnTo>
                  <a:lnTo>
                    <a:pt x="28" y="116"/>
                  </a:lnTo>
                  <a:lnTo>
                    <a:pt x="38" y="140"/>
                  </a:lnTo>
                  <a:lnTo>
                    <a:pt x="83" y="123"/>
                  </a:lnTo>
                  <a:lnTo>
                    <a:pt x="118" y="125"/>
                  </a:lnTo>
                  <a:lnTo>
                    <a:pt x="125" y="123"/>
                  </a:lnTo>
                  <a:lnTo>
                    <a:pt x="135" y="114"/>
                  </a:lnTo>
                  <a:lnTo>
                    <a:pt x="135" y="104"/>
                  </a:lnTo>
                  <a:lnTo>
                    <a:pt x="163" y="88"/>
                  </a:lnTo>
                  <a:lnTo>
                    <a:pt x="170" y="90"/>
                  </a:lnTo>
                  <a:lnTo>
                    <a:pt x="191" y="83"/>
                  </a:lnTo>
                  <a:lnTo>
                    <a:pt x="175" y="66"/>
                  </a:lnTo>
                  <a:lnTo>
                    <a:pt x="168" y="62"/>
                  </a:lnTo>
                  <a:lnTo>
                    <a:pt x="175" y="50"/>
                  </a:lnTo>
                  <a:lnTo>
                    <a:pt x="173" y="33"/>
                  </a:lnTo>
                  <a:lnTo>
                    <a:pt x="175" y="24"/>
                  </a:lnTo>
                  <a:lnTo>
                    <a:pt x="177" y="21"/>
                  </a:lnTo>
                  <a:lnTo>
                    <a:pt x="184" y="19"/>
                  </a:lnTo>
                  <a:lnTo>
                    <a:pt x="187" y="19"/>
                  </a:lnTo>
                  <a:lnTo>
                    <a:pt x="187" y="3"/>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5" name="Freeform 1079"/>
            <p:cNvSpPr>
              <a:spLocks/>
            </p:cNvSpPr>
            <p:nvPr/>
          </p:nvSpPr>
          <p:spPr bwMode="auto">
            <a:xfrm>
              <a:off x="6589" y="1730"/>
              <a:ext cx="249" cy="183"/>
            </a:xfrm>
            <a:custGeom>
              <a:avLst/>
              <a:gdLst>
                <a:gd name="T0" fmla="*/ 0 w 277"/>
                <a:gd name="T1" fmla="*/ 5 h 203"/>
                <a:gd name="T2" fmla="*/ 0 w 277"/>
                <a:gd name="T3" fmla="*/ 5 h 203"/>
                <a:gd name="T4" fmla="*/ 4 w 277"/>
                <a:gd name="T5" fmla="*/ 5 h 203"/>
                <a:gd name="T6" fmla="*/ 4 w 277"/>
                <a:gd name="T7" fmla="*/ 5 h 203"/>
                <a:gd name="T8" fmla="*/ 4 w 277"/>
                <a:gd name="T9" fmla="*/ 5 h 203"/>
                <a:gd name="T10" fmla="*/ 4 w 277"/>
                <a:gd name="T11" fmla="*/ 5 h 203"/>
                <a:gd name="T12" fmla="*/ 4 w 277"/>
                <a:gd name="T13" fmla="*/ 5 h 203"/>
                <a:gd name="T14" fmla="*/ 4 w 277"/>
                <a:gd name="T15" fmla="*/ 5 h 203"/>
                <a:gd name="T16" fmla="*/ 4 w 277"/>
                <a:gd name="T17" fmla="*/ 0 h 203"/>
                <a:gd name="T18" fmla="*/ 4 w 277"/>
                <a:gd name="T19" fmla="*/ 5 h 203"/>
                <a:gd name="T20" fmla="*/ 4 w 277"/>
                <a:gd name="T21" fmla="*/ 5 h 203"/>
                <a:gd name="T22" fmla="*/ 4 w 277"/>
                <a:gd name="T23" fmla="*/ 5 h 203"/>
                <a:gd name="T24" fmla="*/ 4 w 277"/>
                <a:gd name="T25" fmla="*/ 5 h 203"/>
                <a:gd name="T26" fmla="*/ 4 w 277"/>
                <a:gd name="T27" fmla="*/ 5 h 203"/>
                <a:gd name="T28" fmla="*/ 4 w 277"/>
                <a:gd name="T29" fmla="*/ 5 h 203"/>
                <a:gd name="T30" fmla="*/ 4 w 277"/>
                <a:gd name="T31" fmla="*/ 5 h 203"/>
                <a:gd name="T32" fmla="*/ 4 w 277"/>
                <a:gd name="T33" fmla="*/ 5 h 203"/>
                <a:gd name="T34" fmla="*/ 4 w 277"/>
                <a:gd name="T35" fmla="*/ 5 h 203"/>
                <a:gd name="T36" fmla="*/ 4 w 277"/>
                <a:gd name="T37" fmla="*/ 5 h 203"/>
                <a:gd name="T38" fmla="*/ 4 w 277"/>
                <a:gd name="T39" fmla="*/ 5 h 203"/>
                <a:gd name="T40" fmla="*/ 4 w 277"/>
                <a:gd name="T41" fmla="*/ 5 h 203"/>
                <a:gd name="T42" fmla="*/ 4 w 277"/>
                <a:gd name="T43" fmla="*/ 5 h 203"/>
                <a:gd name="T44" fmla="*/ 4 w 277"/>
                <a:gd name="T45" fmla="*/ 5 h 203"/>
                <a:gd name="T46" fmla="*/ 4 w 277"/>
                <a:gd name="T47" fmla="*/ 5 h 203"/>
                <a:gd name="T48" fmla="*/ 4 w 277"/>
                <a:gd name="T49" fmla="*/ 5 h 203"/>
                <a:gd name="T50" fmla="*/ 4 w 277"/>
                <a:gd name="T51" fmla="*/ 5 h 203"/>
                <a:gd name="T52" fmla="*/ 4 w 277"/>
                <a:gd name="T53" fmla="*/ 5 h 203"/>
                <a:gd name="T54" fmla="*/ 4 w 277"/>
                <a:gd name="T55" fmla="*/ 5 h 203"/>
                <a:gd name="T56" fmla="*/ 4 w 277"/>
                <a:gd name="T57" fmla="*/ 5 h 203"/>
                <a:gd name="T58" fmla="*/ 4 w 277"/>
                <a:gd name="T59" fmla="*/ 5 h 203"/>
                <a:gd name="T60" fmla="*/ 4 w 277"/>
                <a:gd name="T61" fmla="*/ 5 h 203"/>
                <a:gd name="T62" fmla="*/ 4 w 277"/>
                <a:gd name="T63" fmla="*/ 5 h 203"/>
                <a:gd name="T64" fmla="*/ 4 w 277"/>
                <a:gd name="T65" fmla="*/ 5 h 203"/>
                <a:gd name="T66" fmla="*/ 4 w 277"/>
                <a:gd name="T67" fmla="*/ 5 h 203"/>
                <a:gd name="T68" fmla="*/ 4 w 277"/>
                <a:gd name="T69" fmla="*/ 5 h 203"/>
                <a:gd name="T70" fmla="*/ 4 w 277"/>
                <a:gd name="T71" fmla="*/ 5 h 203"/>
                <a:gd name="T72" fmla="*/ 4 w 277"/>
                <a:gd name="T73" fmla="*/ 5 h 203"/>
                <a:gd name="T74" fmla="*/ 4 w 277"/>
                <a:gd name="T75" fmla="*/ 5 h 203"/>
                <a:gd name="T76" fmla="*/ 4 w 277"/>
                <a:gd name="T77" fmla="*/ 5 h 203"/>
                <a:gd name="T78" fmla="*/ 4 w 277"/>
                <a:gd name="T79" fmla="*/ 5 h 203"/>
                <a:gd name="T80" fmla="*/ 4 w 277"/>
                <a:gd name="T81" fmla="*/ 5 h 203"/>
                <a:gd name="T82" fmla="*/ 0 w 277"/>
                <a:gd name="T83" fmla="*/ 5 h 203"/>
                <a:gd name="T84" fmla="*/ 0 w 277"/>
                <a:gd name="T85" fmla="*/ 5 h 203"/>
                <a:gd name="T86" fmla="*/ 0 w 277"/>
                <a:gd name="T87" fmla="*/ 5 h 203"/>
                <a:gd name="T88" fmla="*/ 0 w 277"/>
                <a:gd name="T89" fmla="*/ 5 h 203"/>
                <a:gd name="T90" fmla="*/ 0 w 277"/>
                <a:gd name="T91" fmla="*/ 5 h 2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7"/>
                <a:gd name="T139" fmla="*/ 0 h 203"/>
                <a:gd name="T140" fmla="*/ 277 w 277"/>
                <a:gd name="T141" fmla="*/ 203 h 2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7" h="203">
                  <a:moveTo>
                    <a:pt x="0" y="123"/>
                  </a:moveTo>
                  <a:lnTo>
                    <a:pt x="0" y="123"/>
                  </a:lnTo>
                  <a:lnTo>
                    <a:pt x="24" y="111"/>
                  </a:lnTo>
                  <a:lnTo>
                    <a:pt x="43" y="52"/>
                  </a:lnTo>
                  <a:lnTo>
                    <a:pt x="59" y="36"/>
                  </a:lnTo>
                  <a:lnTo>
                    <a:pt x="106" y="26"/>
                  </a:lnTo>
                  <a:lnTo>
                    <a:pt x="116" y="31"/>
                  </a:lnTo>
                  <a:lnTo>
                    <a:pt x="118" y="31"/>
                  </a:lnTo>
                  <a:lnTo>
                    <a:pt x="161" y="0"/>
                  </a:lnTo>
                  <a:lnTo>
                    <a:pt x="217" y="57"/>
                  </a:lnTo>
                  <a:lnTo>
                    <a:pt x="232" y="102"/>
                  </a:lnTo>
                  <a:lnTo>
                    <a:pt x="234" y="99"/>
                  </a:lnTo>
                  <a:lnTo>
                    <a:pt x="246" y="107"/>
                  </a:lnTo>
                  <a:lnTo>
                    <a:pt x="251" y="104"/>
                  </a:lnTo>
                  <a:lnTo>
                    <a:pt x="267" y="90"/>
                  </a:lnTo>
                  <a:lnTo>
                    <a:pt x="277" y="92"/>
                  </a:lnTo>
                  <a:lnTo>
                    <a:pt x="277" y="97"/>
                  </a:lnTo>
                  <a:lnTo>
                    <a:pt x="277" y="116"/>
                  </a:lnTo>
                  <a:lnTo>
                    <a:pt x="262" y="135"/>
                  </a:lnTo>
                  <a:lnTo>
                    <a:pt x="260" y="135"/>
                  </a:lnTo>
                  <a:lnTo>
                    <a:pt x="265" y="125"/>
                  </a:lnTo>
                  <a:lnTo>
                    <a:pt x="262" y="114"/>
                  </a:lnTo>
                  <a:lnTo>
                    <a:pt x="260" y="116"/>
                  </a:lnTo>
                  <a:lnTo>
                    <a:pt x="258" y="118"/>
                  </a:lnTo>
                  <a:lnTo>
                    <a:pt x="265" y="166"/>
                  </a:lnTo>
                  <a:lnTo>
                    <a:pt x="258" y="168"/>
                  </a:lnTo>
                  <a:lnTo>
                    <a:pt x="225" y="163"/>
                  </a:lnTo>
                  <a:lnTo>
                    <a:pt x="99" y="203"/>
                  </a:lnTo>
                  <a:lnTo>
                    <a:pt x="95" y="201"/>
                  </a:lnTo>
                  <a:lnTo>
                    <a:pt x="95" y="192"/>
                  </a:lnTo>
                  <a:lnTo>
                    <a:pt x="83" y="189"/>
                  </a:lnTo>
                  <a:lnTo>
                    <a:pt x="78" y="184"/>
                  </a:lnTo>
                  <a:lnTo>
                    <a:pt x="78" y="182"/>
                  </a:lnTo>
                  <a:lnTo>
                    <a:pt x="80" y="180"/>
                  </a:lnTo>
                  <a:lnTo>
                    <a:pt x="80" y="177"/>
                  </a:lnTo>
                  <a:lnTo>
                    <a:pt x="76" y="173"/>
                  </a:lnTo>
                  <a:lnTo>
                    <a:pt x="69" y="177"/>
                  </a:lnTo>
                  <a:lnTo>
                    <a:pt x="45" y="170"/>
                  </a:lnTo>
                  <a:lnTo>
                    <a:pt x="40" y="156"/>
                  </a:lnTo>
                  <a:lnTo>
                    <a:pt x="26" y="151"/>
                  </a:lnTo>
                  <a:lnTo>
                    <a:pt x="17" y="135"/>
                  </a:lnTo>
                  <a:lnTo>
                    <a:pt x="0" y="125"/>
                  </a:lnTo>
                  <a:lnTo>
                    <a:pt x="0" y="123"/>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6" name="Freeform 1080"/>
            <p:cNvSpPr>
              <a:spLocks/>
            </p:cNvSpPr>
            <p:nvPr/>
          </p:nvSpPr>
          <p:spPr bwMode="auto">
            <a:xfrm>
              <a:off x="6478" y="1749"/>
              <a:ext cx="162" cy="115"/>
            </a:xfrm>
            <a:custGeom>
              <a:avLst/>
              <a:gdLst>
                <a:gd name="T0" fmla="*/ 5 w 180"/>
                <a:gd name="T1" fmla="*/ 3 h 128"/>
                <a:gd name="T2" fmla="*/ 5 w 180"/>
                <a:gd name="T3" fmla="*/ 3 h 128"/>
                <a:gd name="T4" fmla="*/ 5 w 180"/>
                <a:gd name="T5" fmla="*/ 0 h 128"/>
                <a:gd name="T6" fmla="*/ 5 w 180"/>
                <a:gd name="T7" fmla="*/ 4 h 128"/>
                <a:gd name="T8" fmla="*/ 5 w 180"/>
                <a:gd name="T9" fmla="*/ 4 h 128"/>
                <a:gd name="T10" fmla="*/ 5 w 180"/>
                <a:gd name="T11" fmla="*/ 4 h 128"/>
                <a:gd name="T12" fmla="*/ 5 w 180"/>
                <a:gd name="T13" fmla="*/ 4 h 128"/>
                <a:gd name="T14" fmla="*/ 5 w 180"/>
                <a:gd name="T15" fmla="*/ 4 h 128"/>
                <a:gd name="T16" fmla="*/ 5 w 180"/>
                <a:gd name="T17" fmla="*/ 4 h 128"/>
                <a:gd name="T18" fmla="*/ 5 w 180"/>
                <a:gd name="T19" fmla="*/ 4 h 128"/>
                <a:gd name="T20" fmla="*/ 5 w 180"/>
                <a:gd name="T21" fmla="*/ 4 h 128"/>
                <a:gd name="T22" fmla="*/ 5 w 180"/>
                <a:gd name="T23" fmla="*/ 4 h 128"/>
                <a:gd name="T24" fmla="*/ 5 w 180"/>
                <a:gd name="T25" fmla="*/ 4 h 128"/>
                <a:gd name="T26" fmla="*/ 5 w 180"/>
                <a:gd name="T27" fmla="*/ 4 h 128"/>
                <a:gd name="T28" fmla="*/ 5 w 180"/>
                <a:gd name="T29" fmla="*/ 4 h 128"/>
                <a:gd name="T30" fmla="*/ 5 w 180"/>
                <a:gd name="T31" fmla="*/ 4 h 128"/>
                <a:gd name="T32" fmla="*/ 5 w 180"/>
                <a:gd name="T33" fmla="*/ 4 h 128"/>
                <a:gd name="T34" fmla="*/ 5 w 180"/>
                <a:gd name="T35" fmla="*/ 4 h 128"/>
                <a:gd name="T36" fmla="*/ 0 w 180"/>
                <a:gd name="T37" fmla="*/ 4 h 128"/>
                <a:gd name="T38" fmla="*/ 5 w 180"/>
                <a:gd name="T39" fmla="*/ 4 h 128"/>
                <a:gd name="T40" fmla="*/ 5 w 180"/>
                <a:gd name="T41" fmla="*/ 4 h 128"/>
                <a:gd name="T42" fmla="*/ 5 w 180"/>
                <a:gd name="T43" fmla="*/ 4 h 128"/>
                <a:gd name="T44" fmla="*/ 5 w 180"/>
                <a:gd name="T45" fmla="*/ 4 h 128"/>
                <a:gd name="T46" fmla="*/ 5 w 180"/>
                <a:gd name="T47" fmla="*/ 4 h 128"/>
                <a:gd name="T48" fmla="*/ 5 w 180"/>
                <a:gd name="T49" fmla="*/ 4 h 128"/>
                <a:gd name="T50" fmla="*/ 5 w 180"/>
                <a:gd name="T51" fmla="*/ 4 h 128"/>
                <a:gd name="T52" fmla="*/ 5 w 180"/>
                <a:gd name="T53" fmla="*/ 4 h 128"/>
                <a:gd name="T54" fmla="*/ 5 w 180"/>
                <a:gd name="T55" fmla="*/ 4 h 128"/>
                <a:gd name="T56" fmla="*/ 5 w 180"/>
                <a:gd name="T57" fmla="*/ 4 h 128"/>
                <a:gd name="T58" fmla="*/ 5 w 180"/>
                <a:gd name="T59" fmla="*/ 4 h 128"/>
                <a:gd name="T60" fmla="*/ 5 w 180"/>
                <a:gd name="T61" fmla="*/ 4 h 128"/>
                <a:gd name="T62" fmla="*/ 5 w 180"/>
                <a:gd name="T63" fmla="*/ 4 h 128"/>
                <a:gd name="T64" fmla="*/ 5 w 180"/>
                <a:gd name="T65" fmla="*/ 4 h 128"/>
                <a:gd name="T66" fmla="*/ 5 w 180"/>
                <a:gd name="T67" fmla="*/ 4 h 128"/>
                <a:gd name="T68" fmla="*/ 5 w 180"/>
                <a:gd name="T69" fmla="*/ 4 h 128"/>
                <a:gd name="T70" fmla="*/ 5 w 180"/>
                <a:gd name="T71" fmla="*/ 3 h 128"/>
                <a:gd name="T72" fmla="*/ 5 w 180"/>
                <a:gd name="T73" fmla="*/ 3 h 128"/>
                <a:gd name="T74" fmla="*/ 5 w 180"/>
                <a:gd name="T75" fmla="*/ 3 h 12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0"/>
                <a:gd name="T115" fmla="*/ 0 h 128"/>
                <a:gd name="T116" fmla="*/ 180 w 180"/>
                <a:gd name="T117" fmla="*/ 128 h 12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0" h="128">
                  <a:moveTo>
                    <a:pt x="159" y="3"/>
                  </a:moveTo>
                  <a:lnTo>
                    <a:pt x="149" y="3"/>
                  </a:lnTo>
                  <a:lnTo>
                    <a:pt x="140" y="0"/>
                  </a:lnTo>
                  <a:lnTo>
                    <a:pt x="118" y="5"/>
                  </a:lnTo>
                  <a:lnTo>
                    <a:pt x="102" y="22"/>
                  </a:lnTo>
                  <a:lnTo>
                    <a:pt x="90" y="22"/>
                  </a:lnTo>
                  <a:lnTo>
                    <a:pt x="71" y="34"/>
                  </a:lnTo>
                  <a:lnTo>
                    <a:pt x="62" y="45"/>
                  </a:lnTo>
                  <a:lnTo>
                    <a:pt x="47" y="45"/>
                  </a:lnTo>
                  <a:lnTo>
                    <a:pt x="24" y="36"/>
                  </a:lnTo>
                  <a:lnTo>
                    <a:pt x="24" y="50"/>
                  </a:lnTo>
                  <a:lnTo>
                    <a:pt x="10" y="55"/>
                  </a:lnTo>
                  <a:lnTo>
                    <a:pt x="10" y="57"/>
                  </a:lnTo>
                  <a:lnTo>
                    <a:pt x="12" y="62"/>
                  </a:lnTo>
                  <a:lnTo>
                    <a:pt x="10" y="81"/>
                  </a:lnTo>
                  <a:lnTo>
                    <a:pt x="5" y="83"/>
                  </a:lnTo>
                  <a:lnTo>
                    <a:pt x="0" y="88"/>
                  </a:lnTo>
                  <a:lnTo>
                    <a:pt x="5" y="88"/>
                  </a:lnTo>
                  <a:lnTo>
                    <a:pt x="17" y="104"/>
                  </a:lnTo>
                  <a:lnTo>
                    <a:pt x="24" y="104"/>
                  </a:lnTo>
                  <a:lnTo>
                    <a:pt x="31" y="114"/>
                  </a:lnTo>
                  <a:lnTo>
                    <a:pt x="38" y="116"/>
                  </a:lnTo>
                  <a:lnTo>
                    <a:pt x="45" y="123"/>
                  </a:lnTo>
                  <a:lnTo>
                    <a:pt x="59" y="128"/>
                  </a:lnTo>
                  <a:lnTo>
                    <a:pt x="116" y="102"/>
                  </a:lnTo>
                  <a:lnTo>
                    <a:pt x="118" y="100"/>
                  </a:lnTo>
                  <a:lnTo>
                    <a:pt x="123" y="104"/>
                  </a:lnTo>
                  <a:lnTo>
                    <a:pt x="147" y="90"/>
                  </a:lnTo>
                  <a:lnTo>
                    <a:pt x="168" y="29"/>
                  </a:lnTo>
                  <a:lnTo>
                    <a:pt x="180" y="19"/>
                  </a:lnTo>
                  <a:lnTo>
                    <a:pt x="180" y="15"/>
                  </a:lnTo>
                  <a:lnTo>
                    <a:pt x="159" y="3"/>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7" name="Freeform 1081"/>
            <p:cNvSpPr>
              <a:spLocks/>
            </p:cNvSpPr>
            <p:nvPr/>
          </p:nvSpPr>
          <p:spPr bwMode="auto">
            <a:xfrm>
              <a:off x="6493" y="1715"/>
              <a:ext cx="132" cy="74"/>
            </a:xfrm>
            <a:custGeom>
              <a:avLst/>
              <a:gdLst>
                <a:gd name="T0" fmla="*/ 5 w 146"/>
                <a:gd name="T1" fmla="*/ 5 h 82"/>
                <a:gd name="T2" fmla="*/ 5 w 146"/>
                <a:gd name="T3" fmla="*/ 5 h 82"/>
                <a:gd name="T4" fmla="*/ 5 w 146"/>
                <a:gd name="T5" fmla="*/ 5 h 82"/>
                <a:gd name="T6" fmla="*/ 5 w 146"/>
                <a:gd name="T7" fmla="*/ 5 h 82"/>
                <a:gd name="T8" fmla="*/ 5 w 146"/>
                <a:gd name="T9" fmla="*/ 5 h 82"/>
                <a:gd name="T10" fmla="*/ 0 w 146"/>
                <a:gd name="T11" fmla="*/ 5 h 82"/>
                <a:gd name="T12" fmla="*/ 5 w 146"/>
                <a:gd name="T13" fmla="*/ 5 h 82"/>
                <a:gd name="T14" fmla="*/ 5 w 146"/>
                <a:gd name="T15" fmla="*/ 5 h 82"/>
                <a:gd name="T16" fmla="*/ 5 w 146"/>
                <a:gd name="T17" fmla="*/ 5 h 82"/>
                <a:gd name="T18" fmla="*/ 5 w 146"/>
                <a:gd name="T19" fmla="*/ 5 h 82"/>
                <a:gd name="T20" fmla="*/ 5 w 146"/>
                <a:gd name="T21" fmla="*/ 5 h 82"/>
                <a:gd name="T22" fmla="*/ 5 w 146"/>
                <a:gd name="T23" fmla="*/ 5 h 82"/>
                <a:gd name="T24" fmla="*/ 5 w 146"/>
                <a:gd name="T25" fmla="*/ 5 h 82"/>
                <a:gd name="T26" fmla="*/ 5 w 146"/>
                <a:gd name="T27" fmla="*/ 5 h 82"/>
                <a:gd name="T28" fmla="*/ 5 w 146"/>
                <a:gd name="T29" fmla="*/ 5 h 82"/>
                <a:gd name="T30" fmla="*/ 5 w 146"/>
                <a:gd name="T31" fmla="*/ 5 h 82"/>
                <a:gd name="T32" fmla="*/ 5 w 146"/>
                <a:gd name="T33" fmla="*/ 5 h 82"/>
                <a:gd name="T34" fmla="*/ 5 w 146"/>
                <a:gd name="T35" fmla="*/ 5 h 82"/>
                <a:gd name="T36" fmla="*/ 5 w 146"/>
                <a:gd name="T37" fmla="*/ 5 h 82"/>
                <a:gd name="T38" fmla="*/ 5 w 146"/>
                <a:gd name="T39" fmla="*/ 5 h 82"/>
                <a:gd name="T40" fmla="*/ 5 w 146"/>
                <a:gd name="T41" fmla="*/ 5 h 82"/>
                <a:gd name="T42" fmla="*/ 5 w 146"/>
                <a:gd name="T43" fmla="*/ 0 h 82"/>
                <a:gd name="T44" fmla="*/ 5 w 146"/>
                <a:gd name="T45" fmla="*/ 5 h 82"/>
                <a:gd name="T46" fmla="*/ 5 w 146"/>
                <a:gd name="T47" fmla="*/ 5 h 82"/>
                <a:gd name="T48" fmla="*/ 5 w 146"/>
                <a:gd name="T49" fmla="*/ 5 h 82"/>
                <a:gd name="T50" fmla="*/ 5 w 146"/>
                <a:gd name="T51" fmla="*/ 5 h 82"/>
                <a:gd name="T52" fmla="*/ 5 w 146"/>
                <a:gd name="T53" fmla="*/ 5 h 82"/>
                <a:gd name="T54" fmla="*/ 5 w 146"/>
                <a:gd name="T55" fmla="*/ 5 h 82"/>
                <a:gd name="T56" fmla="*/ 5 w 146"/>
                <a:gd name="T57" fmla="*/ 4 h 82"/>
                <a:gd name="T58" fmla="*/ 5 w 146"/>
                <a:gd name="T59" fmla="*/ 4 h 82"/>
                <a:gd name="T60" fmla="*/ 5 w 146"/>
                <a:gd name="T61" fmla="*/ 5 h 82"/>
                <a:gd name="T62" fmla="*/ 5 w 146"/>
                <a:gd name="T63" fmla="*/ 5 h 82"/>
                <a:gd name="T64" fmla="*/ 5 w 146"/>
                <a:gd name="T65" fmla="*/ 5 h 82"/>
                <a:gd name="T66" fmla="*/ 5 w 146"/>
                <a:gd name="T67" fmla="*/ 5 h 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6"/>
                <a:gd name="T103" fmla="*/ 0 h 82"/>
                <a:gd name="T104" fmla="*/ 146 w 146"/>
                <a:gd name="T105" fmla="*/ 82 h 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6" h="82">
                  <a:moveTo>
                    <a:pt x="45" y="7"/>
                  </a:moveTo>
                  <a:lnTo>
                    <a:pt x="45" y="7"/>
                  </a:lnTo>
                  <a:lnTo>
                    <a:pt x="16" y="42"/>
                  </a:lnTo>
                  <a:lnTo>
                    <a:pt x="5" y="42"/>
                  </a:lnTo>
                  <a:lnTo>
                    <a:pt x="5" y="45"/>
                  </a:lnTo>
                  <a:lnTo>
                    <a:pt x="0" y="52"/>
                  </a:lnTo>
                  <a:lnTo>
                    <a:pt x="9" y="73"/>
                  </a:lnTo>
                  <a:lnTo>
                    <a:pt x="26" y="82"/>
                  </a:lnTo>
                  <a:lnTo>
                    <a:pt x="49" y="80"/>
                  </a:lnTo>
                  <a:lnTo>
                    <a:pt x="52" y="73"/>
                  </a:lnTo>
                  <a:lnTo>
                    <a:pt x="97" y="54"/>
                  </a:lnTo>
                  <a:lnTo>
                    <a:pt x="97" y="52"/>
                  </a:lnTo>
                  <a:lnTo>
                    <a:pt x="97" y="49"/>
                  </a:lnTo>
                  <a:lnTo>
                    <a:pt x="101" y="42"/>
                  </a:lnTo>
                  <a:lnTo>
                    <a:pt x="127" y="37"/>
                  </a:lnTo>
                  <a:lnTo>
                    <a:pt x="134" y="42"/>
                  </a:lnTo>
                  <a:lnTo>
                    <a:pt x="139" y="42"/>
                  </a:lnTo>
                  <a:lnTo>
                    <a:pt x="142" y="40"/>
                  </a:lnTo>
                  <a:lnTo>
                    <a:pt x="146" y="11"/>
                  </a:lnTo>
                  <a:lnTo>
                    <a:pt x="144" y="9"/>
                  </a:lnTo>
                  <a:lnTo>
                    <a:pt x="139" y="9"/>
                  </a:lnTo>
                  <a:lnTo>
                    <a:pt x="123" y="0"/>
                  </a:lnTo>
                  <a:lnTo>
                    <a:pt x="104" y="7"/>
                  </a:lnTo>
                  <a:lnTo>
                    <a:pt x="97" y="7"/>
                  </a:lnTo>
                  <a:lnTo>
                    <a:pt x="87" y="9"/>
                  </a:lnTo>
                  <a:lnTo>
                    <a:pt x="82" y="14"/>
                  </a:lnTo>
                  <a:lnTo>
                    <a:pt x="80" y="16"/>
                  </a:lnTo>
                  <a:lnTo>
                    <a:pt x="78" y="16"/>
                  </a:lnTo>
                  <a:lnTo>
                    <a:pt x="64" y="4"/>
                  </a:lnTo>
                  <a:lnTo>
                    <a:pt x="54" y="9"/>
                  </a:lnTo>
                  <a:lnTo>
                    <a:pt x="45" y="7"/>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8" name="Freeform 1082"/>
            <p:cNvSpPr>
              <a:spLocks/>
            </p:cNvSpPr>
            <p:nvPr/>
          </p:nvSpPr>
          <p:spPr bwMode="auto">
            <a:xfrm>
              <a:off x="6367" y="1675"/>
              <a:ext cx="167" cy="93"/>
            </a:xfrm>
            <a:custGeom>
              <a:avLst/>
              <a:gdLst>
                <a:gd name="T0" fmla="*/ 5 w 185"/>
                <a:gd name="T1" fmla="*/ 4 h 104"/>
                <a:gd name="T2" fmla="*/ 5 w 185"/>
                <a:gd name="T3" fmla="*/ 4 h 104"/>
                <a:gd name="T4" fmla="*/ 5 w 185"/>
                <a:gd name="T5" fmla="*/ 4 h 104"/>
                <a:gd name="T6" fmla="*/ 5 w 185"/>
                <a:gd name="T7" fmla="*/ 4 h 104"/>
                <a:gd name="T8" fmla="*/ 5 w 185"/>
                <a:gd name="T9" fmla="*/ 4 h 104"/>
                <a:gd name="T10" fmla="*/ 5 w 185"/>
                <a:gd name="T11" fmla="*/ 4 h 104"/>
                <a:gd name="T12" fmla="*/ 5 w 185"/>
                <a:gd name="T13" fmla="*/ 4 h 104"/>
                <a:gd name="T14" fmla="*/ 5 w 185"/>
                <a:gd name="T15" fmla="*/ 4 h 104"/>
                <a:gd name="T16" fmla="*/ 5 w 185"/>
                <a:gd name="T17" fmla="*/ 4 h 104"/>
                <a:gd name="T18" fmla="*/ 5 w 185"/>
                <a:gd name="T19" fmla="*/ 4 h 104"/>
                <a:gd name="T20" fmla="*/ 5 w 185"/>
                <a:gd name="T21" fmla="*/ 4 h 104"/>
                <a:gd name="T22" fmla="*/ 5 w 185"/>
                <a:gd name="T23" fmla="*/ 4 h 104"/>
                <a:gd name="T24" fmla="*/ 5 w 185"/>
                <a:gd name="T25" fmla="*/ 4 h 104"/>
                <a:gd name="T26" fmla="*/ 5 w 185"/>
                <a:gd name="T27" fmla="*/ 4 h 104"/>
                <a:gd name="T28" fmla="*/ 5 w 185"/>
                <a:gd name="T29" fmla="*/ 4 h 104"/>
                <a:gd name="T30" fmla="*/ 5 w 185"/>
                <a:gd name="T31" fmla="*/ 4 h 104"/>
                <a:gd name="T32" fmla="*/ 5 w 185"/>
                <a:gd name="T33" fmla="*/ 4 h 104"/>
                <a:gd name="T34" fmla="*/ 5 w 185"/>
                <a:gd name="T35" fmla="*/ 4 h 104"/>
                <a:gd name="T36" fmla="*/ 5 w 185"/>
                <a:gd name="T37" fmla="*/ 4 h 104"/>
                <a:gd name="T38" fmla="*/ 5 w 185"/>
                <a:gd name="T39" fmla="*/ 4 h 104"/>
                <a:gd name="T40" fmla="*/ 5 w 185"/>
                <a:gd name="T41" fmla="*/ 4 h 104"/>
                <a:gd name="T42" fmla="*/ 5 w 185"/>
                <a:gd name="T43" fmla="*/ 4 h 104"/>
                <a:gd name="T44" fmla="*/ 5 w 185"/>
                <a:gd name="T45" fmla="*/ 4 h 104"/>
                <a:gd name="T46" fmla="*/ 5 w 185"/>
                <a:gd name="T47" fmla="*/ 4 h 104"/>
                <a:gd name="T48" fmla="*/ 5 w 185"/>
                <a:gd name="T49" fmla="*/ 4 h 104"/>
                <a:gd name="T50" fmla="*/ 5 w 185"/>
                <a:gd name="T51" fmla="*/ 2 h 104"/>
                <a:gd name="T52" fmla="*/ 5 w 185"/>
                <a:gd name="T53" fmla="*/ 0 h 104"/>
                <a:gd name="T54" fmla="*/ 5 w 185"/>
                <a:gd name="T55" fmla="*/ 4 h 104"/>
                <a:gd name="T56" fmla="*/ 5 w 185"/>
                <a:gd name="T57" fmla="*/ 4 h 104"/>
                <a:gd name="T58" fmla="*/ 5 w 185"/>
                <a:gd name="T59" fmla="*/ 4 h 104"/>
                <a:gd name="T60" fmla="*/ 5 w 185"/>
                <a:gd name="T61" fmla="*/ 4 h 104"/>
                <a:gd name="T62" fmla="*/ 3 w 185"/>
                <a:gd name="T63" fmla="*/ 4 h 104"/>
                <a:gd name="T64" fmla="*/ 0 w 185"/>
                <a:gd name="T65" fmla="*/ 4 h 104"/>
                <a:gd name="T66" fmla="*/ 3 w 185"/>
                <a:gd name="T67" fmla="*/ 4 h 104"/>
                <a:gd name="T68" fmla="*/ 5 w 185"/>
                <a:gd name="T69" fmla="*/ 4 h 104"/>
                <a:gd name="T70" fmla="*/ 5 w 185"/>
                <a:gd name="T71" fmla="*/ 4 h 104"/>
                <a:gd name="T72" fmla="*/ 5 w 185"/>
                <a:gd name="T73" fmla="*/ 4 h 104"/>
                <a:gd name="T74" fmla="*/ 5 w 185"/>
                <a:gd name="T75" fmla="*/ 4 h 104"/>
                <a:gd name="T76" fmla="*/ 5 w 185"/>
                <a:gd name="T77" fmla="*/ 4 h 104"/>
                <a:gd name="T78" fmla="*/ 5 w 185"/>
                <a:gd name="T79" fmla="*/ 4 h 104"/>
                <a:gd name="T80" fmla="*/ 5 w 185"/>
                <a:gd name="T81" fmla="*/ 4 h 104"/>
                <a:gd name="T82" fmla="*/ 5 w 185"/>
                <a:gd name="T83" fmla="*/ 4 h 104"/>
                <a:gd name="T84" fmla="*/ 5 w 185"/>
                <a:gd name="T85" fmla="*/ 4 h 104"/>
                <a:gd name="T86" fmla="*/ 5 w 185"/>
                <a:gd name="T87" fmla="*/ 4 h 104"/>
                <a:gd name="T88" fmla="*/ 5 w 185"/>
                <a:gd name="T89" fmla="*/ 4 h 104"/>
                <a:gd name="T90" fmla="*/ 5 w 185"/>
                <a:gd name="T91" fmla="*/ 4 h 1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5"/>
                <a:gd name="T139" fmla="*/ 0 h 104"/>
                <a:gd name="T140" fmla="*/ 185 w 185"/>
                <a:gd name="T141" fmla="*/ 104 h 1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5" h="104">
                  <a:moveTo>
                    <a:pt x="140" y="94"/>
                  </a:moveTo>
                  <a:lnTo>
                    <a:pt x="140" y="94"/>
                  </a:lnTo>
                  <a:lnTo>
                    <a:pt x="147" y="87"/>
                  </a:lnTo>
                  <a:lnTo>
                    <a:pt x="159" y="87"/>
                  </a:lnTo>
                  <a:lnTo>
                    <a:pt x="166" y="75"/>
                  </a:lnTo>
                  <a:lnTo>
                    <a:pt x="166" y="71"/>
                  </a:lnTo>
                  <a:lnTo>
                    <a:pt x="185" y="52"/>
                  </a:lnTo>
                  <a:lnTo>
                    <a:pt x="156" y="35"/>
                  </a:lnTo>
                  <a:lnTo>
                    <a:pt x="154" y="28"/>
                  </a:lnTo>
                  <a:lnTo>
                    <a:pt x="154" y="26"/>
                  </a:lnTo>
                  <a:lnTo>
                    <a:pt x="133" y="23"/>
                  </a:lnTo>
                  <a:lnTo>
                    <a:pt x="133" y="33"/>
                  </a:lnTo>
                  <a:lnTo>
                    <a:pt x="130" y="33"/>
                  </a:lnTo>
                  <a:lnTo>
                    <a:pt x="126" y="33"/>
                  </a:lnTo>
                  <a:lnTo>
                    <a:pt x="114" y="23"/>
                  </a:lnTo>
                  <a:lnTo>
                    <a:pt x="116" y="19"/>
                  </a:lnTo>
                  <a:lnTo>
                    <a:pt x="116" y="16"/>
                  </a:lnTo>
                  <a:lnTo>
                    <a:pt x="111" y="16"/>
                  </a:lnTo>
                  <a:lnTo>
                    <a:pt x="104" y="12"/>
                  </a:lnTo>
                  <a:lnTo>
                    <a:pt x="93" y="12"/>
                  </a:lnTo>
                  <a:lnTo>
                    <a:pt x="85" y="4"/>
                  </a:lnTo>
                  <a:lnTo>
                    <a:pt x="81" y="7"/>
                  </a:lnTo>
                  <a:lnTo>
                    <a:pt x="76" y="12"/>
                  </a:lnTo>
                  <a:lnTo>
                    <a:pt x="71" y="12"/>
                  </a:lnTo>
                  <a:lnTo>
                    <a:pt x="62" y="2"/>
                  </a:lnTo>
                  <a:lnTo>
                    <a:pt x="59" y="0"/>
                  </a:lnTo>
                  <a:lnTo>
                    <a:pt x="57" y="12"/>
                  </a:lnTo>
                  <a:lnTo>
                    <a:pt x="12" y="35"/>
                  </a:lnTo>
                  <a:lnTo>
                    <a:pt x="12" y="42"/>
                  </a:lnTo>
                  <a:lnTo>
                    <a:pt x="10" y="45"/>
                  </a:lnTo>
                  <a:lnTo>
                    <a:pt x="3" y="38"/>
                  </a:lnTo>
                  <a:lnTo>
                    <a:pt x="0" y="40"/>
                  </a:lnTo>
                  <a:lnTo>
                    <a:pt x="3" y="45"/>
                  </a:lnTo>
                  <a:lnTo>
                    <a:pt x="12" y="52"/>
                  </a:lnTo>
                  <a:lnTo>
                    <a:pt x="15" y="64"/>
                  </a:lnTo>
                  <a:lnTo>
                    <a:pt x="67" y="104"/>
                  </a:lnTo>
                  <a:lnTo>
                    <a:pt x="81" y="99"/>
                  </a:lnTo>
                  <a:lnTo>
                    <a:pt x="90" y="87"/>
                  </a:lnTo>
                  <a:lnTo>
                    <a:pt x="107" y="87"/>
                  </a:lnTo>
                  <a:lnTo>
                    <a:pt x="116" y="94"/>
                  </a:lnTo>
                  <a:lnTo>
                    <a:pt x="135" y="90"/>
                  </a:lnTo>
                  <a:lnTo>
                    <a:pt x="137" y="92"/>
                  </a:lnTo>
                  <a:lnTo>
                    <a:pt x="140" y="94"/>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899" name="Freeform 1083"/>
            <p:cNvSpPr>
              <a:spLocks/>
            </p:cNvSpPr>
            <p:nvPr/>
          </p:nvSpPr>
          <p:spPr bwMode="auto">
            <a:xfrm>
              <a:off x="6412" y="1528"/>
              <a:ext cx="239" cy="200"/>
            </a:xfrm>
            <a:custGeom>
              <a:avLst/>
              <a:gdLst>
                <a:gd name="T0" fmla="*/ 0 w 265"/>
                <a:gd name="T1" fmla="*/ 5 h 222"/>
                <a:gd name="T2" fmla="*/ 5 w 265"/>
                <a:gd name="T3" fmla="*/ 5 h 222"/>
                <a:gd name="T4" fmla="*/ 2 w 265"/>
                <a:gd name="T5" fmla="*/ 5 h 222"/>
                <a:gd name="T6" fmla="*/ 5 w 265"/>
                <a:gd name="T7" fmla="*/ 5 h 222"/>
                <a:gd name="T8" fmla="*/ 5 w 265"/>
                <a:gd name="T9" fmla="*/ 5 h 222"/>
                <a:gd name="T10" fmla="*/ 5 w 265"/>
                <a:gd name="T11" fmla="*/ 5 h 222"/>
                <a:gd name="T12" fmla="*/ 5 w 265"/>
                <a:gd name="T13" fmla="*/ 5 h 222"/>
                <a:gd name="T14" fmla="*/ 5 w 265"/>
                <a:gd name="T15" fmla="*/ 2 h 222"/>
                <a:gd name="T16" fmla="*/ 5 w 265"/>
                <a:gd name="T17" fmla="*/ 5 h 222"/>
                <a:gd name="T18" fmla="*/ 5 w 265"/>
                <a:gd name="T19" fmla="*/ 5 h 222"/>
                <a:gd name="T20" fmla="*/ 5 w 265"/>
                <a:gd name="T21" fmla="*/ 5 h 222"/>
                <a:gd name="T22" fmla="*/ 5 w 265"/>
                <a:gd name="T23" fmla="*/ 5 h 222"/>
                <a:gd name="T24" fmla="*/ 5 w 265"/>
                <a:gd name="T25" fmla="*/ 5 h 222"/>
                <a:gd name="T26" fmla="*/ 5 w 265"/>
                <a:gd name="T27" fmla="*/ 5 h 222"/>
                <a:gd name="T28" fmla="*/ 5 w 265"/>
                <a:gd name="T29" fmla="*/ 5 h 222"/>
                <a:gd name="T30" fmla="*/ 5 w 265"/>
                <a:gd name="T31" fmla="*/ 5 h 222"/>
                <a:gd name="T32" fmla="*/ 5 w 265"/>
                <a:gd name="T33" fmla="*/ 5 h 222"/>
                <a:gd name="T34" fmla="*/ 5 w 265"/>
                <a:gd name="T35" fmla="*/ 5 h 222"/>
                <a:gd name="T36" fmla="*/ 5 w 265"/>
                <a:gd name="T37" fmla="*/ 5 h 222"/>
                <a:gd name="T38" fmla="*/ 5 w 265"/>
                <a:gd name="T39" fmla="*/ 5 h 222"/>
                <a:gd name="T40" fmla="*/ 5 w 265"/>
                <a:gd name="T41" fmla="*/ 5 h 222"/>
                <a:gd name="T42" fmla="*/ 5 w 265"/>
                <a:gd name="T43" fmla="*/ 5 h 222"/>
                <a:gd name="T44" fmla="*/ 5 w 265"/>
                <a:gd name="T45" fmla="*/ 5 h 222"/>
                <a:gd name="T46" fmla="*/ 5 w 265"/>
                <a:gd name="T47" fmla="*/ 5 h 222"/>
                <a:gd name="T48" fmla="*/ 5 w 265"/>
                <a:gd name="T49" fmla="*/ 5 h 222"/>
                <a:gd name="T50" fmla="*/ 5 w 265"/>
                <a:gd name="T51" fmla="*/ 5 h 222"/>
                <a:gd name="T52" fmla="*/ 5 w 265"/>
                <a:gd name="T53" fmla="*/ 5 h 222"/>
                <a:gd name="T54" fmla="*/ 5 w 265"/>
                <a:gd name="T55" fmla="*/ 5 h 222"/>
                <a:gd name="T56" fmla="*/ 5 w 265"/>
                <a:gd name="T57" fmla="*/ 5 h 222"/>
                <a:gd name="T58" fmla="*/ 5 w 265"/>
                <a:gd name="T59" fmla="*/ 5 h 222"/>
                <a:gd name="T60" fmla="*/ 5 w 265"/>
                <a:gd name="T61" fmla="*/ 5 h 222"/>
                <a:gd name="T62" fmla="*/ 5 w 265"/>
                <a:gd name="T63" fmla="*/ 5 h 222"/>
                <a:gd name="T64" fmla="*/ 5 w 265"/>
                <a:gd name="T65" fmla="*/ 5 h 222"/>
                <a:gd name="T66" fmla="*/ 5 w 265"/>
                <a:gd name="T67" fmla="*/ 5 h 222"/>
                <a:gd name="T68" fmla="*/ 2 w 265"/>
                <a:gd name="T69" fmla="*/ 5 h 222"/>
                <a:gd name="T70" fmla="*/ 0 w 265"/>
                <a:gd name="T71" fmla="*/ 5 h 222"/>
                <a:gd name="T72" fmla="*/ 0 w 265"/>
                <a:gd name="T73" fmla="*/ 5 h 2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5"/>
                <a:gd name="T112" fmla="*/ 0 h 222"/>
                <a:gd name="T113" fmla="*/ 265 w 265"/>
                <a:gd name="T114" fmla="*/ 222 h 22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5" h="222">
                  <a:moveTo>
                    <a:pt x="0" y="54"/>
                  </a:moveTo>
                  <a:lnTo>
                    <a:pt x="0" y="54"/>
                  </a:lnTo>
                  <a:lnTo>
                    <a:pt x="7" y="56"/>
                  </a:lnTo>
                  <a:lnTo>
                    <a:pt x="7" y="54"/>
                  </a:lnTo>
                  <a:lnTo>
                    <a:pt x="7" y="52"/>
                  </a:lnTo>
                  <a:lnTo>
                    <a:pt x="2" y="49"/>
                  </a:lnTo>
                  <a:lnTo>
                    <a:pt x="2" y="47"/>
                  </a:lnTo>
                  <a:lnTo>
                    <a:pt x="7" y="45"/>
                  </a:lnTo>
                  <a:lnTo>
                    <a:pt x="9" y="45"/>
                  </a:lnTo>
                  <a:lnTo>
                    <a:pt x="9" y="47"/>
                  </a:lnTo>
                  <a:lnTo>
                    <a:pt x="102" y="4"/>
                  </a:lnTo>
                  <a:lnTo>
                    <a:pt x="102" y="7"/>
                  </a:lnTo>
                  <a:lnTo>
                    <a:pt x="104" y="7"/>
                  </a:lnTo>
                  <a:lnTo>
                    <a:pt x="106" y="7"/>
                  </a:lnTo>
                  <a:lnTo>
                    <a:pt x="116" y="2"/>
                  </a:lnTo>
                  <a:lnTo>
                    <a:pt x="116" y="4"/>
                  </a:lnTo>
                  <a:lnTo>
                    <a:pt x="109" y="9"/>
                  </a:lnTo>
                  <a:lnTo>
                    <a:pt x="109" y="12"/>
                  </a:lnTo>
                  <a:lnTo>
                    <a:pt x="113" y="12"/>
                  </a:lnTo>
                  <a:lnTo>
                    <a:pt x="125" y="16"/>
                  </a:lnTo>
                  <a:lnTo>
                    <a:pt x="210" y="0"/>
                  </a:lnTo>
                  <a:lnTo>
                    <a:pt x="229" y="9"/>
                  </a:lnTo>
                  <a:lnTo>
                    <a:pt x="241" y="61"/>
                  </a:lnTo>
                  <a:lnTo>
                    <a:pt x="229" y="80"/>
                  </a:lnTo>
                  <a:lnTo>
                    <a:pt x="229" y="82"/>
                  </a:lnTo>
                  <a:lnTo>
                    <a:pt x="232" y="87"/>
                  </a:lnTo>
                  <a:lnTo>
                    <a:pt x="239" y="92"/>
                  </a:lnTo>
                  <a:lnTo>
                    <a:pt x="260" y="134"/>
                  </a:lnTo>
                  <a:lnTo>
                    <a:pt x="260" y="137"/>
                  </a:lnTo>
                  <a:lnTo>
                    <a:pt x="260" y="139"/>
                  </a:lnTo>
                  <a:lnTo>
                    <a:pt x="265" y="149"/>
                  </a:lnTo>
                  <a:lnTo>
                    <a:pt x="239" y="201"/>
                  </a:lnTo>
                  <a:lnTo>
                    <a:pt x="241" y="212"/>
                  </a:lnTo>
                  <a:lnTo>
                    <a:pt x="239" y="215"/>
                  </a:lnTo>
                  <a:lnTo>
                    <a:pt x="232" y="215"/>
                  </a:lnTo>
                  <a:lnTo>
                    <a:pt x="213" y="208"/>
                  </a:lnTo>
                  <a:lnTo>
                    <a:pt x="198" y="210"/>
                  </a:lnTo>
                  <a:lnTo>
                    <a:pt x="194" y="215"/>
                  </a:lnTo>
                  <a:lnTo>
                    <a:pt x="187" y="212"/>
                  </a:lnTo>
                  <a:lnTo>
                    <a:pt x="177" y="215"/>
                  </a:lnTo>
                  <a:lnTo>
                    <a:pt x="172" y="222"/>
                  </a:lnTo>
                  <a:lnTo>
                    <a:pt x="165" y="222"/>
                  </a:lnTo>
                  <a:lnTo>
                    <a:pt x="154" y="212"/>
                  </a:lnTo>
                  <a:lnTo>
                    <a:pt x="144" y="217"/>
                  </a:lnTo>
                  <a:lnTo>
                    <a:pt x="128" y="210"/>
                  </a:lnTo>
                  <a:lnTo>
                    <a:pt x="113" y="198"/>
                  </a:lnTo>
                  <a:lnTo>
                    <a:pt x="109" y="198"/>
                  </a:lnTo>
                  <a:lnTo>
                    <a:pt x="106" y="196"/>
                  </a:lnTo>
                  <a:lnTo>
                    <a:pt x="104" y="189"/>
                  </a:lnTo>
                  <a:lnTo>
                    <a:pt x="83" y="186"/>
                  </a:lnTo>
                  <a:lnTo>
                    <a:pt x="83" y="193"/>
                  </a:lnTo>
                  <a:lnTo>
                    <a:pt x="80" y="196"/>
                  </a:lnTo>
                  <a:lnTo>
                    <a:pt x="76" y="196"/>
                  </a:lnTo>
                  <a:lnTo>
                    <a:pt x="66" y="186"/>
                  </a:lnTo>
                  <a:lnTo>
                    <a:pt x="66" y="182"/>
                  </a:lnTo>
                  <a:lnTo>
                    <a:pt x="66" y="179"/>
                  </a:lnTo>
                  <a:lnTo>
                    <a:pt x="61" y="179"/>
                  </a:lnTo>
                  <a:lnTo>
                    <a:pt x="54" y="172"/>
                  </a:lnTo>
                  <a:lnTo>
                    <a:pt x="43" y="172"/>
                  </a:lnTo>
                  <a:lnTo>
                    <a:pt x="35" y="167"/>
                  </a:lnTo>
                  <a:lnTo>
                    <a:pt x="31" y="170"/>
                  </a:lnTo>
                  <a:lnTo>
                    <a:pt x="28" y="175"/>
                  </a:lnTo>
                  <a:lnTo>
                    <a:pt x="26" y="175"/>
                  </a:lnTo>
                  <a:lnTo>
                    <a:pt x="24" y="172"/>
                  </a:lnTo>
                  <a:lnTo>
                    <a:pt x="12" y="104"/>
                  </a:lnTo>
                  <a:lnTo>
                    <a:pt x="2" y="92"/>
                  </a:lnTo>
                  <a:lnTo>
                    <a:pt x="5" y="75"/>
                  </a:lnTo>
                  <a:lnTo>
                    <a:pt x="0" y="54"/>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0" name="Freeform 1084"/>
            <p:cNvSpPr>
              <a:spLocks/>
            </p:cNvSpPr>
            <p:nvPr/>
          </p:nvSpPr>
          <p:spPr bwMode="auto">
            <a:xfrm>
              <a:off x="6640" y="1345"/>
              <a:ext cx="21" cy="38"/>
            </a:xfrm>
            <a:custGeom>
              <a:avLst/>
              <a:gdLst>
                <a:gd name="T0" fmla="*/ 5 w 23"/>
                <a:gd name="T1" fmla="*/ 5 h 42"/>
                <a:gd name="T2" fmla="*/ 5 w 23"/>
                <a:gd name="T3" fmla="*/ 5 h 42"/>
                <a:gd name="T4" fmla="*/ 0 w 23"/>
                <a:gd name="T5" fmla="*/ 5 h 42"/>
                <a:gd name="T6" fmla="*/ 2 w 23"/>
                <a:gd name="T7" fmla="*/ 0 h 42"/>
                <a:gd name="T8" fmla="*/ 5 w 23"/>
                <a:gd name="T9" fmla="*/ 5 h 42"/>
                <a:gd name="T10" fmla="*/ 5 w 23"/>
                <a:gd name="T11" fmla="*/ 5 h 42"/>
                <a:gd name="T12" fmla="*/ 5 w 23"/>
                <a:gd name="T13" fmla="*/ 5 h 42"/>
                <a:gd name="T14" fmla="*/ 5 w 23"/>
                <a:gd name="T15" fmla="*/ 5 h 42"/>
                <a:gd name="T16" fmla="*/ 5 w 23"/>
                <a:gd name="T17" fmla="*/ 5 h 42"/>
                <a:gd name="T18" fmla="*/ 5 w 23"/>
                <a:gd name="T19" fmla="*/ 5 h 42"/>
                <a:gd name="T20" fmla="*/ 5 w 23"/>
                <a:gd name="T21" fmla="*/ 5 h 42"/>
                <a:gd name="T22" fmla="*/ 5 w 23"/>
                <a:gd name="T23" fmla="*/ 5 h 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
                <a:gd name="T37" fmla="*/ 0 h 42"/>
                <a:gd name="T38" fmla="*/ 23 w 23"/>
                <a:gd name="T39" fmla="*/ 42 h 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 h="42">
                  <a:moveTo>
                    <a:pt x="12" y="30"/>
                  </a:moveTo>
                  <a:lnTo>
                    <a:pt x="12" y="30"/>
                  </a:lnTo>
                  <a:lnTo>
                    <a:pt x="0" y="7"/>
                  </a:lnTo>
                  <a:lnTo>
                    <a:pt x="2" y="0"/>
                  </a:lnTo>
                  <a:lnTo>
                    <a:pt x="12" y="23"/>
                  </a:lnTo>
                  <a:lnTo>
                    <a:pt x="14" y="23"/>
                  </a:lnTo>
                  <a:lnTo>
                    <a:pt x="23" y="37"/>
                  </a:lnTo>
                  <a:lnTo>
                    <a:pt x="23" y="40"/>
                  </a:lnTo>
                  <a:lnTo>
                    <a:pt x="21" y="42"/>
                  </a:lnTo>
                  <a:lnTo>
                    <a:pt x="12" y="3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1" name="Freeform 1085"/>
            <p:cNvSpPr>
              <a:spLocks/>
            </p:cNvSpPr>
            <p:nvPr/>
          </p:nvSpPr>
          <p:spPr bwMode="auto">
            <a:xfrm>
              <a:off x="6640" y="1345"/>
              <a:ext cx="21" cy="38"/>
            </a:xfrm>
            <a:custGeom>
              <a:avLst/>
              <a:gdLst>
                <a:gd name="T0" fmla="*/ 5 w 23"/>
                <a:gd name="T1" fmla="*/ 5 h 42"/>
                <a:gd name="T2" fmla="*/ 5 w 23"/>
                <a:gd name="T3" fmla="*/ 5 h 42"/>
                <a:gd name="T4" fmla="*/ 0 w 23"/>
                <a:gd name="T5" fmla="*/ 5 h 42"/>
                <a:gd name="T6" fmla="*/ 2 w 23"/>
                <a:gd name="T7" fmla="*/ 0 h 42"/>
                <a:gd name="T8" fmla="*/ 5 w 23"/>
                <a:gd name="T9" fmla="*/ 5 h 42"/>
                <a:gd name="T10" fmla="*/ 5 w 23"/>
                <a:gd name="T11" fmla="*/ 5 h 42"/>
                <a:gd name="T12" fmla="*/ 5 w 23"/>
                <a:gd name="T13" fmla="*/ 5 h 42"/>
                <a:gd name="T14" fmla="*/ 5 w 23"/>
                <a:gd name="T15" fmla="*/ 5 h 42"/>
                <a:gd name="T16" fmla="*/ 5 w 23"/>
                <a:gd name="T17" fmla="*/ 5 h 42"/>
                <a:gd name="T18" fmla="*/ 5 w 23"/>
                <a:gd name="T19" fmla="*/ 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42"/>
                <a:gd name="T32" fmla="*/ 23 w 23"/>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42">
                  <a:moveTo>
                    <a:pt x="12" y="30"/>
                  </a:moveTo>
                  <a:lnTo>
                    <a:pt x="12" y="30"/>
                  </a:lnTo>
                  <a:lnTo>
                    <a:pt x="0" y="7"/>
                  </a:lnTo>
                  <a:lnTo>
                    <a:pt x="2" y="0"/>
                  </a:lnTo>
                  <a:lnTo>
                    <a:pt x="12" y="23"/>
                  </a:lnTo>
                  <a:lnTo>
                    <a:pt x="14" y="23"/>
                  </a:lnTo>
                  <a:lnTo>
                    <a:pt x="23" y="37"/>
                  </a:lnTo>
                  <a:lnTo>
                    <a:pt x="23" y="40"/>
                  </a:lnTo>
                  <a:lnTo>
                    <a:pt x="21" y="42"/>
                  </a:lnTo>
                  <a:lnTo>
                    <a:pt x="12" y="3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2" name="Freeform 1086"/>
            <p:cNvSpPr>
              <a:spLocks/>
            </p:cNvSpPr>
            <p:nvPr/>
          </p:nvSpPr>
          <p:spPr bwMode="auto">
            <a:xfrm>
              <a:off x="6640" y="1345"/>
              <a:ext cx="21" cy="38"/>
            </a:xfrm>
            <a:custGeom>
              <a:avLst/>
              <a:gdLst>
                <a:gd name="T0" fmla="*/ 5 w 23"/>
                <a:gd name="T1" fmla="*/ 5 h 42"/>
                <a:gd name="T2" fmla="*/ 5 w 23"/>
                <a:gd name="T3" fmla="*/ 5 h 42"/>
                <a:gd name="T4" fmla="*/ 0 w 23"/>
                <a:gd name="T5" fmla="*/ 5 h 42"/>
                <a:gd name="T6" fmla="*/ 2 w 23"/>
                <a:gd name="T7" fmla="*/ 0 h 42"/>
                <a:gd name="T8" fmla="*/ 5 w 23"/>
                <a:gd name="T9" fmla="*/ 5 h 42"/>
                <a:gd name="T10" fmla="*/ 5 w 23"/>
                <a:gd name="T11" fmla="*/ 5 h 42"/>
                <a:gd name="T12" fmla="*/ 5 w 23"/>
                <a:gd name="T13" fmla="*/ 5 h 42"/>
                <a:gd name="T14" fmla="*/ 5 w 23"/>
                <a:gd name="T15" fmla="*/ 5 h 42"/>
                <a:gd name="T16" fmla="*/ 5 w 23"/>
                <a:gd name="T17" fmla="*/ 5 h 42"/>
                <a:gd name="T18" fmla="*/ 5 w 23"/>
                <a:gd name="T19" fmla="*/ 5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42"/>
                <a:gd name="T32" fmla="*/ 23 w 23"/>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42">
                  <a:moveTo>
                    <a:pt x="12" y="30"/>
                  </a:moveTo>
                  <a:lnTo>
                    <a:pt x="12" y="30"/>
                  </a:lnTo>
                  <a:lnTo>
                    <a:pt x="0" y="7"/>
                  </a:lnTo>
                  <a:lnTo>
                    <a:pt x="2" y="0"/>
                  </a:lnTo>
                  <a:lnTo>
                    <a:pt x="12" y="23"/>
                  </a:lnTo>
                  <a:lnTo>
                    <a:pt x="14" y="23"/>
                  </a:lnTo>
                  <a:lnTo>
                    <a:pt x="23" y="37"/>
                  </a:lnTo>
                  <a:lnTo>
                    <a:pt x="23" y="40"/>
                  </a:lnTo>
                  <a:lnTo>
                    <a:pt x="21" y="42"/>
                  </a:lnTo>
                  <a:lnTo>
                    <a:pt x="12" y="30"/>
                  </a:lnTo>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3" name="Freeform 1087"/>
            <p:cNvSpPr>
              <a:spLocks/>
            </p:cNvSpPr>
            <p:nvPr/>
          </p:nvSpPr>
          <p:spPr bwMode="auto">
            <a:xfrm>
              <a:off x="5930" y="1476"/>
              <a:ext cx="55" cy="58"/>
            </a:xfrm>
            <a:custGeom>
              <a:avLst/>
              <a:gdLst>
                <a:gd name="T0" fmla="*/ 5 w 61"/>
                <a:gd name="T1" fmla="*/ 5 h 64"/>
                <a:gd name="T2" fmla="*/ 5 w 61"/>
                <a:gd name="T3" fmla="*/ 5 h 64"/>
                <a:gd name="T4" fmla="*/ 5 w 61"/>
                <a:gd name="T5" fmla="*/ 5 h 64"/>
                <a:gd name="T6" fmla="*/ 5 w 61"/>
                <a:gd name="T7" fmla="*/ 5 h 64"/>
                <a:gd name="T8" fmla="*/ 5 w 61"/>
                <a:gd name="T9" fmla="*/ 5 h 64"/>
                <a:gd name="T10" fmla="*/ 5 w 61"/>
                <a:gd name="T11" fmla="*/ 5 h 64"/>
                <a:gd name="T12" fmla="*/ 0 w 61"/>
                <a:gd name="T13" fmla="*/ 5 h 64"/>
                <a:gd name="T14" fmla="*/ 5 w 61"/>
                <a:gd name="T15" fmla="*/ 5 h 64"/>
                <a:gd name="T16" fmla="*/ 5 w 61"/>
                <a:gd name="T17" fmla="*/ 5 h 64"/>
                <a:gd name="T18" fmla="*/ 5 w 61"/>
                <a:gd name="T19" fmla="*/ 5 h 64"/>
                <a:gd name="T20" fmla="*/ 5 w 61"/>
                <a:gd name="T21" fmla="*/ 5 h 64"/>
                <a:gd name="T22" fmla="*/ 5 w 61"/>
                <a:gd name="T23" fmla="*/ 5 h 64"/>
                <a:gd name="T24" fmla="*/ 5 w 61"/>
                <a:gd name="T25" fmla="*/ 5 h 64"/>
                <a:gd name="T26" fmla="*/ 5 w 61"/>
                <a:gd name="T27" fmla="*/ 5 h 64"/>
                <a:gd name="T28" fmla="*/ 5 w 61"/>
                <a:gd name="T29" fmla="*/ 5 h 64"/>
                <a:gd name="T30" fmla="*/ 5 w 61"/>
                <a:gd name="T31" fmla="*/ 5 h 64"/>
                <a:gd name="T32" fmla="*/ 5 w 61"/>
                <a:gd name="T33" fmla="*/ 5 h 64"/>
                <a:gd name="T34" fmla="*/ 5 w 61"/>
                <a:gd name="T35" fmla="*/ 5 h 64"/>
                <a:gd name="T36" fmla="*/ 5 w 61"/>
                <a:gd name="T37" fmla="*/ 5 h 64"/>
                <a:gd name="T38" fmla="*/ 5 w 61"/>
                <a:gd name="T39" fmla="*/ 5 h 64"/>
                <a:gd name="T40" fmla="*/ 5 w 61"/>
                <a:gd name="T41" fmla="*/ 5 h 64"/>
                <a:gd name="T42" fmla="*/ 5 w 61"/>
                <a:gd name="T43" fmla="*/ 5 h 64"/>
                <a:gd name="T44" fmla="*/ 5 w 61"/>
                <a:gd name="T45" fmla="*/ 5 h 64"/>
                <a:gd name="T46" fmla="*/ 5 w 61"/>
                <a:gd name="T47" fmla="*/ 5 h 64"/>
                <a:gd name="T48" fmla="*/ 5 w 61"/>
                <a:gd name="T49" fmla="*/ 5 h 64"/>
                <a:gd name="T50" fmla="*/ 5 w 61"/>
                <a:gd name="T51" fmla="*/ 5 h 64"/>
                <a:gd name="T52" fmla="*/ 5 w 61"/>
                <a:gd name="T53" fmla="*/ 5 h 64"/>
                <a:gd name="T54" fmla="*/ 5 w 61"/>
                <a:gd name="T55" fmla="*/ 5 h 64"/>
                <a:gd name="T56" fmla="*/ 5 w 61"/>
                <a:gd name="T57" fmla="*/ 5 h 64"/>
                <a:gd name="T58" fmla="*/ 5 w 61"/>
                <a:gd name="T59" fmla="*/ 5 h 64"/>
                <a:gd name="T60" fmla="*/ 5 w 61"/>
                <a:gd name="T61" fmla="*/ 0 h 64"/>
                <a:gd name="T62" fmla="*/ 5 w 61"/>
                <a:gd name="T63" fmla="*/ 0 h 64"/>
                <a:gd name="T64" fmla="*/ 5 w 61"/>
                <a:gd name="T65" fmla="*/ 5 h 64"/>
                <a:gd name="T66" fmla="*/ 5 w 61"/>
                <a:gd name="T67" fmla="*/ 5 h 64"/>
                <a:gd name="T68" fmla="*/ 5 w 61"/>
                <a:gd name="T69" fmla="*/ 5 h 64"/>
                <a:gd name="T70" fmla="*/ 5 w 61"/>
                <a:gd name="T71" fmla="*/ 5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1"/>
                <a:gd name="T109" fmla="*/ 0 h 64"/>
                <a:gd name="T110" fmla="*/ 61 w 61"/>
                <a:gd name="T111" fmla="*/ 64 h 6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1" h="64">
                  <a:moveTo>
                    <a:pt x="17" y="17"/>
                  </a:moveTo>
                  <a:lnTo>
                    <a:pt x="17" y="17"/>
                  </a:lnTo>
                  <a:lnTo>
                    <a:pt x="12" y="24"/>
                  </a:lnTo>
                  <a:lnTo>
                    <a:pt x="7" y="24"/>
                  </a:lnTo>
                  <a:lnTo>
                    <a:pt x="5" y="26"/>
                  </a:lnTo>
                  <a:lnTo>
                    <a:pt x="5" y="31"/>
                  </a:lnTo>
                  <a:lnTo>
                    <a:pt x="0" y="33"/>
                  </a:lnTo>
                  <a:lnTo>
                    <a:pt x="9" y="52"/>
                  </a:lnTo>
                  <a:lnTo>
                    <a:pt x="12" y="52"/>
                  </a:lnTo>
                  <a:lnTo>
                    <a:pt x="14" y="52"/>
                  </a:lnTo>
                  <a:lnTo>
                    <a:pt x="21" y="45"/>
                  </a:lnTo>
                  <a:lnTo>
                    <a:pt x="33" y="43"/>
                  </a:lnTo>
                  <a:lnTo>
                    <a:pt x="35" y="45"/>
                  </a:lnTo>
                  <a:lnTo>
                    <a:pt x="40" y="52"/>
                  </a:lnTo>
                  <a:lnTo>
                    <a:pt x="40" y="64"/>
                  </a:lnTo>
                  <a:lnTo>
                    <a:pt x="47" y="61"/>
                  </a:lnTo>
                  <a:lnTo>
                    <a:pt x="50" y="57"/>
                  </a:lnTo>
                  <a:lnTo>
                    <a:pt x="57" y="57"/>
                  </a:lnTo>
                  <a:lnTo>
                    <a:pt x="59" y="54"/>
                  </a:lnTo>
                  <a:lnTo>
                    <a:pt x="59" y="45"/>
                  </a:lnTo>
                  <a:lnTo>
                    <a:pt x="61" y="52"/>
                  </a:lnTo>
                  <a:lnTo>
                    <a:pt x="61" y="43"/>
                  </a:lnTo>
                  <a:lnTo>
                    <a:pt x="52" y="40"/>
                  </a:lnTo>
                  <a:lnTo>
                    <a:pt x="59" y="31"/>
                  </a:lnTo>
                  <a:lnTo>
                    <a:pt x="52" y="14"/>
                  </a:lnTo>
                  <a:lnTo>
                    <a:pt x="47" y="12"/>
                  </a:lnTo>
                  <a:lnTo>
                    <a:pt x="26" y="14"/>
                  </a:lnTo>
                  <a:lnTo>
                    <a:pt x="26" y="12"/>
                  </a:lnTo>
                  <a:lnTo>
                    <a:pt x="33" y="7"/>
                  </a:lnTo>
                  <a:lnTo>
                    <a:pt x="26" y="0"/>
                  </a:lnTo>
                  <a:lnTo>
                    <a:pt x="19" y="14"/>
                  </a:lnTo>
                  <a:lnTo>
                    <a:pt x="17" y="17"/>
                  </a:lnTo>
                  <a:close/>
                </a:path>
              </a:pathLst>
            </a:custGeom>
            <a:solidFill>
              <a:srgbClr val="FFFFFF"/>
            </a:solidFill>
            <a:ln w="9525">
              <a:solidFill>
                <a:sysClr val="window" lastClr="FFFFFF"/>
              </a:solidFill>
              <a:miter lim="800000"/>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4" name="Freeform 1088"/>
            <p:cNvSpPr>
              <a:spLocks/>
            </p:cNvSpPr>
            <p:nvPr/>
          </p:nvSpPr>
          <p:spPr bwMode="auto">
            <a:xfrm>
              <a:off x="5948" y="1364"/>
              <a:ext cx="195" cy="331"/>
            </a:xfrm>
            <a:custGeom>
              <a:avLst/>
              <a:gdLst>
                <a:gd name="T0" fmla="*/ 4 w 217"/>
                <a:gd name="T1" fmla="*/ 4 h 368"/>
                <a:gd name="T2" fmla="*/ 4 w 217"/>
                <a:gd name="T3" fmla="*/ 4 h 368"/>
                <a:gd name="T4" fmla="*/ 4 w 217"/>
                <a:gd name="T5" fmla="*/ 4 h 368"/>
                <a:gd name="T6" fmla="*/ 4 w 217"/>
                <a:gd name="T7" fmla="*/ 4 h 368"/>
                <a:gd name="T8" fmla="*/ 4 w 217"/>
                <a:gd name="T9" fmla="*/ 4 h 368"/>
                <a:gd name="T10" fmla="*/ 4 w 217"/>
                <a:gd name="T11" fmla="*/ 4 h 368"/>
                <a:gd name="T12" fmla="*/ 4 w 217"/>
                <a:gd name="T13" fmla="*/ 4 h 368"/>
                <a:gd name="T14" fmla="*/ 4 w 217"/>
                <a:gd name="T15" fmla="*/ 4 h 368"/>
                <a:gd name="T16" fmla="*/ 4 w 217"/>
                <a:gd name="T17" fmla="*/ 4 h 368"/>
                <a:gd name="T18" fmla="*/ 4 w 217"/>
                <a:gd name="T19" fmla="*/ 4 h 368"/>
                <a:gd name="T20" fmla="*/ 4 w 217"/>
                <a:gd name="T21" fmla="*/ 4 h 368"/>
                <a:gd name="T22" fmla="*/ 4 w 217"/>
                <a:gd name="T23" fmla="*/ 4 h 368"/>
                <a:gd name="T24" fmla="*/ 4 w 217"/>
                <a:gd name="T25" fmla="*/ 4 h 368"/>
                <a:gd name="T26" fmla="*/ 4 w 217"/>
                <a:gd name="T27" fmla="*/ 4 h 368"/>
                <a:gd name="T28" fmla="*/ 4 w 217"/>
                <a:gd name="T29" fmla="*/ 4 h 368"/>
                <a:gd name="T30" fmla="*/ 4 w 217"/>
                <a:gd name="T31" fmla="*/ 2 h 368"/>
                <a:gd name="T32" fmla="*/ 4 w 217"/>
                <a:gd name="T33" fmla="*/ 4 h 368"/>
                <a:gd name="T34" fmla="*/ 4 w 217"/>
                <a:gd name="T35" fmla="*/ 4 h 368"/>
                <a:gd name="T36" fmla="*/ 4 w 217"/>
                <a:gd name="T37" fmla="*/ 4 h 368"/>
                <a:gd name="T38" fmla="*/ 4 w 217"/>
                <a:gd name="T39" fmla="*/ 4 h 368"/>
                <a:gd name="T40" fmla="*/ 4 w 217"/>
                <a:gd name="T41" fmla="*/ 4 h 368"/>
                <a:gd name="T42" fmla="*/ 4 w 217"/>
                <a:gd name="T43" fmla="*/ 4 h 368"/>
                <a:gd name="T44" fmla="*/ 4 w 217"/>
                <a:gd name="T45" fmla="*/ 4 h 368"/>
                <a:gd name="T46" fmla="*/ 4 w 217"/>
                <a:gd name="T47" fmla="*/ 4 h 368"/>
                <a:gd name="T48" fmla="*/ 4 w 217"/>
                <a:gd name="T49" fmla="*/ 4 h 368"/>
                <a:gd name="T50" fmla="*/ 4 w 217"/>
                <a:gd name="T51" fmla="*/ 4 h 368"/>
                <a:gd name="T52" fmla="*/ 4 w 217"/>
                <a:gd name="T53" fmla="*/ 4 h 368"/>
                <a:gd name="T54" fmla="*/ 4 w 217"/>
                <a:gd name="T55" fmla="*/ 4 h 368"/>
                <a:gd name="T56" fmla="*/ 4 w 217"/>
                <a:gd name="T57" fmla="*/ 4 h 368"/>
                <a:gd name="T58" fmla="*/ 4 w 217"/>
                <a:gd name="T59" fmla="*/ 4 h 368"/>
                <a:gd name="T60" fmla="*/ 4 w 217"/>
                <a:gd name="T61" fmla="*/ 4 h 368"/>
                <a:gd name="T62" fmla="*/ 4 w 217"/>
                <a:gd name="T63" fmla="*/ 4 h 368"/>
                <a:gd name="T64" fmla="*/ 4 w 217"/>
                <a:gd name="T65" fmla="*/ 4 h 368"/>
                <a:gd name="T66" fmla="*/ 4 w 217"/>
                <a:gd name="T67" fmla="*/ 4 h 368"/>
                <a:gd name="T68" fmla="*/ 4 w 217"/>
                <a:gd name="T69" fmla="*/ 4 h 368"/>
                <a:gd name="T70" fmla="*/ 4 w 217"/>
                <a:gd name="T71" fmla="*/ 4 h 368"/>
                <a:gd name="T72" fmla="*/ 4 w 217"/>
                <a:gd name="T73" fmla="*/ 4 h 368"/>
                <a:gd name="T74" fmla="*/ 4 w 217"/>
                <a:gd name="T75" fmla="*/ 4 h 368"/>
                <a:gd name="T76" fmla="*/ 4 w 217"/>
                <a:gd name="T77" fmla="*/ 4 h 368"/>
                <a:gd name="T78" fmla="*/ 4 w 217"/>
                <a:gd name="T79" fmla="*/ 4 h 368"/>
                <a:gd name="T80" fmla="*/ 4 w 217"/>
                <a:gd name="T81" fmla="*/ 4 h 368"/>
                <a:gd name="T82" fmla="*/ 4 w 217"/>
                <a:gd name="T83" fmla="*/ 4 h 368"/>
                <a:gd name="T84" fmla="*/ 4 w 217"/>
                <a:gd name="T85" fmla="*/ 4 h 368"/>
                <a:gd name="T86" fmla="*/ 4 w 217"/>
                <a:gd name="T87" fmla="*/ 4 h 368"/>
                <a:gd name="T88" fmla="*/ 4 w 217"/>
                <a:gd name="T89" fmla="*/ 4 h 368"/>
                <a:gd name="T90" fmla="*/ 4 w 217"/>
                <a:gd name="T91" fmla="*/ 4 h 368"/>
                <a:gd name="T92" fmla="*/ 4 w 217"/>
                <a:gd name="T93" fmla="*/ 4 h 368"/>
                <a:gd name="T94" fmla="*/ 4 w 217"/>
                <a:gd name="T95" fmla="*/ 4 h 368"/>
                <a:gd name="T96" fmla="*/ 4 w 217"/>
                <a:gd name="T97" fmla="*/ 4 h 368"/>
                <a:gd name="T98" fmla="*/ 4 w 217"/>
                <a:gd name="T99" fmla="*/ 4 h 368"/>
                <a:gd name="T100" fmla="*/ 4 w 217"/>
                <a:gd name="T101" fmla="*/ 4 h 368"/>
                <a:gd name="T102" fmla="*/ 4 w 217"/>
                <a:gd name="T103" fmla="*/ 4 h 368"/>
                <a:gd name="T104" fmla="*/ 4 w 217"/>
                <a:gd name="T105" fmla="*/ 4 h 368"/>
                <a:gd name="T106" fmla="*/ 4 w 217"/>
                <a:gd name="T107" fmla="*/ 4 h 368"/>
                <a:gd name="T108" fmla="*/ 4 w 217"/>
                <a:gd name="T109" fmla="*/ 4 h 368"/>
                <a:gd name="T110" fmla="*/ 4 w 217"/>
                <a:gd name="T111" fmla="*/ 4 h 368"/>
                <a:gd name="T112" fmla="*/ 4 w 217"/>
                <a:gd name="T113" fmla="*/ 4 h 3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7"/>
                <a:gd name="T172" fmla="*/ 0 h 368"/>
                <a:gd name="T173" fmla="*/ 217 w 217"/>
                <a:gd name="T174" fmla="*/ 368 h 36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7" h="368">
                  <a:moveTo>
                    <a:pt x="73" y="134"/>
                  </a:moveTo>
                  <a:lnTo>
                    <a:pt x="73" y="127"/>
                  </a:lnTo>
                  <a:lnTo>
                    <a:pt x="71" y="125"/>
                  </a:lnTo>
                  <a:lnTo>
                    <a:pt x="73" y="116"/>
                  </a:lnTo>
                  <a:lnTo>
                    <a:pt x="76" y="113"/>
                  </a:lnTo>
                  <a:lnTo>
                    <a:pt x="78" y="113"/>
                  </a:lnTo>
                  <a:lnTo>
                    <a:pt x="76" y="108"/>
                  </a:lnTo>
                  <a:lnTo>
                    <a:pt x="71" y="106"/>
                  </a:lnTo>
                  <a:lnTo>
                    <a:pt x="71" y="111"/>
                  </a:lnTo>
                  <a:lnTo>
                    <a:pt x="71" y="113"/>
                  </a:lnTo>
                  <a:lnTo>
                    <a:pt x="68" y="113"/>
                  </a:lnTo>
                  <a:lnTo>
                    <a:pt x="68" y="111"/>
                  </a:lnTo>
                  <a:lnTo>
                    <a:pt x="66" y="111"/>
                  </a:lnTo>
                  <a:lnTo>
                    <a:pt x="61" y="113"/>
                  </a:lnTo>
                  <a:lnTo>
                    <a:pt x="68" y="99"/>
                  </a:lnTo>
                  <a:lnTo>
                    <a:pt x="59" y="108"/>
                  </a:lnTo>
                  <a:lnTo>
                    <a:pt x="59" y="118"/>
                  </a:lnTo>
                  <a:lnTo>
                    <a:pt x="50" y="134"/>
                  </a:lnTo>
                  <a:lnTo>
                    <a:pt x="47" y="134"/>
                  </a:lnTo>
                  <a:lnTo>
                    <a:pt x="45" y="134"/>
                  </a:lnTo>
                  <a:lnTo>
                    <a:pt x="57" y="118"/>
                  </a:lnTo>
                  <a:lnTo>
                    <a:pt x="57" y="116"/>
                  </a:lnTo>
                  <a:lnTo>
                    <a:pt x="54" y="113"/>
                  </a:lnTo>
                  <a:lnTo>
                    <a:pt x="68" y="83"/>
                  </a:lnTo>
                  <a:lnTo>
                    <a:pt x="68" y="80"/>
                  </a:lnTo>
                  <a:lnTo>
                    <a:pt x="59" y="85"/>
                  </a:lnTo>
                  <a:lnTo>
                    <a:pt x="54" y="83"/>
                  </a:lnTo>
                  <a:lnTo>
                    <a:pt x="54" y="75"/>
                  </a:lnTo>
                  <a:lnTo>
                    <a:pt x="50" y="75"/>
                  </a:lnTo>
                  <a:lnTo>
                    <a:pt x="50" y="73"/>
                  </a:lnTo>
                  <a:lnTo>
                    <a:pt x="52" y="73"/>
                  </a:lnTo>
                  <a:lnTo>
                    <a:pt x="54" y="73"/>
                  </a:lnTo>
                  <a:lnTo>
                    <a:pt x="59" y="71"/>
                  </a:lnTo>
                  <a:lnTo>
                    <a:pt x="59" y="66"/>
                  </a:lnTo>
                  <a:lnTo>
                    <a:pt x="66" y="59"/>
                  </a:lnTo>
                  <a:lnTo>
                    <a:pt x="68" y="28"/>
                  </a:lnTo>
                  <a:lnTo>
                    <a:pt x="73" y="26"/>
                  </a:lnTo>
                  <a:lnTo>
                    <a:pt x="80" y="26"/>
                  </a:lnTo>
                  <a:lnTo>
                    <a:pt x="80" y="23"/>
                  </a:lnTo>
                  <a:lnTo>
                    <a:pt x="78" y="21"/>
                  </a:lnTo>
                  <a:lnTo>
                    <a:pt x="80" y="9"/>
                  </a:lnTo>
                  <a:lnTo>
                    <a:pt x="85" y="12"/>
                  </a:lnTo>
                  <a:lnTo>
                    <a:pt x="92" y="0"/>
                  </a:lnTo>
                  <a:lnTo>
                    <a:pt x="99" y="0"/>
                  </a:lnTo>
                  <a:lnTo>
                    <a:pt x="106" y="2"/>
                  </a:lnTo>
                  <a:lnTo>
                    <a:pt x="132" y="2"/>
                  </a:lnTo>
                  <a:lnTo>
                    <a:pt x="135" y="9"/>
                  </a:lnTo>
                  <a:lnTo>
                    <a:pt x="132" y="16"/>
                  </a:lnTo>
                  <a:lnTo>
                    <a:pt x="106" y="33"/>
                  </a:lnTo>
                  <a:lnTo>
                    <a:pt x="113" y="35"/>
                  </a:lnTo>
                  <a:lnTo>
                    <a:pt x="102" y="42"/>
                  </a:lnTo>
                  <a:lnTo>
                    <a:pt x="104" y="42"/>
                  </a:lnTo>
                  <a:lnTo>
                    <a:pt x="104" y="47"/>
                  </a:lnTo>
                  <a:lnTo>
                    <a:pt x="123" y="42"/>
                  </a:lnTo>
                  <a:lnTo>
                    <a:pt x="128" y="45"/>
                  </a:lnTo>
                  <a:lnTo>
                    <a:pt x="149" y="47"/>
                  </a:lnTo>
                  <a:lnTo>
                    <a:pt x="156" y="52"/>
                  </a:lnTo>
                  <a:lnTo>
                    <a:pt x="156" y="59"/>
                  </a:lnTo>
                  <a:lnTo>
                    <a:pt x="130" y="99"/>
                  </a:lnTo>
                  <a:lnTo>
                    <a:pt x="128" y="99"/>
                  </a:lnTo>
                  <a:lnTo>
                    <a:pt x="125" y="99"/>
                  </a:lnTo>
                  <a:lnTo>
                    <a:pt x="123" y="99"/>
                  </a:lnTo>
                  <a:lnTo>
                    <a:pt x="123" y="101"/>
                  </a:lnTo>
                  <a:lnTo>
                    <a:pt x="130" y="108"/>
                  </a:lnTo>
                  <a:lnTo>
                    <a:pt x="116" y="111"/>
                  </a:lnTo>
                  <a:lnTo>
                    <a:pt x="111" y="113"/>
                  </a:lnTo>
                  <a:lnTo>
                    <a:pt x="111" y="118"/>
                  </a:lnTo>
                  <a:lnTo>
                    <a:pt x="113" y="118"/>
                  </a:lnTo>
                  <a:lnTo>
                    <a:pt x="128" y="118"/>
                  </a:lnTo>
                  <a:lnTo>
                    <a:pt x="151" y="149"/>
                  </a:lnTo>
                  <a:lnTo>
                    <a:pt x="151" y="172"/>
                  </a:lnTo>
                  <a:lnTo>
                    <a:pt x="158" y="189"/>
                  </a:lnTo>
                  <a:lnTo>
                    <a:pt x="165" y="191"/>
                  </a:lnTo>
                  <a:lnTo>
                    <a:pt x="184" y="234"/>
                  </a:lnTo>
                  <a:lnTo>
                    <a:pt x="182" y="234"/>
                  </a:lnTo>
                  <a:lnTo>
                    <a:pt x="177" y="231"/>
                  </a:lnTo>
                  <a:lnTo>
                    <a:pt x="172" y="229"/>
                  </a:lnTo>
                  <a:lnTo>
                    <a:pt x="170" y="229"/>
                  </a:lnTo>
                  <a:lnTo>
                    <a:pt x="187" y="255"/>
                  </a:lnTo>
                  <a:lnTo>
                    <a:pt x="175" y="267"/>
                  </a:lnTo>
                  <a:lnTo>
                    <a:pt x="175" y="269"/>
                  </a:lnTo>
                  <a:lnTo>
                    <a:pt x="177" y="269"/>
                  </a:lnTo>
                  <a:lnTo>
                    <a:pt x="182" y="272"/>
                  </a:lnTo>
                  <a:lnTo>
                    <a:pt x="182" y="274"/>
                  </a:lnTo>
                  <a:lnTo>
                    <a:pt x="189" y="267"/>
                  </a:lnTo>
                  <a:lnTo>
                    <a:pt x="205" y="267"/>
                  </a:lnTo>
                  <a:lnTo>
                    <a:pt x="215" y="272"/>
                  </a:lnTo>
                  <a:lnTo>
                    <a:pt x="217" y="293"/>
                  </a:lnTo>
                  <a:lnTo>
                    <a:pt x="215" y="302"/>
                  </a:lnTo>
                  <a:lnTo>
                    <a:pt x="182" y="328"/>
                  </a:lnTo>
                  <a:lnTo>
                    <a:pt x="187" y="335"/>
                  </a:lnTo>
                  <a:lnTo>
                    <a:pt x="191" y="338"/>
                  </a:lnTo>
                  <a:lnTo>
                    <a:pt x="203" y="338"/>
                  </a:lnTo>
                  <a:lnTo>
                    <a:pt x="203" y="340"/>
                  </a:lnTo>
                  <a:lnTo>
                    <a:pt x="203" y="345"/>
                  </a:lnTo>
                  <a:lnTo>
                    <a:pt x="196" y="352"/>
                  </a:lnTo>
                  <a:lnTo>
                    <a:pt x="142" y="357"/>
                  </a:lnTo>
                  <a:lnTo>
                    <a:pt x="125" y="349"/>
                  </a:lnTo>
                  <a:lnTo>
                    <a:pt x="123" y="354"/>
                  </a:lnTo>
                  <a:lnTo>
                    <a:pt x="120" y="357"/>
                  </a:lnTo>
                  <a:lnTo>
                    <a:pt x="85" y="349"/>
                  </a:lnTo>
                  <a:lnTo>
                    <a:pt x="66" y="352"/>
                  </a:lnTo>
                  <a:lnTo>
                    <a:pt x="59" y="366"/>
                  </a:lnTo>
                  <a:lnTo>
                    <a:pt x="57" y="366"/>
                  </a:lnTo>
                  <a:lnTo>
                    <a:pt x="31" y="357"/>
                  </a:lnTo>
                  <a:lnTo>
                    <a:pt x="28" y="357"/>
                  </a:lnTo>
                  <a:lnTo>
                    <a:pt x="26" y="361"/>
                  </a:lnTo>
                  <a:lnTo>
                    <a:pt x="19" y="364"/>
                  </a:lnTo>
                  <a:lnTo>
                    <a:pt x="16" y="368"/>
                  </a:lnTo>
                  <a:lnTo>
                    <a:pt x="14" y="368"/>
                  </a:lnTo>
                  <a:lnTo>
                    <a:pt x="12" y="368"/>
                  </a:lnTo>
                  <a:lnTo>
                    <a:pt x="7" y="364"/>
                  </a:lnTo>
                  <a:lnTo>
                    <a:pt x="5" y="364"/>
                  </a:lnTo>
                  <a:lnTo>
                    <a:pt x="0" y="366"/>
                  </a:lnTo>
                  <a:lnTo>
                    <a:pt x="57" y="326"/>
                  </a:lnTo>
                  <a:lnTo>
                    <a:pt x="80" y="328"/>
                  </a:lnTo>
                  <a:lnTo>
                    <a:pt x="83" y="326"/>
                  </a:lnTo>
                  <a:lnTo>
                    <a:pt x="99" y="307"/>
                  </a:lnTo>
                  <a:lnTo>
                    <a:pt x="76" y="319"/>
                  </a:lnTo>
                  <a:lnTo>
                    <a:pt x="71" y="316"/>
                  </a:lnTo>
                  <a:lnTo>
                    <a:pt x="64" y="305"/>
                  </a:lnTo>
                  <a:lnTo>
                    <a:pt x="52" y="307"/>
                  </a:lnTo>
                  <a:lnTo>
                    <a:pt x="50" y="302"/>
                  </a:lnTo>
                  <a:lnTo>
                    <a:pt x="50" y="298"/>
                  </a:lnTo>
                  <a:lnTo>
                    <a:pt x="50" y="295"/>
                  </a:lnTo>
                  <a:lnTo>
                    <a:pt x="33" y="302"/>
                  </a:lnTo>
                  <a:lnTo>
                    <a:pt x="31" y="300"/>
                  </a:lnTo>
                  <a:lnTo>
                    <a:pt x="26" y="288"/>
                  </a:lnTo>
                  <a:lnTo>
                    <a:pt x="61" y="276"/>
                  </a:lnTo>
                  <a:lnTo>
                    <a:pt x="66" y="267"/>
                  </a:lnTo>
                  <a:lnTo>
                    <a:pt x="64" y="264"/>
                  </a:lnTo>
                  <a:lnTo>
                    <a:pt x="66" y="248"/>
                  </a:lnTo>
                  <a:lnTo>
                    <a:pt x="52" y="250"/>
                  </a:lnTo>
                  <a:lnTo>
                    <a:pt x="52" y="248"/>
                  </a:lnTo>
                  <a:lnTo>
                    <a:pt x="76" y="231"/>
                  </a:lnTo>
                  <a:lnTo>
                    <a:pt x="97" y="236"/>
                  </a:lnTo>
                  <a:lnTo>
                    <a:pt x="102" y="231"/>
                  </a:lnTo>
                  <a:lnTo>
                    <a:pt x="99" y="229"/>
                  </a:lnTo>
                  <a:lnTo>
                    <a:pt x="99" y="227"/>
                  </a:lnTo>
                  <a:lnTo>
                    <a:pt x="102" y="222"/>
                  </a:lnTo>
                  <a:lnTo>
                    <a:pt x="106" y="217"/>
                  </a:lnTo>
                  <a:lnTo>
                    <a:pt x="104" y="217"/>
                  </a:lnTo>
                  <a:lnTo>
                    <a:pt x="102" y="215"/>
                  </a:lnTo>
                  <a:lnTo>
                    <a:pt x="111" y="198"/>
                  </a:lnTo>
                  <a:lnTo>
                    <a:pt x="109" y="196"/>
                  </a:lnTo>
                  <a:lnTo>
                    <a:pt x="109" y="198"/>
                  </a:lnTo>
                  <a:lnTo>
                    <a:pt x="102" y="201"/>
                  </a:lnTo>
                  <a:lnTo>
                    <a:pt x="97" y="198"/>
                  </a:lnTo>
                  <a:lnTo>
                    <a:pt x="97" y="194"/>
                  </a:lnTo>
                  <a:lnTo>
                    <a:pt x="97" y="196"/>
                  </a:lnTo>
                  <a:lnTo>
                    <a:pt x="92" y="186"/>
                  </a:lnTo>
                  <a:lnTo>
                    <a:pt x="94" y="177"/>
                  </a:lnTo>
                  <a:lnTo>
                    <a:pt x="109" y="165"/>
                  </a:lnTo>
                  <a:lnTo>
                    <a:pt x="102" y="163"/>
                  </a:lnTo>
                  <a:lnTo>
                    <a:pt x="85" y="165"/>
                  </a:lnTo>
                  <a:lnTo>
                    <a:pt x="76" y="163"/>
                  </a:lnTo>
                  <a:lnTo>
                    <a:pt x="73" y="168"/>
                  </a:lnTo>
                  <a:lnTo>
                    <a:pt x="73" y="134"/>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5" name="Freeform 1089"/>
            <p:cNvSpPr>
              <a:spLocks/>
            </p:cNvSpPr>
            <p:nvPr/>
          </p:nvSpPr>
          <p:spPr bwMode="auto">
            <a:xfrm>
              <a:off x="5854" y="1478"/>
              <a:ext cx="115" cy="133"/>
            </a:xfrm>
            <a:custGeom>
              <a:avLst/>
              <a:gdLst>
                <a:gd name="T0" fmla="*/ 4 w 128"/>
                <a:gd name="T1" fmla="*/ 5 h 147"/>
                <a:gd name="T2" fmla="*/ 4 w 128"/>
                <a:gd name="T3" fmla="*/ 5 h 147"/>
                <a:gd name="T4" fmla="*/ 4 w 128"/>
                <a:gd name="T5" fmla="*/ 5 h 147"/>
                <a:gd name="T6" fmla="*/ 4 w 128"/>
                <a:gd name="T7" fmla="*/ 5 h 147"/>
                <a:gd name="T8" fmla="*/ 4 w 128"/>
                <a:gd name="T9" fmla="*/ 5 h 147"/>
                <a:gd name="T10" fmla="*/ 4 w 128"/>
                <a:gd name="T11" fmla="*/ 5 h 147"/>
                <a:gd name="T12" fmla="*/ 4 w 128"/>
                <a:gd name="T13" fmla="*/ 5 h 147"/>
                <a:gd name="T14" fmla="*/ 4 w 128"/>
                <a:gd name="T15" fmla="*/ 5 h 147"/>
                <a:gd name="T16" fmla="*/ 4 w 128"/>
                <a:gd name="T17" fmla="*/ 5 h 147"/>
                <a:gd name="T18" fmla="*/ 4 w 128"/>
                <a:gd name="T19" fmla="*/ 5 h 147"/>
                <a:gd name="T20" fmla="*/ 4 w 128"/>
                <a:gd name="T21" fmla="*/ 5 h 147"/>
                <a:gd name="T22" fmla="*/ 0 w 128"/>
                <a:gd name="T23" fmla="*/ 5 h 147"/>
                <a:gd name="T24" fmla="*/ 4 w 128"/>
                <a:gd name="T25" fmla="*/ 5 h 147"/>
                <a:gd name="T26" fmla="*/ 4 w 128"/>
                <a:gd name="T27" fmla="*/ 5 h 147"/>
                <a:gd name="T28" fmla="*/ 4 w 128"/>
                <a:gd name="T29" fmla="*/ 5 h 147"/>
                <a:gd name="T30" fmla="*/ 4 w 128"/>
                <a:gd name="T31" fmla="*/ 5 h 147"/>
                <a:gd name="T32" fmla="*/ 4 w 128"/>
                <a:gd name="T33" fmla="*/ 5 h 147"/>
                <a:gd name="T34" fmla="*/ 4 w 128"/>
                <a:gd name="T35" fmla="*/ 5 h 147"/>
                <a:gd name="T36" fmla="*/ 4 w 128"/>
                <a:gd name="T37" fmla="*/ 5 h 147"/>
                <a:gd name="T38" fmla="*/ 4 w 128"/>
                <a:gd name="T39" fmla="*/ 5 h 147"/>
                <a:gd name="T40" fmla="*/ 4 w 128"/>
                <a:gd name="T41" fmla="*/ 5 h 147"/>
                <a:gd name="T42" fmla="*/ 4 w 128"/>
                <a:gd name="T43" fmla="*/ 5 h 147"/>
                <a:gd name="T44" fmla="*/ 4 w 128"/>
                <a:gd name="T45" fmla="*/ 5 h 147"/>
                <a:gd name="T46" fmla="*/ 4 w 128"/>
                <a:gd name="T47" fmla="*/ 5 h 147"/>
                <a:gd name="T48" fmla="*/ 4 w 128"/>
                <a:gd name="T49" fmla="*/ 5 h 147"/>
                <a:gd name="T50" fmla="*/ 4 w 128"/>
                <a:gd name="T51" fmla="*/ 5 h 147"/>
                <a:gd name="T52" fmla="*/ 4 w 128"/>
                <a:gd name="T53" fmla="*/ 5 h 147"/>
                <a:gd name="T54" fmla="*/ 4 w 128"/>
                <a:gd name="T55" fmla="*/ 5 h 147"/>
                <a:gd name="T56" fmla="*/ 4 w 128"/>
                <a:gd name="T57" fmla="*/ 5 h 147"/>
                <a:gd name="T58" fmla="*/ 4 w 128"/>
                <a:gd name="T59" fmla="*/ 5 h 147"/>
                <a:gd name="T60" fmla="*/ 4 w 128"/>
                <a:gd name="T61" fmla="*/ 3 h 147"/>
                <a:gd name="T62" fmla="*/ 4 w 128"/>
                <a:gd name="T63" fmla="*/ 0 h 147"/>
                <a:gd name="T64" fmla="*/ 4 w 128"/>
                <a:gd name="T65" fmla="*/ 5 h 147"/>
                <a:gd name="T66" fmla="*/ 4 w 128"/>
                <a:gd name="T67" fmla="*/ 5 h 147"/>
                <a:gd name="T68" fmla="*/ 4 w 128"/>
                <a:gd name="T69" fmla="*/ 5 h 147"/>
                <a:gd name="T70" fmla="*/ 4 w 128"/>
                <a:gd name="T71" fmla="*/ 5 h 147"/>
                <a:gd name="T72" fmla="*/ 4 w 128"/>
                <a:gd name="T73" fmla="*/ 5 h 147"/>
                <a:gd name="T74" fmla="*/ 4 w 128"/>
                <a:gd name="T75" fmla="*/ 5 h 147"/>
                <a:gd name="T76" fmla="*/ 4 w 128"/>
                <a:gd name="T77" fmla="*/ 5 h 147"/>
                <a:gd name="T78" fmla="*/ 4 w 128"/>
                <a:gd name="T79" fmla="*/ 5 h 147"/>
                <a:gd name="T80" fmla="*/ 4 w 128"/>
                <a:gd name="T81" fmla="*/ 5 h 147"/>
                <a:gd name="T82" fmla="*/ 4 w 128"/>
                <a:gd name="T83" fmla="*/ 5 h 147"/>
                <a:gd name="T84" fmla="*/ 4 w 128"/>
                <a:gd name="T85" fmla="*/ 5 h 1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8"/>
                <a:gd name="T130" fmla="*/ 0 h 147"/>
                <a:gd name="T131" fmla="*/ 128 w 128"/>
                <a:gd name="T132" fmla="*/ 147 h 1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8" h="147">
                  <a:moveTo>
                    <a:pt x="40" y="48"/>
                  </a:moveTo>
                  <a:lnTo>
                    <a:pt x="40" y="50"/>
                  </a:lnTo>
                  <a:lnTo>
                    <a:pt x="24" y="59"/>
                  </a:lnTo>
                  <a:lnTo>
                    <a:pt x="26" y="64"/>
                  </a:lnTo>
                  <a:lnTo>
                    <a:pt x="26" y="67"/>
                  </a:lnTo>
                  <a:lnTo>
                    <a:pt x="28" y="67"/>
                  </a:lnTo>
                  <a:lnTo>
                    <a:pt x="28" y="69"/>
                  </a:lnTo>
                  <a:lnTo>
                    <a:pt x="33" y="69"/>
                  </a:lnTo>
                  <a:lnTo>
                    <a:pt x="33" y="74"/>
                  </a:lnTo>
                  <a:lnTo>
                    <a:pt x="47" y="78"/>
                  </a:lnTo>
                  <a:lnTo>
                    <a:pt x="50" y="78"/>
                  </a:lnTo>
                  <a:lnTo>
                    <a:pt x="50" y="81"/>
                  </a:lnTo>
                  <a:lnTo>
                    <a:pt x="21" y="100"/>
                  </a:lnTo>
                  <a:lnTo>
                    <a:pt x="35" y="102"/>
                  </a:lnTo>
                  <a:lnTo>
                    <a:pt x="45" y="97"/>
                  </a:lnTo>
                  <a:lnTo>
                    <a:pt x="45" y="102"/>
                  </a:lnTo>
                  <a:lnTo>
                    <a:pt x="50" y="104"/>
                  </a:lnTo>
                  <a:lnTo>
                    <a:pt x="24" y="104"/>
                  </a:lnTo>
                  <a:lnTo>
                    <a:pt x="14" y="114"/>
                  </a:lnTo>
                  <a:lnTo>
                    <a:pt x="12" y="114"/>
                  </a:lnTo>
                  <a:lnTo>
                    <a:pt x="2" y="114"/>
                  </a:lnTo>
                  <a:lnTo>
                    <a:pt x="0" y="116"/>
                  </a:lnTo>
                  <a:lnTo>
                    <a:pt x="12" y="121"/>
                  </a:lnTo>
                  <a:lnTo>
                    <a:pt x="9" y="123"/>
                  </a:lnTo>
                  <a:lnTo>
                    <a:pt x="7" y="123"/>
                  </a:lnTo>
                  <a:lnTo>
                    <a:pt x="17" y="142"/>
                  </a:lnTo>
                  <a:lnTo>
                    <a:pt x="9" y="145"/>
                  </a:lnTo>
                  <a:lnTo>
                    <a:pt x="9" y="147"/>
                  </a:lnTo>
                  <a:lnTo>
                    <a:pt x="47" y="147"/>
                  </a:lnTo>
                  <a:lnTo>
                    <a:pt x="50" y="140"/>
                  </a:lnTo>
                  <a:lnTo>
                    <a:pt x="54" y="145"/>
                  </a:lnTo>
                  <a:lnTo>
                    <a:pt x="73" y="135"/>
                  </a:lnTo>
                  <a:lnTo>
                    <a:pt x="104" y="140"/>
                  </a:lnTo>
                  <a:lnTo>
                    <a:pt x="104" y="137"/>
                  </a:lnTo>
                  <a:lnTo>
                    <a:pt x="125" y="83"/>
                  </a:lnTo>
                  <a:lnTo>
                    <a:pt x="120" y="67"/>
                  </a:lnTo>
                  <a:lnTo>
                    <a:pt x="125" y="62"/>
                  </a:lnTo>
                  <a:lnTo>
                    <a:pt x="128" y="64"/>
                  </a:lnTo>
                  <a:lnTo>
                    <a:pt x="125" y="59"/>
                  </a:lnTo>
                  <a:lnTo>
                    <a:pt x="125" y="50"/>
                  </a:lnTo>
                  <a:lnTo>
                    <a:pt x="123" y="43"/>
                  </a:lnTo>
                  <a:lnTo>
                    <a:pt x="118" y="41"/>
                  </a:lnTo>
                  <a:lnTo>
                    <a:pt x="106" y="43"/>
                  </a:lnTo>
                  <a:lnTo>
                    <a:pt x="99" y="50"/>
                  </a:lnTo>
                  <a:lnTo>
                    <a:pt x="97" y="50"/>
                  </a:lnTo>
                  <a:lnTo>
                    <a:pt x="92" y="48"/>
                  </a:lnTo>
                  <a:lnTo>
                    <a:pt x="85" y="31"/>
                  </a:lnTo>
                  <a:lnTo>
                    <a:pt x="90" y="29"/>
                  </a:lnTo>
                  <a:lnTo>
                    <a:pt x="92" y="24"/>
                  </a:lnTo>
                  <a:lnTo>
                    <a:pt x="97" y="24"/>
                  </a:lnTo>
                  <a:lnTo>
                    <a:pt x="102" y="15"/>
                  </a:lnTo>
                  <a:lnTo>
                    <a:pt x="104" y="3"/>
                  </a:lnTo>
                  <a:lnTo>
                    <a:pt x="102" y="3"/>
                  </a:lnTo>
                  <a:lnTo>
                    <a:pt x="99" y="3"/>
                  </a:lnTo>
                  <a:lnTo>
                    <a:pt x="94" y="0"/>
                  </a:lnTo>
                  <a:lnTo>
                    <a:pt x="83" y="7"/>
                  </a:lnTo>
                  <a:lnTo>
                    <a:pt x="80" y="10"/>
                  </a:lnTo>
                  <a:lnTo>
                    <a:pt x="80" y="12"/>
                  </a:lnTo>
                  <a:lnTo>
                    <a:pt x="78" y="15"/>
                  </a:lnTo>
                  <a:lnTo>
                    <a:pt x="71" y="17"/>
                  </a:lnTo>
                  <a:lnTo>
                    <a:pt x="71" y="22"/>
                  </a:lnTo>
                  <a:lnTo>
                    <a:pt x="73" y="24"/>
                  </a:lnTo>
                  <a:lnTo>
                    <a:pt x="80" y="24"/>
                  </a:lnTo>
                  <a:lnTo>
                    <a:pt x="83" y="26"/>
                  </a:lnTo>
                  <a:lnTo>
                    <a:pt x="71" y="33"/>
                  </a:lnTo>
                  <a:lnTo>
                    <a:pt x="71" y="36"/>
                  </a:lnTo>
                  <a:lnTo>
                    <a:pt x="71" y="38"/>
                  </a:lnTo>
                  <a:lnTo>
                    <a:pt x="54" y="36"/>
                  </a:lnTo>
                  <a:lnTo>
                    <a:pt x="54" y="33"/>
                  </a:lnTo>
                  <a:lnTo>
                    <a:pt x="43" y="29"/>
                  </a:lnTo>
                  <a:lnTo>
                    <a:pt x="40" y="29"/>
                  </a:lnTo>
                  <a:lnTo>
                    <a:pt x="35" y="43"/>
                  </a:lnTo>
                  <a:lnTo>
                    <a:pt x="40" y="48"/>
                  </a:lnTo>
                  <a:close/>
                </a:path>
              </a:pathLst>
            </a:custGeom>
            <a:solidFill>
              <a:srgbClr val="FFFFFF"/>
            </a:solidFill>
            <a:ln w="9525">
              <a:solidFill>
                <a:sysClr val="window" lastClr="FFFFFF"/>
              </a:solidFill>
              <a:miter lim="800000"/>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6" name="Freeform 1090"/>
            <p:cNvSpPr>
              <a:spLocks/>
            </p:cNvSpPr>
            <p:nvPr/>
          </p:nvSpPr>
          <p:spPr bwMode="auto">
            <a:xfrm>
              <a:off x="6476" y="865"/>
              <a:ext cx="223" cy="454"/>
            </a:xfrm>
            <a:custGeom>
              <a:avLst/>
              <a:gdLst>
                <a:gd name="T0" fmla="*/ 0 w 248"/>
                <a:gd name="T1" fmla="*/ 5 h 503"/>
                <a:gd name="T2" fmla="*/ 2 w 248"/>
                <a:gd name="T3" fmla="*/ 5 h 503"/>
                <a:gd name="T4" fmla="*/ 4 w 248"/>
                <a:gd name="T5" fmla="*/ 5 h 503"/>
                <a:gd name="T6" fmla="*/ 4 w 248"/>
                <a:gd name="T7" fmla="*/ 5 h 503"/>
                <a:gd name="T8" fmla="*/ 4 w 248"/>
                <a:gd name="T9" fmla="*/ 5 h 503"/>
                <a:gd name="T10" fmla="*/ 4 w 248"/>
                <a:gd name="T11" fmla="*/ 5 h 503"/>
                <a:gd name="T12" fmla="*/ 4 w 248"/>
                <a:gd name="T13" fmla="*/ 5 h 503"/>
                <a:gd name="T14" fmla="*/ 4 w 248"/>
                <a:gd name="T15" fmla="*/ 5 h 503"/>
                <a:gd name="T16" fmla="*/ 4 w 248"/>
                <a:gd name="T17" fmla="*/ 5 h 503"/>
                <a:gd name="T18" fmla="*/ 4 w 248"/>
                <a:gd name="T19" fmla="*/ 0 h 503"/>
                <a:gd name="T20" fmla="*/ 4 w 248"/>
                <a:gd name="T21" fmla="*/ 5 h 503"/>
                <a:gd name="T22" fmla="*/ 4 w 248"/>
                <a:gd name="T23" fmla="*/ 5 h 503"/>
                <a:gd name="T24" fmla="*/ 4 w 248"/>
                <a:gd name="T25" fmla="*/ 5 h 503"/>
                <a:gd name="T26" fmla="*/ 4 w 248"/>
                <a:gd name="T27" fmla="*/ 5 h 503"/>
                <a:gd name="T28" fmla="*/ 4 w 248"/>
                <a:gd name="T29" fmla="*/ 5 h 503"/>
                <a:gd name="T30" fmla="*/ 4 w 248"/>
                <a:gd name="T31" fmla="*/ 5 h 503"/>
                <a:gd name="T32" fmla="*/ 4 w 248"/>
                <a:gd name="T33" fmla="*/ 5 h 503"/>
                <a:gd name="T34" fmla="*/ 4 w 248"/>
                <a:gd name="T35" fmla="*/ 5 h 503"/>
                <a:gd name="T36" fmla="*/ 4 w 248"/>
                <a:gd name="T37" fmla="*/ 5 h 503"/>
                <a:gd name="T38" fmla="*/ 4 w 248"/>
                <a:gd name="T39" fmla="*/ 5 h 503"/>
                <a:gd name="T40" fmla="*/ 4 w 248"/>
                <a:gd name="T41" fmla="*/ 5 h 503"/>
                <a:gd name="T42" fmla="*/ 4 w 248"/>
                <a:gd name="T43" fmla="*/ 5 h 503"/>
                <a:gd name="T44" fmla="*/ 4 w 248"/>
                <a:gd name="T45" fmla="*/ 6 h 503"/>
                <a:gd name="T46" fmla="*/ 4 w 248"/>
                <a:gd name="T47" fmla="*/ 6 h 503"/>
                <a:gd name="T48" fmla="*/ 4 w 248"/>
                <a:gd name="T49" fmla="*/ 6 h 503"/>
                <a:gd name="T50" fmla="*/ 4 w 248"/>
                <a:gd name="T51" fmla="*/ 6 h 503"/>
                <a:gd name="T52" fmla="*/ 4 w 248"/>
                <a:gd name="T53" fmla="*/ 6 h 503"/>
                <a:gd name="T54" fmla="*/ 4 w 248"/>
                <a:gd name="T55" fmla="*/ 6 h 503"/>
                <a:gd name="T56" fmla="*/ 4 w 248"/>
                <a:gd name="T57" fmla="*/ 7 h 503"/>
                <a:gd name="T58" fmla="*/ 4 w 248"/>
                <a:gd name="T59" fmla="*/ 7 h 503"/>
                <a:gd name="T60" fmla="*/ 4 w 248"/>
                <a:gd name="T61" fmla="*/ 7 h 503"/>
                <a:gd name="T62" fmla="*/ 4 w 248"/>
                <a:gd name="T63" fmla="*/ 7 h 503"/>
                <a:gd name="T64" fmla="*/ 4 w 248"/>
                <a:gd name="T65" fmla="*/ 7 h 503"/>
                <a:gd name="T66" fmla="*/ 4 w 248"/>
                <a:gd name="T67" fmla="*/ 7 h 503"/>
                <a:gd name="T68" fmla="*/ 4 w 248"/>
                <a:gd name="T69" fmla="*/ 7 h 503"/>
                <a:gd name="T70" fmla="*/ 4 w 248"/>
                <a:gd name="T71" fmla="*/ 7 h 503"/>
                <a:gd name="T72" fmla="*/ 4 w 248"/>
                <a:gd name="T73" fmla="*/ 6 h 503"/>
                <a:gd name="T74" fmla="*/ 4 w 248"/>
                <a:gd name="T75" fmla="*/ 6 h 503"/>
                <a:gd name="T76" fmla="*/ 4 w 248"/>
                <a:gd name="T77" fmla="*/ 6 h 503"/>
                <a:gd name="T78" fmla="*/ 4 w 248"/>
                <a:gd name="T79" fmla="*/ 5 h 503"/>
                <a:gd name="T80" fmla="*/ 4 w 248"/>
                <a:gd name="T81" fmla="*/ 5 h 503"/>
                <a:gd name="T82" fmla="*/ 4 w 248"/>
                <a:gd name="T83" fmla="*/ 5 h 503"/>
                <a:gd name="T84" fmla="*/ 4 w 248"/>
                <a:gd name="T85" fmla="*/ 5 h 503"/>
                <a:gd name="T86" fmla="*/ 4 w 248"/>
                <a:gd name="T87" fmla="*/ 5 h 503"/>
                <a:gd name="T88" fmla="*/ 4 w 248"/>
                <a:gd name="T89" fmla="*/ 5 h 503"/>
                <a:gd name="T90" fmla="*/ 4 w 248"/>
                <a:gd name="T91" fmla="*/ 5 h 503"/>
                <a:gd name="T92" fmla="*/ 4 w 248"/>
                <a:gd name="T93" fmla="*/ 5 h 503"/>
                <a:gd name="T94" fmla="*/ 4 w 248"/>
                <a:gd name="T95" fmla="*/ 5 h 503"/>
                <a:gd name="T96" fmla="*/ 4 w 248"/>
                <a:gd name="T97" fmla="*/ 5 h 503"/>
                <a:gd name="T98" fmla="*/ 4 w 248"/>
                <a:gd name="T99" fmla="*/ 5 h 503"/>
                <a:gd name="T100" fmla="*/ 4 w 248"/>
                <a:gd name="T101" fmla="*/ 5 h 503"/>
                <a:gd name="T102" fmla="*/ 4 w 248"/>
                <a:gd name="T103" fmla="*/ 5 h 503"/>
                <a:gd name="T104" fmla="*/ 4 w 248"/>
                <a:gd name="T105" fmla="*/ 5 h 503"/>
                <a:gd name="T106" fmla="*/ 4 w 248"/>
                <a:gd name="T107" fmla="*/ 5 h 503"/>
                <a:gd name="T108" fmla="*/ 0 w 248"/>
                <a:gd name="T109" fmla="*/ 5 h 503"/>
                <a:gd name="T110" fmla="*/ 0 w 248"/>
                <a:gd name="T111" fmla="*/ 5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48"/>
                <a:gd name="T169" fmla="*/ 0 h 503"/>
                <a:gd name="T170" fmla="*/ 248 w 248"/>
                <a:gd name="T171" fmla="*/ 503 h 5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48" h="503">
                  <a:moveTo>
                    <a:pt x="0" y="73"/>
                  </a:moveTo>
                  <a:lnTo>
                    <a:pt x="0" y="73"/>
                  </a:lnTo>
                  <a:lnTo>
                    <a:pt x="0" y="71"/>
                  </a:lnTo>
                  <a:lnTo>
                    <a:pt x="2" y="71"/>
                  </a:lnTo>
                  <a:lnTo>
                    <a:pt x="7" y="71"/>
                  </a:lnTo>
                  <a:lnTo>
                    <a:pt x="9" y="68"/>
                  </a:lnTo>
                  <a:lnTo>
                    <a:pt x="7" y="61"/>
                  </a:lnTo>
                  <a:lnTo>
                    <a:pt x="9" y="59"/>
                  </a:lnTo>
                  <a:lnTo>
                    <a:pt x="16" y="61"/>
                  </a:lnTo>
                  <a:lnTo>
                    <a:pt x="33" y="80"/>
                  </a:lnTo>
                  <a:lnTo>
                    <a:pt x="47" y="83"/>
                  </a:lnTo>
                  <a:lnTo>
                    <a:pt x="57" y="71"/>
                  </a:lnTo>
                  <a:lnTo>
                    <a:pt x="59" y="71"/>
                  </a:lnTo>
                  <a:lnTo>
                    <a:pt x="59" y="73"/>
                  </a:lnTo>
                  <a:lnTo>
                    <a:pt x="64" y="76"/>
                  </a:lnTo>
                  <a:lnTo>
                    <a:pt x="66" y="78"/>
                  </a:lnTo>
                  <a:lnTo>
                    <a:pt x="83" y="57"/>
                  </a:lnTo>
                  <a:lnTo>
                    <a:pt x="80" y="17"/>
                  </a:lnTo>
                  <a:lnTo>
                    <a:pt x="101" y="2"/>
                  </a:lnTo>
                  <a:lnTo>
                    <a:pt x="106" y="0"/>
                  </a:lnTo>
                  <a:lnTo>
                    <a:pt x="125" y="9"/>
                  </a:lnTo>
                  <a:lnTo>
                    <a:pt x="132" y="24"/>
                  </a:lnTo>
                  <a:lnTo>
                    <a:pt x="127" y="35"/>
                  </a:lnTo>
                  <a:lnTo>
                    <a:pt x="130" y="40"/>
                  </a:lnTo>
                  <a:lnTo>
                    <a:pt x="132" y="40"/>
                  </a:lnTo>
                  <a:lnTo>
                    <a:pt x="127" y="50"/>
                  </a:lnTo>
                  <a:lnTo>
                    <a:pt x="130" y="52"/>
                  </a:lnTo>
                  <a:lnTo>
                    <a:pt x="130" y="66"/>
                  </a:lnTo>
                  <a:lnTo>
                    <a:pt x="137" y="80"/>
                  </a:lnTo>
                  <a:lnTo>
                    <a:pt x="146" y="83"/>
                  </a:lnTo>
                  <a:lnTo>
                    <a:pt x="165" y="99"/>
                  </a:lnTo>
                  <a:lnTo>
                    <a:pt x="161" y="139"/>
                  </a:lnTo>
                  <a:lnTo>
                    <a:pt x="191" y="189"/>
                  </a:lnTo>
                  <a:lnTo>
                    <a:pt x="189" y="194"/>
                  </a:lnTo>
                  <a:lnTo>
                    <a:pt x="196" y="229"/>
                  </a:lnTo>
                  <a:lnTo>
                    <a:pt x="203" y="232"/>
                  </a:lnTo>
                  <a:lnTo>
                    <a:pt x="205" y="232"/>
                  </a:lnTo>
                  <a:lnTo>
                    <a:pt x="210" y="246"/>
                  </a:lnTo>
                  <a:lnTo>
                    <a:pt x="217" y="250"/>
                  </a:lnTo>
                  <a:lnTo>
                    <a:pt x="222" y="281"/>
                  </a:lnTo>
                  <a:lnTo>
                    <a:pt x="227" y="286"/>
                  </a:lnTo>
                  <a:lnTo>
                    <a:pt x="239" y="291"/>
                  </a:lnTo>
                  <a:lnTo>
                    <a:pt x="248" y="302"/>
                  </a:lnTo>
                  <a:lnTo>
                    <a:pt x="248" y="300"/>
                  </a:lnTo>
                  <a:lnTo>
                    <a:pt x="201" y="449"/>
                  </a:lnTo>
                  <a:lnTo>
                    <a:pt x="196" y="444"/>
                  </a:lnTo>
                  <a:lnTo>
                    <a:pt x="175" y="454"/>
                  </a:lnTo>
                  <a:lnTo>
                    <a:pt x="170" y="451"/>
                  </a:lnTo>
                  <a:lnTo>
                    <a:pt x="172" y="456"/>
                  </a:lnTo>
                  <a:lnTo>
                    <a:pt x="165" y="461"/>
                  </a:lnTo>
                  <a:lnTo>
                    <a:pt x="165" y="456"/>
                  </a:lnTo>
                  <a:lnTo>
                    <a:pt x="161" y="465"/>
                  </a:lnTo>
                  <a:lnTo>
                    <a:pt x="151" y="472"/>
                  </a:lnTo>
                  <a:lnTo>
                    <a:pt x="149" y="472"/>
                  </a:lnTo>
                  <a:lnTo>
                    <a:pt x="137" y="487"/>
                  </a:lnTo>
                  <a:lnTo>
                    <a:pt x="132" y="487"/>
                  </a:lnTo>
                  <a:lnTo>
                    <a:pt x="123" y="496"/>
                  </a:lnTo>
                  <a:lnTo>
                    <a:pt x="120" y="496"/>
                  </a:lnTo>
                  <a:lnTo>
                    <a:pt x="118" y="491"/>
                  </a:lnTo>
                  <a:lnTo>
                    <a:pt x="116" y="498"/>
                  </a:lnTo>
                  <a:lnTo>
                    <a:pt x="111" y="503"/>
                  </a:lnTo>
                  <a:lnTo>
                    <a:pt x="113" y="498"/>
                  </a:lnTo>
                  <a:lnTo>
                    <a:pt x="113" y="496"/>
                  </a:lnTo>
                  <a:lnTo>
                    <a:pt x="111" y="494"/>
                  </a:lnTo>
                  <a:lnTo>
                    <a:pt x="111" y="491"/>
                  </a:lnTo>
                  <a:lnTo>
                    <a:pt x="106" y="487"/>
                  </a:lnTo>
                  <a:lnTo>
                    <a:pt x="104" y="480"/>
                  </a:lnTo>
                  <a:lnTo>
                    <a:pt x="97" y="484"/>
                  </a:lnTo>
                  <a:lnTo>
                    <a:pt x="97" y="480"/>
                  </a:lnTo>
                  <a:lnTo>
                    <a:pt x="73" y="472"/>
                  </a:lnTo>
                  <a:lnTo>
                    <a:pt x="71" y="470"/>
                  </a:lnTo>
                  <a:lnTo>
                    <a:pt x="71" y="468"/>
                  </a:lnTo>
                  <a:lnTo>
                    <a:pt x="68" y="428"/>
                  </a:lnTo>
                  <a:lnTo>
                    <a:pt x="68" y="425"/>
                  </a:lnTo>
                  <a:lnTo>
                    <a:pt x="73" y="428"/>
                  </a:lnTo>
                  <a:lnTo>
                    <a:pt x="64" y="411"/>
                  </a:lnTo>
                  <a:lnTo>
                    <a:pt x="61" y="409"/>
                  </a:lnTo>
                  <a:lnTo>
                    <a:pt x="61" y="390"/>
                  </a:lnTo>
                  <a:lnTo>
                    <a:pt x="54" y="376"/>
                  </a:lnTo>
                  <a:lnTo>
                    <a:pt x="57" y="361"/>
                  </a:lnTo>
                  <a:lnTo>
                    <a:pt x="59" y="357"/>
                  </a:lnTo>
                  <a:lnTo>
                    <a:pt x="59" y="354"/>
                  </a:lnTo>
                  <a:lnTo>
                    <a:pt x="66" y="352"/>
                  </a:lnTo>
                  <a:lnTo>
                    <a:pt x="64" y="350"/>
                  </a:lnTo>
                  <a:lnTo>
                    <a:pt x="64" y="343"/>
                  </a:lnTo>
                  <a:lnTo>
                    <a:pt x="68" y="343"/>
                  </a:lnTo>
                  <a:lnTo>
                    <a:pt x="71" y="343"/>
                  </a:lnTo>
                  <a:lnTo>
                    <a:pt x="106" y="257"/>
                  </a:lnTo>
                  <a:lnTo>
                    <a:pt x="118" y="253"/>
                  </a:lnTo>
                  <a:lnTo>
                    <a:pt x="116" y="250"/>
                  </a:lnTo>
                  <a:lnTo>
                    <a:pt x="116" y="248"/>
                  </a:lnTo>
                  <a:lnTo>
                    <a:pt x="118" y="248"/>
                  </a:lnTo>
                  <a:lnTo>
                    <a:pt x="118" y="246"/>
                  </a:lnTo>
                  <a:lnTo>
                    <a:pt x="113" y="229"/>
                  </a:lnTo>
                  <a:lnTo>
                    <a:pt x="94" y="210"/>
                  </a:lnTo>
                  <a:lnTo>
                    <a:pt x="92" y="213"/>
                  </a:lnTo>
                  <a:lnTo>
                    <a:pt x="90" y="213"/>
                  </a:lnTo>
                  <a:lnTo>
                    <a:pt x="75" y="194"/>
                  </a:lnTo>
                  <a:lnTo>
                    <a:pt x="75" y="177"/>
                  </a:lnTo>
                  <a:lnTo>
                    <a:pt x="59" y="118"/>
                  </a:lnTo>
                  <a:lnTo>
                    <a:pt x="38" y="94"/>
                  </a:lnTo>
                  <a:lnTo>
                    <a:pt x="21" y="92"/>
                  </a:lnTo>
                  <a:lnTo>
                    <a:pt x="0" y="73"/>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7" name="Freeform 1091"/>
            <p:cNvSpPr>
              <a:spLocks/>
            </p:cNvSpPr>
            <p:nvPr/>
          </p:nvSpPr>
          <p:spPr bwMode="auto">
            <a:xfrm>
              <a:off x="6352" y="931"/>
              <a:ext cx="201" cy="592"/>
            </a:xfrm>
            <a:custGeom>
              <a:avLst/>
              <a:gdLst>
                <a:gd name="T0" fmla="*/ 5 w 222"/>
                <a:gd name="T1" fmla="*/ 5 h 657"/>
                <a:gd name="T2" fmla="*/ 5 w 222"/>
                <a:gd name="T3" fmla="*/ 5 h 657"/>
                <a:gd name="T4" fmla="*/ 5 w 222"/>
                <a:gd name="T5" fmla="*/ 5 h 657"/>
                <a:gd name="T6" fmla="*/ 5 w 222"/>
                <a:gd name="T7" fmla="*/ 5 h 657"/>
                <a:gd name="T8" fmla="*/ 5 w 222"/>
                <a:gd name="T9" fmla="*/ 5 h 657"/>
                <a:gd name="T10" fmla="*/ 5 w 222"/>
                <a:gd name="T11" fmla="*/ 5 h 657"/>
                <a:gd name="T12" fmla="*/ 5 w 222"/>
                <a:gd name="T13" fmla="*/ 5 h 657"/>
                <a:gd name="T14" fmla="*/ 5 w 222"/>
                <a:gd name="T15" fmla="*/ 5 h 657"/>
                <a:gd name="T16" fmla="*/ 5 w 222"/>
                <a:gd name="T17" fmla="*/ 5 h 657"/>
                <a:gd name="T18" fmla="*/ 5 w 222"/>
                <a:gd name="T19" fmla="*/ 5 h 657"/>
                <a:gd name="T20" fmla="*/ 5 w 222"/>
                <a:gd name="T21" fmla="*/ 5 h 657"/>
                <a:gd name="T22" fmla="*/ 5 w 222"/>
                <a:gd name="T23" fmla="*/ 5 h 657"/>
                <a:gd name="T24" fmla="*/ 5 w 222"/>
                <a:gd name="T25" fmla="*/ 5 h 657"/>
                <a:gd name="T26" fmla="*/ 5 w 222"/>
                <a:gd name="T27" fmla="*/ 5 h 657"/>
                <a:gd name="T28" fmla="*/ 5 w 222"/>
                <a:gd name="T29" fmla="*/ 5 h 657"/>
                <a:gd name="T30" fmla="*/ 5 w 222"/>
                <a:gd name="T31" fmla="*/ 5 h 657"/>
                <a:gd name="T32" fmla="*/ 5 w 222"/>
                <a:gd name="T33" fmla="*/ 5 h 657"/>
                <a:gd name="T34" fmla="*/ 5 w 222"/>
                <a:gd name="T35" fmla="*/ 5 h 657"/>
                <a:gd name="T36" fmla="*/ 5 w 222"/>
                <a:gd name="T37" fmla="*/ 5 h 657"/>
                <a:gd name="T38" fmla="*/ 5 w 222"/>
                <a:gd name="T39" fmla="*/ 5 h 657"/>
                <a:gd name="T40" fmla="*/ 5 w 222"/>
                <a:gd name="T41" fmla="*/ 5 h 657"/>
                <a:gd name="T42" fmla="*/ 5 w 222"/>
                <a:gd name="T43" fmla="*/ 6 h 657"/>
                <a:gd name="T44" fmla="*/ 5 w 222"/>
                <a:gd name="T45" fmla="*/ 5 h 657"/>
                <a:gd name="T46" fmla="*/ 5 w 222"/>
                <a:gd name="T47" fmla="*/ 5 h 657"/>
                <a:gd name="T48" fmla="*/ 5 w 222"/>
                <a:gd name="T49" fmla="*/ 5 h 657"/>
                <a:gd name="T50" fmla="*/ 5 w 222"/>
                <a:gd name="T51" fmla="*/ 6 h 657"/>
                <a:gd name="T52" fmla="*/ 5 w 222"/>
                <a:gd name="T53" fmla="*/ 6 h 657"/>
                <a:gd name="T54" fmla="*/ 5 w 222"/>
                <a:gd name="T55" fmla="*/ 6 h 657"/>
                <a:gd name="T56" fmla="*/ 5 w 222"/>
                <a:gd name="T57" fmla="*/ 6 h 657"/>
                <a:gd name="T58" fmla="*/ 5 w 222"/>
                <a:gd name="T59" fmla="*/ 6 h 657"/>
                <a:gd name="T60" fmla="*/ 5 w 222"/>
                <a:gd name="T61" fmla="*/ 6 h 657"/>
                <a:gd name="T62" fmla="*/ 5 w 222"/>
                <a:gd name="T63" fmla="*/ 7 h 657"/>
                <a:gd name="T64" fmla="*/ 5 w 222"/>
                <a:gd name="T65" fmla="*/ 7 h 657"/>
                <a:gd name="T66" fmla="*/ 5 w 222"/>
                <a:gd name="T67" fmla="*/ 7 h 657"/>
                <a:gd name="T68" fmla="*/ 5 w 222"/>
                <a:gd name="T69" fmla="*/ 7 h 657"/>
                <a:gd name="T70" fmla="*/ 5 w 222"/>
                <a:gd name="T71" fmla="*/ 8 h 657"/>
                <a:gd name="T72" fmla="*/ 5 w 222"/>
                <a:gd name="T73" fmla="*/ 9 h 657"/>
                <a:gd name="T74" fmla="*/ 5 w 222"/>
                <a:gd name="T75" fmla="*/ 8 h 657"/>
                <a:gd name="T76" fmla="*/ 5 w 222"/>
                <a:gd name="T77" fmla="*/ 8 h 657"/>
                <a:gd name="T78" fmla="*/ 5 w 222"/>
                <a:gd name="T79" fmla="*/ 8 h 657"/>
                <a:gd name="T80" fmla="*/ 5 w 222"/>
                <a:gd name="T81" fmla="*/ 7 h 657"/>
                <a:gd name="T82" fmla="*/ 5 w 222"/>
                <a:gd name="T83" fmla="*/ 7 h 657"/>
                <a:gd name="T84" fmla="*/ 5 w 222"/>
                <a:gd name="T85" fmla="*/ 7 h 657"/>
                <a:gd name="T86" fmla="*/ 5 w 222"/>
                <a:gd name="T87" fmla="*/ 7 h 657"/>
                <a:gd name="T88" fmla="*/ 5 w 222"/>
                <a:gd name="T89" fmla="*/ 6 h 657"/>
                <a:gd name="T90" fmla="*/ 5 w 222"/>
                <a:gd name="T91" fmla="*/ 6 h 657"/>
                <a:gd name="T92" fmla="*/ 5 w 222"/>
                <a:gd name="T93" fmla="*/ 5 h 657"/>
                <a:gd name="T94" fmla="*/ 5 w 222"/>
                <a:gd name="T95" fmla="*/ 5 h 657"/>
                <a:gd name="T96" fmla="*/ 5 w 222"/>
                <a:gd name="T97" fmla="*/ 5 h 657"/>
                <a:gd name="T98" fmla="*/ 5 w 222"/>
                <a:gd name="T99" fmla="*/ 5 h 657"/>
                <a:gd name="T100" fmla="*/ 5 w 222"/>
                <a:gd name="T101" fmla="*/ 5 h 657"/>
                <a:gd name="T102" fmla="*/ 5 w 222"/>
                <a:gd name="T103" fmla="*/ 5 h 657"/>
                <a:gd name="T104" fmla="*/ 5 w 222"/>
                <a:gd name="T105" fmla="*/ 5 h 657"/>
                <a:gd name="T106" fmla="*/ 5 w 222"/>
                <a:gd name="T107" fmla="*/ 5 h 657"/>
                <a:gd name="T108" fmla="*/ 5 w 222"/>
                <a:gd name="T109" fmla="*/ 0 h 6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2"/>
                <a:gd name="T166" fmla="*/ 0 h 657"/>
                <a:gd name="T167" fmla="*/ 222 w 222"/>
                <a:gd name="T168" fmla="*/ 657 h 6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2" h="657">
                  <a:moveTo>
                    <a:pt x="137" y="0"/>
                  </a:moveTo>
                  <a:lnTo>
                    <a:pt x="137" y="0"/>
                  </a:lnTo>
                  <a:lnTo>
                    <a:pt x="165" y="21"/>
                  </a:lnTo>
                  <a:lnTo>
                    <a:pt x="175" y="21"/>
                  </a:lnTo>
                  <a:lnTo>
                    <a:pt x="179" y="24"/>
                  </a:lnTo>
                  <a:lnTo>
                    <a:pt x="212" y="102"/>
                  </a:lnTo>
                  <a:lnTo>
                    <a:pt x="210" y="118"/>
                  </a:lnTo>
                  <a:lnTo>
                    <a:pt x="222" y="137"/>
                  </a:lnTo>
                  <a:lnTo>
                    <a:pt x="222" y="140"/>
                  </a:lnTo>
                  <a:lnTo>
                    <a:pt x="220" y="142"/>
                  </a:lnTo>
                  <a:lnTo>
                    <a:pt x="210" y="140"/>
                  </a:lnTo>
                  <a:lnTo>
                    <a:pt x="208" y="142"/>
                  </a:lnTo>
                  <a:lnTo>
                    <a:pt x="205" y="147"/>
                  </a:lnTo>
                  <a:lnTo>
                    <a:pt x="198" y="142"/>
                  </a:lnTo>
                  <a:lnTo>
                    <a:pt x="196" y="144"/>
                  </a:lnTo>
                  <a:lnTo>
                    <a:pt x="196" y="147"/>
                  </a:lnTo>
                  <a:lnTo>
                    <a:pt x="194" y="142"/>
                  </a:lnTo>
                  <a:lnTo>
                    <a:pt x="191" y="144"/>
                  </a:lnTo>
                  <a:lnTo>
                    <a:pt x="191" y="156"/>
                  </a:lnTo>
                  <a:lnTo>
                    <a:pt x="189" y="156"/>
                  </a:lnTo>
                  <a:lnTo>
                    <a:pt x="184" y="151"/>
                  </a:lnTo>
                  <a:lnTo>
                    <a:pt x="189" y="159"/>
                  </a:lnTo>
                  <a:lnTo>
                    <a:pt x="189" y="161"/>
                  </a:lnTo>
                  <a:lnTo>
                    <a:pt x="186" y="161"/>
                  </a:lnTo>
                  <a:lnTo>
                    <a:pt x="186" y="166"/>
                  </a:lnTo>
                  <a:lnTo>
                    <a:pt x="184" y="166"/>
                  </a:lnTo>
                  <a:lnTo>
                    <a:pt x="182" y="166"/>
                  </a:lnTo>
                  <a:lnTo>
                    <a:pt x="179" y="175"/>
                  </a:lnTo>
                  <a:lnTo>
                    <a:pt x="184" y="177"/>
                  </a:lnTo>
                  <a:lnTo>
                    <a:pt x="182" y="192"/>
                  </a:lnTo>
                  <a:lnTo>
                    <a:pt x="177" y="194"/>
                  </a:lnTo>
                  <a:lnTo>
                    <a:pt x="177" y="199"/>
                  </a:lnTo>
                  <a:lnTo>
                    <a:pt x="189" y="215"/>
                  </a:lnTo>
                  <a:lnTo>
                    <a:pt x="186" y="220"/>
                  </a:lnTo>
                  <a:lnTo>
                    <a:pt x="186" y="218"/>
                  </a:lnTo>
                  <a:lnTo>
                    <a:pt x="186" y="215"/>
                  </a:lnTo>
                  <a:lnTo>
                    <a:pt x="170" y="253"/>
                  </a:lnTo>
                  <a:lnTo>
                    <a:pt x="165" y="255"/>
                  </a:lnTo>
                  <a:lnTo>
                    <a:pt x="161" y="265"/>
                  </a:lnTo>
                  <a:lnTo>
                    <a:pt x="158" y="265"/>
                  </a:lnTo>
                  <a:lnTo>
                    <a:pt x="156" y="262"/>
                  </a:lnTo>
                  <a:lnTo>
                    <a:pt x="149" y="274"/>
                  </a:lnTo>
                  <a:lnTo>
                    <a:pt x="146" y="277"/>
                  </a:lnTo>
                  <a:lnTo>
                    <a:pt x="144" y="277"/>
                  </a:lnTo>
                  <a:lnTo>
                    <a:pt x="139" y="291"/>
                  </a:lnTo>
                  <a:lnTo>
                    <a:pt x="137" y="293"/>
                  </a:lnTo>
                  <a:lnTo>
                    <a:pt x="135" y="293"/>
                  </a:lnTo>
                  <a:lnTo>
                    <a:pt x="135" y="296"/>
                  </a:lnTo>
                  <a:lnTo>
                    <a:pt x="137" y="296"/>
                  </a:lnTo>
                  <a:lnTo>
                    <a:pt x="135" y="300"/>
                  </a:lnTo>
                  <a:lnTo>
                    <a:pt x="132" y="303"/>
                  </a:lnTo>
                  <a:lnTo>
                    <a:pt x="130" y="303"/>
                  </a:lnTo>
                  <a:lnTo>
                    <a:pt x="127" y="300"/>
                  </a:lnTo>
                  <a:lnTo>
                    <a:pt x="125" y="298"/>
                  </a:lnTo>
                  <a:lnTo>
                    <a:pt x="127" y="310"/>
                  </a:lnTo>
                  <a:lnTo>
                    <a:pt x="125" y="322"/>
                  </a:lnTo>
                  <a:lnTo>
                    <a:pt x="118" y="317"/>
                  </a:lnTo>
                  <a:lnTo>
                    <a:pt x="125" y="359"/>
                  </a:lnTo>
                  <a:lnTo>
                    <a:pt x="118" y="357"/>
                  </a:lnTo>
                  <a:lnTo>
                    <a:pt x="125" y="404"/>
                  </a:lnTo>
                  <a:lnTo>
                    <a:pt x="127" y="404"/>
                  </a:lnTo>
                  <a:lnTo>
                    <a:pt x="130" y="407"/>
                  </a:lnTo>
                  <a:lnTo>
                    <a:pt x="123" y="421"/>
                  </a:lnTo>
                  <a:lnTo>
                    <a:pt x="109" y="435"/>
                  </a:lnTo>
                  <a:lnTo>
                    <a:pt x="113" y="435"/>
                  </a:lnTo>
                  <a:lnTo>
                    <a:pt x="120" y="430"/>
                  </a:lnTo>
                  <a:lnTo>
                    <a:pt x="130" y="418"/>
                  </a:lnTo>
                  <a:lnTo>
                    <a:pt x="130" y="407"/>
                  </a:lnTo>
                  <a:lnTo>
                    <a:pt x="132" y="409"/>
                  </a:lnTo>
                  <a:lnTo>
                    <a:pt x="135" y="409"/>
                  </a:lnTo>
                  <a:lnTo>
                    <a:pt x="135" y="411"/>
                  </a:lnTo>
                  <a:lnTo>
                    <a:pt x="142" y="409"/>
                  </a:lnTo>
                  <a:lnTo>
                    <a:pt x="144" y="411"/>
                  </a:lnTo>
                  <a:lnTo>
                    <a:pt x="144" y="416"/>
                  </a:lnTo>
                  <a:lnTo>
                    <a:pt x="153" y="421"/>
                  </a:lnTo>
                  <a:lnTo>
                    <a:pt x="153" y="423"/>
                  </a:lnTo>
                  <a:lnTo>
                    <a:pt x="151" y="423"/>
                  </a:lnTo>
                  <a:lnTo>
                    <a:pt x="163" y="435"/>
                  </a:lnTo>
                  <a:lnTo>
                    <a:pt x="163" y="437"/>
                  </a:lnTo>
                  <a:lnTo>
                    <a:pt x="156" y="456"/>
                  </a:lnTo>
                  <a:lnTo>
                    <a:pt x="144" y="466"/>
                  </a:lnTo>
                  <a:lnTo>
                    <a:pt x="142" y="466"/>
                  </a:lnTo>
                  <a:lnTo>
                    <a:pt x="137" y="459"/>
                  </a:lnTo>
                  <a:lnTo>
                    <a:pt x="137" y="461"/>
                  </a:lnTo>
                  <a:lnTo>
                    <a:pt x="135" y="461"/>
                  </a:lnTo>
                  <a:lnTo>
                    <a:pt x="130" y="459"/>
                  </a:lnTo>
                  <a:lnTo>
                    <a:pt x="130" y="461"/>
                  </a:lnTo>
                  <a:lnTo>
                    <a:pt x="127" y="461"/>
                  </a:lnTo>
                  <a:lnTo>
                    <a:pt x="123" y="459"/>
                  </a:lnTo>
                  <a:lnTo>
                    <a:pt x="118" y="459"/>
                  </a:lnTo>
                  <a:lnTo>
                    <a:pt x="116" y="461"/>
                  </a:lnTo>
                  <a:lnTo>
                    <a:pt x="113" y="461"/>
                  </a:lnTo>
                  <a:lnTo>
                    <a:pt x="109" y="466"/>
                  </a:lnTo>
                  <a:lnTo>
                    <a:pt x="127" y="468"/>
                  </a:lnTo>
                  <a:lnTo>
                    <a:pt x="130" y="473"/>
                  </a:lnTo>
                  <a:lnTo>
                    <a:pt x="135" y="470"/>
                  </a:lnTo>
                  <a:lnTo>
                    <a:pt x="137" y="473"/>
                  </a:lnTo>
                  <a:lnTo>
                    <a:pt x="158" y="463"/>
                  </a:lnTo>
                  <a:lnTo>
                    <a:pt x="158" y="466"/>
                  </a:lnTo>
                  <a:lnTo>
                    <a:pt x="156" y="470"/>
                  </a:lnTo>
                  <a:lnTo>
                    <a:pt x="153" y="470"/>
                  </a:lnTo>
                  <a:lnTo>
                    <a:pt x="151" y="468"/>
                  </a:lnTo>
                  <a:lnTo>
                    <a:pt x="151" y="475"/>
                  </a:lnTo>
                  <a:lnTo>
                    <a:pt x="139" y="487"/>
                  </a:lnTo>
                  <a:lnTo>
                    <a:pt x="137" y="489"/>
                  </a:lnTo>
                  <a:lnTo>
                    <a:pt x="139" y="482"/>
                  </a:lnTo>
                  <a:lnTo>
                    <a:pt x="137" y="482"/>
                  </a:lnTo>
                  <a:lnTo>
                    <a:pt x="130" y="494"/>
                  </a:lnTo>
                  <a:lnTo>
                    <a:pt x="125" y="499"/>
                  </a:lnTo>
                  <a:lnTo>
                    <a:pt x="125" y="503"/>
                  </a:lnTo>
                  <a:lnTo>
                    <a:pt x="123" y="503"/>
                  </a:lnTo>
                  <a:lnTo>
                    <a:pt x="109" y="503"/>
                  </a:lnTo>
                  <a:lnTo>
                    <a:pt x="109" y="506"/>
                  </a:lnTo>
                  <a:lnTo>
                    <a:pt x="125" y="511"/>
                  </a:lnTo>
                  <a:lnTo>
                    <a:pt x="123" y="513"/>
                  </a:lnTo>
                  <a:lnTo>
                    <a:pt x="113" y="513"/>
                  </a:lnTo>
                  <a:lnTo>
                    <a:pt x="120" y="518"/>
                  </a:lnTo>
                  <a:lnTo>
                    <a:pt x="120" y="520"/>
                  </a:lnTo>
                  <a:lnTo>
                    <a:pt x="123" y="529"/>
                  </a:lnTo>
                  <a:lnTo>
                    <a:pt x="120" y="532"/>
                  </a:lnTo>
                  <a:lnTo>
                    <a:pt x="120" y="534"/>
                  </a:lnTo>
                  <a:lnTo>
                    <a:pt x="123" y="537"/>
                  </a:lnTo>
                  <a:lnTo>
                    <a:pt x="120" y="537"/>
                  </a:lnTo>
                  <a:lnTo>
                    <a:pt x="118" y="537"/>
                  </a:lnTo>
                  <a:lnTo>
                    <a:pt x="123" y="548"/>
                  </a:lnTo>
                  <a:lnTo>
                    <a:pt x="120" y="553"/>
                  </a:lnTo>
                  <a:lnTo>
                    <a:pt x="123" y="555"/>
                  </a:lnTo>
                  <a:lnTo>
                    <a:pt x="120" y="581"/>
                  </a:lnTo>
                  <a:lnTo>
                    <a:pt x="120" y="579"/>
                  </a:lnTo>
                  <a:lnTo>
                    <a:pt x="116" y="614"/>
                  </a:lnTo>
                  <a:lnTo>
                    <a:pt x="109" y="622"/>
                  </a:lnTo>
                  <a:lnTo>
                    <a:pt x="94" y="624"/>
                  </a:lnTo>
                  <a:lnTo>
                    <a:pt x="78" y="636"/>
                  </a:lnTo>
                  <a:lnTo>
                    <a:pt x="78" y="640"/>
                  </a:lnTo>
                  <a:lnTo>
                    <a:pt x="78" y="650"/>
                  </a:lnTo>
                  <a:lnTo>
                    <a:pt x="78" y="655"/>
                  </a:lnTo>
                  <a:lnTo>
                    <a:pt x="40" y="657"/>
                  </a:lnTo>
                  <a:lnTo>
                    <a:pt x="42" y="650"/>
                  </a:lnTo>
                  <a:lnTo>
                    <a:pt x="33" y="614"/>
                  </a:lnTo>
                  <a:lnTo>
                    <a:pt x="33" y="612"/>
                  </a:lnTo>
                  <a:lnTo>
                    <a:pt x="35" y="610"/>
                  </a:lnTo>
                  <a:lnTo>
                    <a:pt x="38" y="607"/>
                  </a:lnTo>
                  <a:lnTo>
                    <a:pt x="42" y="610"/>
                  </a:lnTo>
                  <a:lnTo>
                    <a:pt x="42" y="607"/>
                  </a:lnTo>
                  <a:lnTo>
                    <a:pt x="42" y="605"/>
                  </a:lnTo>
                  <a:lnTo>
                    <a:pt x="23" y="574"/>
                  </a:lnTo>
                  <a:lnTo>
                    <a:pt x="21" y="574"/>
                  </a:lnTo>
                  <a:lnTo>
                    <a:pt x="19" y="560"/>
                  </a:lnTo>
                  <a:lnTo>
                    <a:pt x="21" y="558"/>
                  </a:lnTo>
                  <a:lnTo>
                    <a:pt x="21" y="551"/>
                  </a:lnTo>
                  <a:lnTo>
                    <a:pt x="16" y="553"/>
                  </a:lnTo>
                  <a:lnTo>
                    <a:pt x="16" y="544"/>
                  </a:lnTo>
                  <a:lnTo>
                    <a:pt x="14" y="541"/>
                  </a:lnTo>
                  <a:lnTo>
                    <a:pt x="9" y="539"/>
                  </a:lnTo>
                  <a:lnTo>
                    <a:pt x="14" y="532"/>
                  </a:lnTo>
                  <a:lnTo>
                    <a:pt x="12" y="532"/>
                  </a:lnTo>
                  <a:lnTo>
                    <a:pt x="9" y="532"/>
                  </a:lnTo>
                  <a:lnTo>
                    <a:pt x="12" y="527"/>
                  </a:lnTo>
                  <a:lnTo>
                    <a:pt x="9" y="525"/>
                  </a:lnTo>
                  <a:lnTo>
                    <a:pt x="7" y="532"/>
                  </a:lnTo>
                  <a:lnTo>
                    <a:pt x="7" y="527"/>
                  </a:lnTo>
                  <a:lnTo>
                    <a:pt x="5" y="525"/>
                  </a:lnTo>
                  <a:lnTo>
                    <a:pt x="0" y="501"/>
                  </a:lnTo>
                  <a:lnTo>
                    <a:pt x="5" y="492"/>
                  </a:lnTo>
                  <a:lnTo>
                    <a:pt x="5" y="501"/>
                  </a:lnTo>
                  <a:lnTo>
                    <a:pt x="5" y="499"/>
                  </a:lnTo>
                  <a:lnTo>
                    <a:pt x="7" y="501"/>
                  </a:lnTo>
                  <a:lnTo>
                    <a:pt x="9" y="501"/>
                  </a:lnTo>
                  <a:lnTo>
                    <a:pt x="16" y="451"/>
                  </a:lnTo>
                  <a:lnTo>
                    <a:pt x="28" y="444"/>
                  </a:lnTo>
                  <a:lnTo>
                    <a:pt x="23" y="407"/>
                  </a:lnTo>
                  <a:lnTo>
                    <a:pt x="21" y="402"/>
                  </a:lnTo>
                  <a:lnTo>
                    <a:pt x="21" y="399"/>
                  </a:lnTo>
                  <a:lnTo>
                    <a:pt x="31" y="392"/>
                  </a:lnTo>
                  <a:lnTo>
                    <a:pt x="33" y="383"/>
                  </a:lnTo>
                  <a:lnTo>
                    <a:pt x="31" y="376"/>
                  </a:lnTo>
                  <a:lnTo>
                    <a:pt x="21" y="364"/>
                  </a:lnTo>
                  <a:lnTo>
                    <a:pt x="19" y="303"/>
                  </a:lnTo>
                  <a:lnTo>
                    <a:pt x="19" y="300"/>
                  </a:lnTo>
                  <a:lnTo>
                    <a:pt x="14" y="281"/>
                  </a:lnTo>
                  <a:lnTo>
                    <a:pt x="28" y="258"/>
                  </a:lnTo>
                  <a:lnTo>
                    <a:pt x="40" y="253"/>
                  </a:lnTo>
                  <a:lnTo>
                    <a:pt x="47" y="255"/>
                  </a:lnTo>
                  <a:lnTo>
                    <a:pt x="52" y="253"/>
                  </a:lnTo>
                  <a:lnTo>
                    <a:pt x="52" y="241"/>
                  </a:lnTo>
                  <a:lnTo>
                    <a:pt x="42" y="225"/>
                  </a:lnTo>
                  <a:lnTo>
                    <a:pt x="54" y="156"/>
                  </a:lnTo>
                  <a:lnTo>
                    <a:pt x="64" y="147"/>
                  </a:lnTo>
                  <a:lnTo>
                    <a:pt x="80" y="99"/>
                  </a:lnTo>
                  <a:lnTo>
                    <a:pt x="75" y="90"/>
                  </a:lnTo>
                  <a:lnTo>
                    <a:pt x="87" y="57"/>
                  </a:lnTo>
                  <a:lnTo>
                    <a:pt x="92" y="55"/>
                  </a:lnTo>
                  <a:lnTo>
                    <a:pt x="99" y="57"/>
                  </a:lnTo>
                  <a:lnTo>
                    <a:pt x="101" y="59"/>
                  </a:lnTo>
                  <a:lnTo>
                    <a:pt x="104" y="33"/>
                  </a:lnTo>
                  <a:lnTo>
                    <a:pt x="106" y="31"/>
                  </a:lnTo>
                  <a:lnTo>
                    <a:pt x="135" y="31"/>
                  </a:lnTo>
                  <a:lnTo>
                    <a:pt x="130" y="24"/>
                  </a:lnTo>
                  <a:lnTo>
                    <a:pt x="130" y="5"/>
                  </a:lnTo>
                  <a:lnTo>
                    <a:pt x="130" y="3"/>
                  </a:lnTo>
                  <a:lnTo>
                    <a:pt x="135" y="0"/>
                  </a:lnTo>
                  <a:lnTo>
                    <a:pt x="137"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8" name="Freeform 1092"/>
            <p:cNvSpPr>
              <a:spLocks/>
            </p:cNvSpPr>
            <p:nvPr/>
          </p:nvSpPr>
          <p:spPr bwMode="auto">
            <a:xfrm>
              <a:off x="6352" y="931"/>
              <a:ext cx="201" cy="592"/>
            </a:xfrm>
            <a:custGeom>
              <a:avLst/>
              <a:gdLst>
                <a:gd name="T0" fmla="*/ 5 w 222"/>
                <a:gd name="T1" fmla="*/ 5 h 657"/>
                <a:gd name="T2" fmla="*/ 5 w 222"/>
                <a:gd name="T3" fmla="*/ 5 h 657"/>
                <a:gd name="T4" fmla="*/ 5 w 222"/>
                <a:gd name="T5" fmla="*/ 5 h 657"/>
                <a:gd name="T6" fmla="*/ 5 w 222"/>
                <a:gd name="T7" fmla="*/ 5 h 657"/>
                <a:gd name="T8" fmla="*/ 5 w 222"/>
                <a:gd name="T9" fmla="*/ 5 h 657"/>
                <a:gd name="T10" fmla="*/ 5 w 222"/>
                <a:gd name="T11" fmla="*/ 5 h 657"/>
                <a:gd name="T12" fmla="*/ 5 w 222"/>
                <a:gd name="T13" fmla="*/ 5 h 657"/>
                <a:gd name="T14" fmla="*/ 5 w 222"/>
                <a:gd name="T15" fmla="*/ 5 h 657"/>
                <a:gd name="T16" fmla="*/ 5 w 222"/>
                <a:gd name="T17" fmla="*/ 5 h 657"/>
                <a:gd name="T18" fmla="*/ 5 w 222"/>
                <a:gd name="T19" fmla="*/ 5 h 657"/>
                <a:gd name="T20" fmla="*/ 5 w 222"/>
                <a:gd name="T21" fmla="*/ 5 h 657"/>
                <a:gd name="T22" fmla="*/ 5 w 222"/>
                <a:gd name="T23" fmla="*/ 5 h 657"/>
                <a:gd name="T24" fmla="*/ 5 w 222"/>
                <a:gd name="T25" fmla="*/ 5 h 657"/>
                <a:gd name="T26" fmla="*/ 5 w 222"/>
                <a:gd name="T27" fmla="*/ 5 h 657"/>
                <a:gd name="T28" fmla="*/ 5 w 222"/>
                <a:gd name="T29" fmla="*/ 5 h 657"/>
                <a:gd name="T30" fmla="*/ 5 w 222"/>
                <a:gd name="T31" fmla="*/ 5 h 657"/>
                <a:gd name="T32" fmla="*/ 5 w 222"/>
                <a:gd name="T33" fmla="*/ 5 h 657"/>
                <a:gd name="T34" fmla="*/ 5 w 222"/>
                <a:gd name="T35" fmla="*/ 5 h 657"/>
                <a:gd name="T36" fmla="*/ 5 w 222"/>
                <a:gd name="T37" fmla="*/ 5 h 657"/>
                <a:gd name="T38" fmla="*/ 5 w 222"/>
                <a:gd name="T39" fmla="*/ 5 h 657"/>
                <a:gd name="T40" fmla="*/ 5 w 222"/>
                <a:gd name="T41" fmla="*/ 5 h 657"/>
                <a:gd name="T42" fmla="*/ 5 w 222"/>
                <a:gd name="T43" fmla="*/ 6 h 657"/>
                <a:gd name="T44" fmla="*/ 5 w 222"/>
                <a:gd name="T45" fmla="*/ 5 h 657"/>
                <a:gd name="T46" fmla="*/ 5 w 222"/>
                <a:gd name="T47" fmla="*/ 5 h 657"/>
                <a:gd name="T48" fmla="*/ 5 w 222"/>
                <a:gd name="T49" fmla="*/ 5 h 657"/>
                <a:gd name="T50" fmla="*/ 5 w 222"/>
                <a:gd name="T51" fmla="*/ 6 h 657"/>
                <a:gd name="T52" fmla="*/ 5 w 222"/>
                <a:gd name="T53" fmla="*/ 6 h 657"/>
                <a:gd name="T54" fmla="*/ 5 w 222"/>
                <a:gd name="T55" fmla="*/ 6 h 657"/>
                <a:gd name="T56" fmla="*/ 5 w 222"/>
                <a:gd name="T57" fmla="*/ 6 h 657"/>
                <a:gd name="T58" fmla="*/ 5 w 222"/>
                <a:gd name="T59" fmla="*/ 6 h 657"/>
                <a:gd name="T60" fmla="*/ 5 w 222"/>
                <a:gd name="T61" fmla="*/ 6 h 657"/>
                <a:gd name="T62" fmla="*/ 5 w 222"/>
                <a:gd name="T63" fmla="*/ 7 h 657"/>
                <a:gd name="T64" fmla="*/ 5 w 222"/>
                <a:gd name="T65" fmla="*/ 7 h 657"/>
                <a:gd name="T66" fmla="*/ 5 w 222"/>
                <a:gd name="T67" fmla="*/ 7 h 657"/>
                <a:gd name="T68" fmla="*/ 5 w 222"/>
                <a:gd name="T69" fmla="*/ 7 h 657"/>
                <a:gd name="T70" fmla="*/ 5 w 222"/>
                <a:gd name="T71" fmla="*/ 8 h 657"/>
                <a:gd name="T72" fmla="*/ 5 w 222"/>
                <a:gd name="T73" fmla="*/ 9 h 657"/>
                <a:gd name="T74" fmla="*/ 5 w 222"/>
                <a:gd name="T75" fmla="*/ 8 h 657"/>
                <a:gd name="T76" fmla="*/ 5 w 222"/>
                <a:gd name="T77" fmla="*/ 8 h 657"/>
                <a:gd name="T78" fmla="*/ 5 w 222"/>
                <a:gd name="T79" fmla="*/ 8 h 657"/>
                <a:gd name="T80" fmla="*/ 5 w 222"/>
                <a:gd name="T81" fmla="*/ 7 h 657"/>
                <a:gd name="T82" fmla="*/ 5 w 222"/>
                <a:gd name="T83" fmla="*/ 7 h 657"/>
                <a:gd name="T84" fmla="*/ 5 w 222"/>
                <a:gd name="T85" fmla="*/ 7 h 657"/>
                <a:gd name="T86" fmla="*/ 5 w 222"/>
                <a:gd name="T87" fmla="*/ 7 h 657"/>
                <a:gd name="T88" fmla="*/ 5 w 222"/>
                <a:gd name="T89" fmla="*/ 6 h 657"/>
                <a:gd name="T90" fmla="*/ 5 w 222"/>
                <a:gd name="T91" fmla="*/ 6 h 657"/>
                <a:gd name="T92" fmla="*/ 5 w 222"/>
                <a:gd name="T93" fmla="*/ 5 h 657"/>
                <a:gd name="T94" fmla="*/ 5 w 222"/>
                <a:gd name="T95" fmla="*/ 5 h 657"/>
                <a:gd name="T96" fmla="*/ 5 w 222"/>
                <a:gd name="T97" fmla="*/ 5 h 657"/>
                <a:gd name="T98" fmla="*/ 5 w 222"/>
                <a:gd name="T99" fmla="*/ 5 h 657"/>
                <a:gd name="T100" fmla="*/ 5 w 222"/>
                <a:gd name="T101" fmla="*/ 5 h 657"/>
                <a:gd name="T102" fmla="*/ 5 w 222"/>
                <a:gd name="T103" fmla="*/ 5 h 657"/>
                <a:gd name="T104" fmla="*/ 5 w 222"/>
                <a:gd name="T105" fmla="*/ 5 h 657"/>
                <a:gd name="T106" fmla="*/ 5 w 222"/>
                <a:gd name="T107" fmla="*/ 5 h 657"/>
                <a:gd name="T108" fmla="*/ 5 w 222"/>
                <a:gd name="T109" fmla="*/ 0 h 6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2"/>
                <a:gd name="T166" fmla="*/ 0 h 657"/>
                <a:gd name="T167" fmla="*/ 222 w 222"/>
                <a:gd name="T168" fmla="*/ 657 h 6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2" h="657">
                  <a:moveTo>
                    <a:pt x="137" y="0"/>
                  </a:moveTo>
                  <a:lnTo>
                    <a:pt x="137" y="0"/>
                  </a:lnTo>
                  <a:lnTo>
                    <a:pt x="165" y="21"/>
                  </a:lnTo>
                  <a:lnTo>
                    <a:pt x="175" y="21"/>
                  </a:lnTo>
                  <a:lnTo>
                    <a:pt x="179" y="24"/>
                  </a:lnTo>
                  <a:lnTo>
                    <a:pt x="212" y="102"/>
                  </a:lnTo>
                  <a:lnTo>
                    <a:pt x="210" y="118"/>
                  </a:lnTo>
                  <a:lnTo>
                    <a:pt x="222" y="137"/>
                  </a:lnTo>
                  <a:lnTo>
                    <a:pt x="222" y="140"/>
                  </a:lnTo>
                  <a:lnTo>
                    <a:pt x="220" y="142"/>
                  </a:lnTo>
                  <a:lnTo>
                    <a:pt x="210" y="140"/>
                  </a:lnTo>
                  <a:lnTo>
                    <a:pt x="208" y="142"/>
                  </a:lnTo>
                  <a:lnTo>
                    <a:pt x="205" y="147"/>
                  </a:lnTo>
                  <a:lnTo>
                    <a:pt x="198" y="142"/>
                  </a:lnTo>
                  <a:lnTo>
                    <a:pt x="196" y="144"/>
                  </a:lnTo>
                  <a:lnTo>
                    <a:pt x="196" y="147"/>
                  </a:lnTo>
                  <a:lnTo>
                    <a:pt x="194" y="142"/>
                  </a:lnTo>
                  <a:lnTo>
                    <a:pt x="191" y="144"/>
                  </a:lnTo>
                  <a:lnTo>
                    <a:pt x="191" y="156"/>
                  </a:lnTo>
                  <a:lnTo>
                    <a:pt x="189" y="156"/>
                  </a:lnTo>
                  <a:lnTo>
                    <a:pt x="184" y="151"/>
                  </a:lnTo>
                  <a:lnTo>
                    <a:pt x="189" y="159"/>
                  </a:lnTo>
                  <a:lnTo>
                    <a:pt x="189" y="161"/>
                  </a:lnTo>
                  <a:lnTo>
                    <a:pt x="186" y="161"/>
                  </a:lnTo>
                  <a:lnTo>
                    <a:pt x="186" y="166"/>
                  </a:lnTo>
                  <a:lnTo>
                    <a:pt x="184" y="166"/>
                  </a:lnTo>
                  <a:lnTo>
                    <a:pt x="182" y="166"/>
                  </a:lnTo>
                  <a:lnTo>
                    <a:pt x="179" y="175"/>
                  </a:lnTo>
                  <a:lnTo>
                    <a:pt x="184" y="177"/>
                  </a:lnTo>
                  <a:lnTo>
                    <a:pt x="182" y="192"/>
                  </a:lnTo>
                  <a:lnTo>
                    <a:pt x="177" y="194"/>
                  </a:lnTo>
                  <a:lnTo>
                    <a:pt x="177" y="199"/>
                  </a:lnTo>
                  <a:lnTo>
                    <a:pt x="189" y="215"/>
                  </a:lnTo>
                  <a:lnTo>
                    <a:pt x="186" y="220"/>
                  </a:lnTo>
                  <a:lnTo>
                    <a:pt x="186" y="218"/>
                  </a:lnTo>
                  <a:lnTo>
                    <a:pt x="186" y="215"/>
                  </a:lnTo>
                  <a:lnTo>
                    <a:pt x="170" y="253"/>
                  </a:lnTo>
                  <a:lnTo>
                    <a:pt x="165" y="255"/>
                  </a:lnTo>
                  <a:lnTo>
                    <a:pt x="161" y="265"/>
                  </a:lnTo>
                  <a:lnTo>
                    <a:pt x="158" y="265"/>
                  </a:lnTo>
                  <a:lnTo>
                    <a:pt x="156" y="262"/>
                  </a:lnTo>
                  <a:lnTo>
                    <a:pt x="149" y="274"/>
                  </a:lnTo>
                  <a:lnTo>
                    <a:pt x="146" y="277"/>
                  </a:lnTo>
                  <a:lnTo>
                    <a:pt x="144" y="277"/>
                  </a:lnTo>
                  <a:lnTo>
                    <a:pt x="139" y="291"/>
                  </a:lnTo>
                  <a:lnTo>
                    <a:pt x="137" y="293"/>
                  </a:lnTo>
                  <a:lnTo>
                    <a:pt x="135" y="293"/>
                  </a:lnTo>
                  <a:lnTo>
                    <a:pt x="135" y="296"/>
                  </a:lnTo>
                  <a:lnTo>
                    <a:pt x="137" y="296"/>
                  </a:lnTo>
                  <a:lnTo>
                    <a:pt x="135" y="300"/>
                  </a:lnTo>
                  <a:lnTo>
                    <a:pt x="132" y="303"/>
                  </a:lnTo>
                  <a:lnTo>
                    <a:pt x="130" y="303"/>
                  </a:lnTo>
                  <a:lnTo>
                    <a:pt x="127" y="300"/>
                  </a:lnTo>
                  <a:lnTo>
                    <a:pt x="125" y="298"/>
                  </a:lnTo>
                  <a:lnTo>
                    <a:pt x="127" y="310"/>
                  </a:lnTo>
                  <a:lnTo>
                    <a:pt x="125" y="322"/>
                  </a:lnTo>
                  <a:lnTo>
                    <a:pt x="118" y="317"/>
                  </a:lnTo>
                  <a:lnTo>
                    <a:pt x="125" y="359"/>
                  </a:lnTo>
                  <a:lnTo>
                    <a:pt x="118" y="357"/>
                  </a:lnTo>
                  <a:lnTo>
                    <a:pt x="125" y="404"/>
                  </a:lnTo>
                  <a:lnTo>
                    <a:pt x="127" y="404"/>
                  </a:lnTo>
                  <a:lnTo>
                    <a:pt x="130" y="407"/>
                  </a:lnTo>
                  <a:lnTo>
                    <a:pt x="123" y="421"/>
                  </a:lnTo>
                  <a:lnTo>
                    <a:pt x="109" y="435"/>
                  </a:lnTo>
                  <a:lnTo>
                    <a:pt x="113" y="435"/>
                  </a:lnTo>
                  <a:lnTo>
                    <a:pt x="120" y="430"/>
                  </a:lnTo>
                  <a:lnTo>
                    <a:pt x="130" y="418"/>
                  </a:lnTo>
                  <a:lnTo>
                    <a:pt x="130" y="407"/>
                  </a:lnTo>
                  <a:lnTo>
                    <a:pt x="132" y="409"/>
                  </a:lnTo>
                  <a:lnTo>
                    <a:pt x="135" y="409"/>
                  </a:lnTo>
                  <a:lnTo>
                    <a:pt x="135" y="411"/>
                  </a:lnTo>
                  <a:lnTo>
                    <a:pt x="142" y="409"/>
                  </a:lnTo>
                  <a:lnTo>
                    <a:pt x="144" y="411"/>
                  </a:lnTo>
                  <a:lnTo>
                    <a:pt x="144" y="416"/>
                  </a:lnTo>
                  <a:lnTo>
                    <a:pt x="153" y="421"/>
                  </a:lnTo>
                  <a:lnTo>
                    <a:pt x="153" y="423"/>
                  </a:lnTo>
                  <a:lnTo>
                    <a:pt x="151" y="423"/>
                  </a:lnTo>
                  <a:lnTo>
                    <a:pt x="163" y="435"/>
                  </a:lnTo>
                  <a:lnTo>
                    <a:pt x="163" y="437"/>
                  </a:lnTo>
                  <a:lnTo>
                    <a:pt x="156" y="456"/>
                  </a:lnTo>
                  <a:lnTo>
                    <a:pt x="144" y="466"/>
                  </a:lnTo>
                  <a:lnTo>
                    <a:pt x="142" y="466"/>
                  </a:lnTo>
                  <a:lnTo>
                    <a:pt x="137" y="459"/>
                  </a:lnTo>
                  <a:lnTo>
                    <a:pt x="137" y="461"/>
                  </a:lnTo>
                  <a:lnTo>
                    <a:pt x="135" y="461"/>
                  </a:lnTo>
                  <a:lnTo>
                    <a:pt x="130" y="459"/>
                  </a:lnTo>
                  <a:lnTo>
                    <a:pt x="130" y="461"/>
                  </a:lnTo>
                  <a:lnTo>
                    <a:pt x="127" y="461"/>
                  </a:lnTo>
                  <a:lnTo>
                    <a:pt x="123" y="459"/>
                  </a:lnTo>
                  <a:lnTo>
                    <a:pt x="118" y="459"/>
                  </a:lnTo>
                  <a:lnTo>
                    <a:pt x="116" y="461"/>
                  </a:lnTo>
                  <a:lnTo>
                    <a:pt x="113" y="461"/>
                  </a:lnTo>
                  <a:lnTo>
                    <a:pt x="109" y="466"/>
                  </a:lnTo>
                  <a:lnTo>
                    <a:pt x="127" y="468"/>
                  </a:lnTo>
                  <a:lnTo>
                    <a:pt x="130" y="473"/>
                  </a:lnTo>
                  <a:lnTo>
                    <a:pt x="135" y="470"/>
                  </a:lnTo>
                  <a:lnTo>
                    <a:pt x="137" y="473"/>
                  </a:lnTo>
                  <a:lnTo>
                    <a:pt x="158" y="463"/>
                  </a:lnTo>
                  <a:lnTo>
                    <a:pt x="158" y="466"/>
                  </a:lnTo>
                  <a:lnTo>
                    <a:pt x="156" y="470"/>
                  </a:lnTo>
                  <a:lnTo>
                    <a:pt x="153" y="470"/>
                  </a:lnTo>
                  <a:lnTo>
                    <a:pt x="151" y="468"/>
                  </a:lnTo>
                  <a:lnTo>
                    <a:pt x="151" y="475"/>
                  </a:lnTo>
                  <a:lnTo>
                    <a:pt x="139" y="487"/>
                  </a:lnTo>
                  <a:lnTo>
                    <a:pt x="137" y="489"/>
                  </a:lnTo>
                  <a:lnTo>
                    <a:pt x="139" y="482"/>
                  </a:lnTo>
                  <a:lnTo>
                    <a:pt x="137" y="482"/>
                  </a:lnTo>
                  <a:lnTo>
                    <a:pt x="130" y="494"/>
                  </a:lnTo>
                  <a:lnTo>
                    <a:pt x="125" y="499"/>
                  </a:lnTo>
                  <a:lnTo>
                    <a:pt x="125" y="503"/>
                  </a:lnTo>
                  <a:lnTo>
                    <a:pt x="123" y="503"/>
                  </a:lnTo>
                  <a:lnTo>
                    <a:pt x="109" y="503"/>
                  </a:lnTo>
                  <a:lnTo>
                    <a:pt x="109" y="506"/>
                  </a:lnTo>
                  <a:lnTo>
                    <a:pt x="125" y="511"/>
                  </a:lnTo>
                  <a:lnTo>
                    <a:pt x="123" y="513"/>
                  </a:lnTo>
                  <a:lnTo>
                    <a:pt x="113" y="513"/>
                  </a:lnTo>
                  <a:lnTo>
                    <a:pt x="120" y="518"/>
                  </a:lnTo>
                  <a:lnTo>
                    <a:pt x="120" y="520"/>
                  </a:lnTo>
                  <a:lnTo>
                    <a:pt x="123" y="529"/>
                  </a:lnTo>
                  <a:lnTo>
                    <a:pt x="120" y="532"/>
                  </a:lnTo>
                  <a:lnTo>
                    <a:pt x="120" y="534"/>
                  </a:lnTo>
                  <a:lnTo>
                    <a:pt x="123" y="537"/>
                  </a:lnTo>
                  <a:lnTo>
                    <a:pt x="120" y="537"/>
                  </a:lnTo>
                  <a:lnTo>
                    <a:pt x="118" y="537"/>
                  </a:lnTo>
                  <a:lnTo>
                    <a:pt x="123" y="548"/>
                  </a:lnTo>
                  <a:lnTo>
                    <a:pt x="120" y="553"/>
                  </a:lnTo>
                  <a:lnTo>
                    <a:pt x="123" y="555"/>
                  </a:lnTo>
                  <a:lnTo>
                    <a:pt x="120" y="581"/>
                  </a:lnTo>
                  <a:lnTo>
                    <a:pt x="120" y="579"/>
                  </a:lnTo>
                  <a:lnTo>
                    <a:pt x="116" y="614"/>
                  </a:lnTo>
                  <a:lnTo>
                    <a:pt x="109" y="622"/>
                  </a:lnTo>
                  <a:lnTo>
                    <a:pt x="94" y="624"/>
                  </a:lnTo>
                  <a:lnTo>
                    <a:pt x="78" y="636"/>
                  </a:lnTo>
                  <a:lnTo>
                    <a:pt x="78" y="640"/>
                  </a:lnTo>
                  <a:lnTo>
                    <a:pt x="78" y="650"/>
                  </a:lnTo>
                  <a:lnTo>
                    <a:pt x="78" y="655"/>
                  </a:lnTo>
                  <a:lnTo>
                    <a:pt x="40" y="657"/>
                  </a:lnTo>
                  <a:lnTo>
                    <a:pt x="42" y="650"/>
                  </a:lnTo>
                  <a:lnTo>
                    <a:pt x="33" y="614"/>
                  </a:lnTo>
                  <a:lnTo>
                    <a:pt x="33" y="612"/>
                  </a:lnTo>
                  <a:lnTo>
                    <a:pt x="35" y="610"/>
                  </a:lnTo>
                  <a:lnTo>
                    <a:pt x="38" y="607"/>
                  </a:lnTo>
                  <a:lnTo>
                    <a:pt x="42" y="610"/>
                  </a:lnTo>
                  <a:lnTo>
                    <a:pt x="42" y="607"/>
                  </a:lnTo>
                  <a:lnTo>
                    <a:pt x="42" y="605"/>
                  </a:lnTo>
                  <a:lnTo>
                    <a:pt x="23" y="574"/>
                  </a:lnTo>
                  <a:lnTo>
                    <a:pt x="21" y="574"/>
                  </a:lnTo>
                  <a:lnTo>
                    <a:pt x="19" y="560"/>
                  </a:lnTo>
                  <a:lnTo>
                    <a:pt x="21" y="558"/>
                  </a:lnTo>
                  <a:lnTo>
                    <a:pt x="21" y="551"/>
                  </a:lnTo>
                  <a:lnTo>
                    <a:pt x="16" y="553"/>
                  </a:lnTo>
                  <a:lnTo>
                    <a:pt x="16" y="544"/>
                  </a:lnTo>
                  <a:lnTo>
                    <a:pt x="14" y="541"/>
                  </a:lnTo>
                  <a:lnTo>
                    <a:pt x="9" y="539"/>
                  </a:lnTo>
                  <a:lnTo>
                    <a:pt x="14" y="532"/>
                  </a:lnTo>
                  <a:lnTo>
                    <a:pt x="12" y="532"/>
                  </a:lnTo>
                  <a:lnTo>
                    <a:pt x="9" y="532"/>
                  </a:lnTo>
                  <a:lnTo>
                    <a:pt x="12" y="527"/>
                  </a:lnTo>
                  <a:lnTo>
                    <a:pt x="9" y="525"/>
                  </a:lnTo>
                  <a:lnTo>
                    <a:pt x="7" y="532"/>
                  </a:lnTo>
                  <a:lnTo>
                    <a:pt x="7" y="527"/>
                  </a:lnTo>
                  <a:lnTo>
                    <a:pt x="5" y="525"/>
                  </a:lnTo>
                  <a:lnTo>
                    <a:pt x="0" y="501"/>
                  </a:lnTo>
                  <a:lnTo>
                    <a:pt x="5" y="492"/>
                  </a:lnTo>
                  <a:lnTo>
                    <a:pt x="5" y="501"/>
                  </a:lnTo>
                  <a:lnTo>
                    <a:pt x="5" y="499"/>
                  </a:lnTo>
                  <a:lnTo>
                    <a:pt x="7" y="501"/>
                  </a:lnTo>
                  <a:lnTo>
                    <a:pt x="9" y="501"/>
                  </a:lnTo>
                  <a:lnTo>
                    <a:pt x="16" y="451"/>
                  </a:lnTo>
                  <a:lnTo>
                    <a:pt x="28" y="444"/>
                  </a:lnTo>
                  <a:lnTo>
                    <a:pt x="23" y="407"/>
                  </a:lnTo>
                  <a:lnTo>
                    <a:pt x="21" y="402"/>
                  </a:lnTo>
                  <a:lnTo>
                    <a:pt x="21" y="399"/>
                  </a:lnTo>
                  <a:lnTo>
                    <a:pt x="31" y="392"/>
                  </a:lnTo>
                  <a:lnTo>
                    <a:pt x="33" y="383"/>
                  </a:lnTo>
                  <a:lnTo>
                    <a:pt x="31" y="376"/>
                  </a:lnTo>
                  <a:lnTo>
                    <a:pt x="21" y="364"/>
                  </a:lnTo>
                  <a:lnTo>
                    <a:pt x="19" y="303"/>
                  </a:lnTo>
                  <a:lnTo>
                    <a:pt x="19" y="300"/>
                  </a:lnTo>
                  <a:lnTo>
                    <a:pt x="14" y="281"/>
                  </a:lnTo>
                  <a:lnTo>
                    <a:pt x="28" y="258"/>
                  </a:lnTo>
                  <a:lnTo>
                    <a:pt x="40" y="253"/>
                  </a:lnTo>
                  <a:lnTo>
                    <a:pt x="47" y="255"/>
                  </a:lnTo>
                  <a:lnTo>
                    <a:pt x="52" y="253"/>
                  </a:lnTo>
                  <a:lnTo>
                    <a:pt x="52" y="241"/>
                  </a:lnTo>
                  <a:lnTo>
                    <a:pt x="42" y="225"/>
                  </a:lnTo>
                  <a:lnTo>
                    <a:pt x="54" y="156"/>
                  </a:lnTo>
                  <a:lnTo>
                    <a:pt x="64" y="147"/>
                  </a:lnTo>
                  <a:lnTo>
                    <a:pt x="80" y="99"/>
                  </a:lnTo>
                  <a:lnTo>
                    <a:pt x="75" y="90"/>
                  </a:lnTo>
                  <a:lnTo>
                    <a:pt x="87" y="57"/>
                  </a:lnTo>
                  <a:lnTo>
                    <a:pt x="92" y="55"/>
                  </a:lnTo>
                  <a:lnTo>
                    <a:pt x="99" y="57"/>
                  </a:lnTo>
                  <a:lnTo>
                    <a:pt x="101" y="59"/>
                  </a:lnTo>
                  <a:lnTo>
                    <a:pt x="104" y="33"/>
                  </a:lnTo>
                  <a:lnTo>
                    <a:pt x="106" y="31"/>
                  </a:lnTo>
                  <a:lnTo>
                    <a:pt x="135" y="31"/>
                  </a:lnTo>
                  <a:lnTo>
                    <a:pt x="130" y="24"/>
                  </a:lnTo>
                  <a:lnTo>
                    <a:pt x="130" y="5"/>
                  </a:lnTo>
                  <a:lnTo>
                    <a:pt x="130" y="3"/>
                  </a:lnTo>
                  <a:lnTo>
                    <a:pt x="135" y="0"/>
                  </a:lnTo>
                  <a:lnTo>
                    <a:pt x="137"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09" name="Freeform 1093"/>
            <p:cNvSpPr>
              <a:spLocks/>
            </p:cNvSpPr>
            <p:nvPr/>
          </p:nvSpPr>
          <p:spPr bwMode="auto">
            <a:xfrm>
              <a:off x="6352" y="931"/>
              <a:ext cx="201" cy="592"/>
            </a:xfrm>
            <a:custGeom>
              <a:avLst/>
              <a:gdLst>
                <a:gd name="T0" fmla="*/ 5 w 222"/>
                <a:gd name="T1" fmla="*/ 5 h 657"/>
                <a:gd name="T2" fmla="*/ 5 w 222"/>
                <a:gd name="T3" fmla="*/ 5 h 657"/>
                <a:gd name="T4" fmla="*/ 5 w 222"/>
                <a:gd name="T5" fmla="*/ 5 h 657"/>
                <a:gd name="T6" fmla="*/ 5 w 222"/>
                <a:gd name="T7" fmla="*/ 5 h 657"/>
                <a:gd name="T8" fmla="*/ 5 w 222"/>
                <a:gd name="T9" fmla="*/ 5 h 657"/>
                <a:gd name="T10" fmla="*/ 5 w 222"/>
                <a:gd name="T11" fmla="*/ 5 h 657"/>
                <a:gd name="T12" fmla="*/ 5 w 222"/>
                <a:gd name="T13" fmla="*/ 5 h 657"/>
                <a:gd name="T14" fmla="*/ 5 w 222"/>
                <a:gd name="T15" fmla="*/ 5 h 657"/>
                <a:gd name="T16" fmla="*/ 5 w 222"/>
                <a:gd name="T17" fmla="*/ 5 h 657"/>
                <a:gd name="T18" fmla="*/ 5 w 222"/>
                <a:gd name="T19" fmla="*/ 5 h 657"/>
                <a:gd name="T20" fmla="*/ 5 w 222"/>
                <a:gd name="T21" fmla="*/ 5 h 657"/>
                <a:gd name="T22" fmla="*/ 5 w 222"/>
                <a:gd name="T23" fmla="*/ 5 h 657"/>
                <a:gd name="T24" fmla="*/ 5 w 222"/>
                <a:gd name="T25" fmla="*/ 5 h 657"/>
                <a:gd name="T26" fmla="*/ 5 w 222"/>
                <a:gd name="T27" fmla="*/ 5 h 657"/>
                <a:gd name="T28" fmla="*/ 5 w 222"/>
                <a:gd name="T29" fmla="*/ 5 h 657"/>
                <a:gd name="T30" fmla="*/ 5 w 222"/>
                <a:gd name="T31" fmla="*/ 5 h 657"/>
                <a:gd name="T32" fmla="*/ 5 w 222"/>
                <a:gd name="T33" fmla="*/ 5 h 657"/>
                <a:gd name="T34" fmla="*/ 5 w 222"/>
                <a:gd name="T35" fmla="*/ 5 h 657"/>
                <a:gd name="T36" fmla="*/ 5 w 222"/>
                <a:gd name="T37" fmla="*/ 5 h 657"/>
                <a:gd name="T38" fmla="*/ 5 w 222"/>
                <a:gd name="T39" fmla="*/ 5 h 657"/>
                <a:gd name="T40" fmla="*/ 5 w 222"/>
                <a:gd name="T41" fmla="*/ 5 h 657"/>
                <a:gd name="T42" fmla="*/ 5 w 222"/>
                <a:gd name="T43" fmla="*/ 6 h 657"/>
                <a:gd name="T44" fmla="*/ 5 w 222"/>
                <a:gd name="T45" fmla="*/ 5 h 657"/>
                <a:gd name="T46" fmla="*/ 5 w 222"/>
                <a:gd name="T47" fmla="*/ 5 h 657"/>
                <a:gd name="T48" fmla="*/ 5 w 222"/>
                <a:gd name="T49" fmla="*/ 5 h 657"/>
                <a:gd name="T50" fmla="*/ 5 w 222"/>
                <a:gd name="T51" fmla="*/ 6 h 657"/>
                <a:gd name="T52" fmla="*/ 5 w 222"/>
                <a:gd name="T53" fmla="*/ 6 h 657"/>
                <a:gd name="T54" fmla="*/ 5 w 222"/>
                <a:gd name="T55" fmla="*/ 6 h 657"/>
                <a:gd name="T56" fmla="*/ 5 w 222"/>
                <a:gd name="T57" fmla="*/ 6 h 657"/>
                <a:gd name="T58" fmla="*/ 5 w 222"/>
                <a:gd name="T59" fmla="*/ 6 h 657"/>
                <a:gd name="T60" fmla="*/ 5 w 222"/>
                <a:gd name="T61" fmla="*/ 6 h 657"/>
                <a:gd name="T62" fmla="*/ 5 w 222"/>
                <a:gd name="T63" fmla="*/ 7 h 657"/>
                <a:gd name="T64" fmla="*/ 5 w 222"/>
                <a:gd name="T65" fmla="*/ 7 h 657"/>
                <a:gd name="T66" fmla="*/ 5 w 222"/>
                <a:gd name="T67" fmla="*/ 7 h 657"/>
                <a:gd name="T68" fmla="*/ 5 w 222"/>
                <a:gd name="T69" fmla="*/ 7 h 657"/>
                <a:gd name="T70" fmla="*/ 5 w 222"/>
                <a:gd name="T71" fmla="*/ 8 h 657"/>
                <a:gd name="T72" fmla="*/ 5 w 222"/>
                <a:gd name="T73" fmla="*/ 9 h 657"/>
                <a:gd name="T74" fmla="*/ 5 w 222"/>
                <a:gd name="T75" fmla="*/ 8 h 657"/>
                <a:gd name="T76" fmla="*/ 5 w 222"/>
                <a:gd name="T77" fmla="*/ 8 h 657"/>
                <a:gd name="T78" fmla="*/ 5 w 222"/>
                <a:gd name="T79" fmla="*/ 8 h 657"/>
                <a:gd name="T80" fmla="*/ 5 w 222"/>
                <a:gd name="T81" fmla="*/ 7 h 657"/>
                <a:gd name="T82" fmla="*/ 5 w 222"/>
                <a:gd name="T83" fmla="*/ 7 h 657"/>
                <a:gd name="T84" fmla="*/ 5 w 222"/>
                <a:gd name="T85" fmla="*/ 7 h 657"/>
                <a:gd name="T86" fmla="*/ 5 w 222"/>
                <a:gd name="T87" fmla="*/ 7 h 657"/>
                <a:gd name="T88" fmla="*/ 5 w 222"/>
                <a:gd name="T89" fmla="*/ 6 h 657"/>
                <a:gd name="T90" fmla="*/ 5 w 222"/>
                <a:gd name="T91" fmla="*/ 6 h 657"/>
                <a:gd name="T92" fmla="*/ 5 w 222"/>
                <a:gd name="T93" fmla="*/ 5 h 657"/>
                <a:gd name="T94" fmla="*/ 5 w 222"/>
                <a:gd name="T95" fmla="*/ 5 h 657"/>
                <a:gd name="T96" fmla="*/ 5 w 222"/>
                <a:gd name="T97" fmla="*/ 5 h 657"/>
                <a:gd name="T98" fmla="*/ 5 w 222"/>
                <a:gd name="T99" fmla="*/ 5 h 657"/>
                <a:gd name="T100" fmla="*/ 5 w 222"/>
                <a:gd name="T101" fmla="*/ 5 h 657"/>
                <a:gd name="T102" fmla="*/ 5 w 222"/>
                <a:gd name="T103" fmla="*/ 5 h 657"/>
                <a:gd name="T104" fmla="*/ 5 w 222"/>
                <a:gd name="T105" fmla="*/ 5 h 657"/>
                <a:gd name="T106" fmla="*/ 5 w 222"/>
                <a:gd name="T107" fmla="*/ 5 h 657"/>
                <a:gd name="T108" fmla="*/ 5 w 222"/>
                <a:gd name="T109" fmla="*/ 0 h 6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2"/>
                <a:gd name="T166" fmla="*/ 0 h 657"/>
                <a:gd name="T167" fmla="*/ 222 w 222"/>
                <a:gd name="T168" fmla="*/ 657 h 6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2" h="657">
                  <a:moveTo>
                    <a:pt x="137" y="0"/>
                  </a:moveTo>
                  <a:lnTo>
                    <a:pt x="137" y="0"/>
                  </a:lnTo>
                  <a:lnTo>
                    <a:pt x="165" y="21"/>
                  </a:lnTo>
                  <a:lnTo>
                    <a:pt x="175" y="21"/>
                  </a:lnTo>
                  <a:lnTo>
                    <a:pt x="179" y="24"/>
                  </a:lnTo>
                  <a:lnTo>
                    <a:pt x="212" y="102"/>
                  </a:lnTo>
                  <a:lnTo>
                    <a:pt x="210" y="118"/>
                  </a:lnTo>
                  <a:lnTo>
                    <a:pt x="222" y="137"/>
                  </a:lnTo>
                  <a:lnTo>
                    <a:pt x="222" y="140"/>
                  </a:lnTo>
                  <a:lnTo>
                    <a:pt x="220" y="142"/>
                  </a:lnTo>
                  <a:lnTo>
                    <a:pt x="210" y="140"/>
                  </a:lnTo>
                  <a:lnTo>
                    <a:pt x="208" y="142"/>
                  </a:lnTo>
                  <a:lnTo>
                    <a:pt x="205" y="147"/>
                  </a:lnTo>
                  <a:lnTo>
                    <a:pt x="198" y="142"/>
                  </a:lnTo>
                  <a:lnTo>
                    <a:pt x="196" y="144"/>
                  </a:lnTo>
                  <a:lnTo>
                    <a:pt x="196" y="147"/>
                  </a:lnTo>
                  <a:lnTo>
                    <a:pt x="194" y="142"/>
                  </a:lnTo>
                  <a:lnTo>
                    <a:pt x="191" y="144"/>
                  </a:lnTo>
                  <a:lnTo>
                    <a:pt x="191" y="156"/>
                  </a:lnTo>
                  <a:lnTo>
                    <a:pt x="189" y="156"/>
                  </a:lnTo>
                  <a:lnTo>
                    <a:pt x="184" y="151"/>
                  </a:lnTo>
                  <a:lnTo>
                    <a:pt x="189" y="159"/>
                  </a:lnTo>
                  <a:lnTo>
                    <a:pt x="189" y="161"/>
                  </a:lnTo>
                  <a:lnTo>
                    <a:pt x="186" y="161"/>
                  </a:lnTo>
                  <a:lnTo>
                    <a:pt x="186" y="166"/>
                  </a:lnTo>
                  <a:lnTo>
                    <a:pt x="184" y="166"/>
                  </a:lnTo>
                  <a:lnTo>
                    <a:pt x="182" y="166"/>
                  </a:lnTo>
                  <a:lnTo>
                    <a:pt x="179" y="175"/>
                  </a:lnTo>
                  <a:lnTo>
                    <a:pt x="184" y="177"/>
                  </a:lnTo>
                  <a:lnTo>
                    <a:pt x="182" y="192"/>
                  </a:lnTo>
                  <a:lnTo>
                    <a:pt x="177" y="194"/>
                  </a:lnTo>
                  <a:lnTo>
                    <a:pt x="177" y="199"/>
                  </a:lnTo>
                  <a:lnTo>
                    <a:pt x="189" y="215"/>
                  </a:lnTo>
                  <a:lnTo>
                    <a:pt x="186" y="220"/>
                  </a:lnTo>
                  <a:lnTo>
                    <a:pt x="186" y="218"/>
                  </a:lnTo>
                  <a:lnTo>
                    <a:pt x="186" y="215"/>
                  </a:lnTo>
                  <a:lnTo>
                    <a:pt x="170" y="253"/>
                  </a:lnTo>
                  <a:lnTo>
                    <a:pt x="165" y="255"/>
                  </a:lnTo>
                  <a:lnTo>
                    <a:pt x="161" y="265"/>
                  </a:lnTo>
                  <a:lnTo>
                    <a:pt x="158" y="265"/>
                  </a:lnTo>
                  <a:lnTo>
                    <a:pt x="156" y="262"/>
                  </a:lnTo>
                  <a:lnTo>
                    <a:pt x="149" y="274"/>
                  </a:lnTo>
                  <a:lnTo>
                    <a:pt x="146" y="277"/>
                  </a:lnTo>
                  <a:lnTo>
                    <a:pt x="144" y="277"/>
                  </a:lnTo>
                  <a:lnTo>
                    <a:pt x="139" y="291"/>
                  </a:lnTo>
                  <a:lnTo>
                    <a:pt x="137" y="293"/>
                  </a:lnTo>
                  <a:lnTo>
                    <a:pt x="135" y="293"/>
                  </a:lnTo>
                  <a:lnTo>
                    <a:pt x="135" y="296"/>
                  </a:lnTo>
                  <a:lnTo>
                    <a:pt x="137" y="296"/>
                  </a:lnTo>
                  <a:lnTo>
                    <a:pt x="135" y="300"/>
                  </a:lnTo>
                  <a:lnTo>
                    <a:pt x="132" y="303"/>
                  </a:lnTo>
                  <a:lnTo>
                    <a:pt x="130" y="303"/>
                  </a:lnTo>
                  <a:lnTo>
                    <a:pt x="127" y="300"/>
                  </a:lnTo>
                  <a:lnTo>
                    <a:pt x="125" y="298"/>
                  </a:lnTo>
                  <a:lnTo>
                    <a:pt x="127" y="310"/>
                  </a:lnTo>
                  <a:lnTo>
                    <a:pt x="125" y="322"/>
                  </a:lnTo>
                  <a:lnTo>
                    <a:pt x="118" y="317"/>
                  </a:lnTo>
                  <a:lnTo>
                    <a:pt x="125" y="359"/>
                  </a:lnTo>
                  <a:lnTo>
                    <a:pt x="118" y="357"/>
                  </a:lnTo>
                  <a:lnTo>
                    <a:pt x="125" y="404"/>
                  </a:lnTo>
                  <a:lnTo>
                    <a:pt x="127" y="404"/>
                  </a:lnTo>
                  <a:lnTo>
                    <a:pt x="130" y="407"/>
                  </a:lnTo>
                  <a:lnTo>
                    <a:pt x="123" y="421"/>
                  </a:lnTo>
                  <a:lnTo>
                    <a:pt x="109" y="435"/>
                  </a:lnTo>
                  <a:lnTo>
                    <a:pt x="113" y="435"/>
                  </a:lnTo>
                  <a:lnTo>
                    <a:pt x="120" y="430"/>
                  </a:lnTo>
                  <a:lnTo>
                    <a:pt x="130" y="418"/>
                  </a:lnTo>
                  <a:lnTo>
                    <a:pt x="130" y="407"/>
                  </a:lnTo>
                  <a:lnTo>
                    <a:pt x="132" y="409"/>
                  </a:lnTo>
                  <a:lnTo>
                    <a:pt x="135" y="409"/>
                  </a:lnTo>
                  <a:lnTo>
                    <a:pt x="135" y="411"/>
                  </a:lnTo>
                  <a:lnTo>
                    <a:pt x="142" y="409"/>
                  </a:lnTo>
                  <a:lnTo>
                    <a:pt x="144" y="411"/>
                  </a:lnTo>
                  <a:lnTo>
                    <a:pt x="144" y="416"/>
                  </a:lnTo>
                  <a:lnTo>
                    <a:pt x="153" y="421"/>
                  </a:lnTo>
                  <a:lnTo>
                    <a:pt x="153" y="423"/>
                  </a:lnTo>
                  <a:lnTo>
                    <a:pt x="151" y="423"/>
                  </a:lnTo>
                  <a:lnTo>
                    <a:pt x="163" y="435"/>
                  </a:lnTo>
                  <a:lnTo>
                    <a:pt x="163" y="437"/>
                  </a:lnTo>
                  <a:lnTo>
                    <a:pt x="156" y="456"/>
                  </a:lnTo>
                  <a:lnTo>
                    <a:pt x="144" y="466"/>
                  </a:lnTo>
                  <a:lnTo>
                    <a:pt x="142" y="466"/>
                  </a:lnTo>
                  <a:lnTo>
                    <a:pt x="137" y="459"/>
                  </a:lnTo>
                  <a:lnTo>
                    <a:pt x="137" y="461"/>
                  </a:lnTo>
                  <a:lnTo>
                    <a:pt x="135" y="461"/>
                  </a:lnTo>
                  <a:lnTo>
                    <a:pt x="130" y="459"/>
                  </a:lnTo>
                  <a:lnTo>
                    <a:pt x="130" y="461"/>
                  </a:lnTo>
                  <a:lnTo>
                    <a:pt x="127" y="461"/>
                  </a:lnTo>
                  <a:lnTo>
                    <a:pt x="123" y="459"/>
                  </a:lnTo>
                  <a:lnTo>
                    <a:pt x="118" y="459"/>
                  </a:lnTo>
                  <a:lnTo>
                    <a:pt x="116" y="461"/>
                  </a:lnTo>
                  <a:lnTo>
                    <a:pt x="113" y="461"/>
                  </a:lnTo>
                  <a:lnTo>
                    <a:pt x="109" y="466"/>
                  </a:lnTo>
                  <a:lnTo>
                    <a:pt x="127" y="468"/>
                  </a:lnTo>
                  <a:lnTo>
                    <a:pt x="130" y="473"/>
                  </a:lnTo>
                  <a:lnTo>
                    <a:pt x="135" y="470"/>
                  </a:lnTo>
                  <a:lnTo>
                    <a:pt x="137" y="473"/>
                  </a:lnTo>
                  <a:lnTo>
                    <a:pt x="158" y="463"/>
                  </a:lnTo>
                  <a:lnTo>
                    <a:pt x="158" y="466"/>
                  </a:lnTo>
                  <a:lnTo>
                    <a:pt x="156" y="470"/>
                  </a:lnTo>
                  <a:lnTo>
                    <a:pt x="153" y="470"/>
                  </a:lnTo>
                  <a:lnTo>
                    <a:pt x="151" y="468"/>
                  </a:lnTo>
                  <a:lnTo>
                    <a:pt x="151" y="475"/>
                  </a:lnTo>
                  <a:lnTo>
                    <a:pt x="139" y="487"/>
                  </a:lnTo>
                  <a:lnTo>
                    <a:pt x="137" y="489"/>
                  </a:lnTo>
                  <a:lnTo>
                    <a:pt x="139" y="482"/>
                  </a:lnTo>
                  <a:lnTo>
                    <a:pt x="137" y="482"/>
                  </a:lnTo>
                  <a:lnTo>
                    <a:pt x="130" y="494"/>
                  </a:lnTo>
                  <a:lnTo>
                    <a:pt x="125" y="499"/>
                  </a:lnTo>
                  <a:lnTo>
                    <a:pt x="125" y="503"/>
                  </a:lnTo>
                  <a:lnTo>
                    <a:pt x="123" y="503"/>
                  </a:lnTo>
                  <a:lnTo>
                    <a:pt x="109" y="503"/>
                  </a:lnTo>
                  <a:lnTo>
                    <a:pt x="109" y="506"/>
                  </a:lnTo>
                  <a:lnTo>
                    <a:pt x="125" y="511"/>
                  </a:lnTo>
                  <a:lnTo>
                    <a:pt x="123" y="513"/>
                  </a:lnTo>
                  <a:lnTo>
                    <a:pt x="113" y="513"/>
                  </a:lnTo>
                  <a:lnTo>
                    <a:pt x="120" y="518"/>
                  </a:lnTo>
                  <a:lnTo>
                    <a:pt x="120" y="520"/>
                  </a:lnTo>
                  <a:lnTo>
                    <a:pt x="123" y="529"/>
                  </a:lnTo>
                  <a:lnTo>
                    <a:pt x="120" y="532"/>
                  </a:lnTo>
                  <a:lnTo>
                    <a:pt x="120" y="534"/>
                  </a:lnTo>
                  <a:lnTo>
                    <a:pt x="123" y="537"/>
                  </a:lnTo>
                  <a:lnTo>
                    <a:pt x="120" y="537"/>
                  </a:lnTo>
                  <a:lnTo>
                    <a:pt x="118" y="537"/>
                  </a:lnTo>
                  <a:lnTo>
                    <a:pt x="123" y="548"/>
                  </a:lnTo>
                  <a:lnTo>
                    <a:pt x="120" y="553"/>
                  </a:lnTo>
                  <a:lnTo>
                    <a:pt x="123" y="555"/>
                  </a:lnTo>
                  <a:lnTo>
                    <a:pt x="120" y="581"/>
                  </a:lnTo>
                  <a:lnTo>
                    <a:pt x="120" y="579"/>
                  </a:lnTo>
                  <a:lnTo>
                    <a:pt x="116" y="614"/>
                  </a:lnTo>
                  <a:lnTo>
                    <a:pt x="109" y="622"/>
                  </a:lnTo>
                  <a:lnTo>
                    <a:pt x="94" y="624"/>
                  </a:lnTo>
                  <a:lnTo>
                    <a:pt x="78" y="636"/>
                  </a:lnTo>
                  <a:lnTo>
                    <a:pt x="78" y="640"/>
                  </a:lnTo>
                  <a:lnTo>
                    <a:pt x="78" y="650"/>
                  </a:lnTo>
                  <a:lnTo>
                    <a:pt x="78" y="655"/>
                  </a:lnTo>
                  <a:lnTo>
                    <a:pt x="40" y="657"/>
                  </a:lnTo>
                  <a:lnTo>
                    <a:pt x="42" y="650"/>
                  </a:lnTo>
                  <a:lnTo>
                    <a:pt x="33" y="614"/>
                  </a:lnTo>
                  <a:lnTo>
                    <a:pt x="33" y="612"/>
                  </a:lnTo>
                  <a:lnTo>
                    <a:pt x="35" y="610"/>
                  </a:lnTo>
                  <a:lnTo>
                    <a:pt x="38" y="607"/>
                  </a:lnTo>
                  <a:lnTo>
                    <a:pt x="42" y="610"/>
                  </a:lnTo>
                  <a:lnTo>
                    <a:pt x="42" y="607"/>
                  </a:lnTo>
                  <a:lnTo>
                    <a:pt x="42" y="605"/>
                  </a:lnTo>
                  <a:lnTo>
                    <a:pt x="23" y="574"/>
                  </a:lnTo>
                  <a:lnTo>
                    <a:pt x="21" y="574"/>
                  </a:lnTo>
                  <a:lnTo>
                    <a:pt x="19" y="560"/>
                  </a:lnTo>
                  <a:lnTo>
                    <a:pt x="21" y="558"/>
                  </a:lnTo>
                  <a:lnTo>
                    <a:pt x="21" y="551"/>
                  </a:lnTo>
                  <a:lnTo>
                    <a:pt x="16" y="553"/>
                  </a:lnTo>
                  <a:lnTo>
                    <a:pt x="16" y="544"/>
                  </a:lnTo>
                  <a:lnTo>
                    <a:pt x="14" y="541"/>
                  </a:lnTo>
                  <a:lnTo>
                    <a:pt x="9" y="539"/>
                  </a:lnTo>
                  <a:lnTo>
                    <a:pt x="14" y="532"/>
                  </a:lnTo>
                  <a:lnTo>
                    <a:pt x="12" y="532"/>
                  </a:lnTo>
                  <a:lnTo>
                    <a:pt x="9" y="532"/>
                  </a:lnTo>
                  <a:lnTo>
                    <a:pt x="12" y="527"/>
                  </a:lnTo>
                  <a:lnTo>
                    <a:pt x="9" y="525"/>
                  </a:lnTo>
                  <a:lnTo>
                    <a:pt x="7" y="532"/>
                  </a:lnTo>
                  <a:lnTo>
                    <a:pt x="7" y="527"/>
                  </a:lnTo>
                  <a:lnTo>
                    <a:pt x="5" y="525"/>
                  </a:lnTo>
                  <a:lnTo>
                    <a:pt x="0" y="501"/>
                  </a:lnTo>
                  <a:lnTo>
                    <a:pt x="5" y="492"/>
                  </a:lnTo>
                  <a:lnTo>
                    <a:pt x="5" y="501"/>
                  </a:lnTo>
                  <a:lnTo>
                    <a:pt x="5" y="499"/>
                  </a:lnTo>
                  <a:lnTo>
                    <a:pt x="7" y="501"/>
                  </a:lnTo>
                  <a:lnTo>
                    <a:pt x="9" y="501"/>
                  </a:lnTo>
                  <a:lnTo>
                    <a:pt x="16" y="451"/>
                  </a:lnTo>
                  <a:lnTo>
                    <a:pt x="28" y="444"/>
                  </a:lnTo>
                  <a:lnTo>
                    <a:pt x="23" y="407"/>
                  </a:lnTo>
                  <a:lnTo>
                    <a:pt x="21" y="402"/>
                  </a:lnTo>
                  <a:lnTo>
                    <a:pt x="21" y="399"/>
                  </a:lnTo>
                  <a:lnTo>
                    <a:pt x="31" y="392"/>
                  </a:lnTo>
                  <a:lnTo>
                    <a:pt x="33" y="383"/>
                  </a:lnTo>
                  <a:lnTo>
                    <a:pt x="31" y="376"/>
                  </a:lnTo>
                  <a:lnTo>
                    <a:pt x="21" y="364"/>
                  </a:lnTo>
                  <a:lnTo>
                    <a:pt x="19" y="303"/>
                  </a:lnTo>
                  <a:lnTo>
                    <a:pt x="19" y="300"/>
                  </a:lnTo>
                  <a:lnTo>
                    <a:pt x="14" y="281"/>
                  </a:lnTo>
                  <a:lnTo>
                    <a:pt x="28" y="258"/>
                  </a:lnTo>
                  <a:lnTo>
                    <a:pt x="40" y="253"/>
                  </a:lnTo>
                  <a:lnTo>
                    <a:pt x="47" y="255"/>
                  </a:lnTo>
                  <a:lnTo>
                    <a:pt x="52" y="253"/>
                  </a:lnTo>
                  <a:lnTo>
                    <a:pt x="52" y="241"/>
                  </a:lnTo>
                  <a:lnTo>
                    <a:pt x="42" y="225"/>
                  </a:lnTo>
                  <a:lnTo>
                    <a:pt x="54" y="156"/>
                  </a:lnTo>
                  <a:lnTo>
                    <a:pt x="64" y="147"/>
                  </a:lnTo>
                  <a:lnTo>
                    <a:pt x="80" y="99"/>
                  </a:lnTo>
                  <a:lnTo>
                    <a:pt x="75" y="90"/>
                  </a:lnTo>
                  <a:lnTo>
                    <a:pt x="87" y="57"/>
                  </a:lnTo>
                  <a:lnTo>
                    <a:pt x="92" y="55"/>
                  </a:lnTo>
                  <a:lnTo>
                    <a:pt x="99" y="57"/>
                  </a:lnTo>
                  <a:lnTo>
                    <a:pt x="101" y="59"/>
                  </a:lnTo>
                  <a:lnTo>
                    <a:pt x="104" y="33"/>
                  </a:lnTo>
                  <a:lnTo>
                    <a:pt x="106" y="31"/>
                  </a:lnTo>
                  <a:lnTo>
                    <a:pt x="135" y="31"/>
                  </a:lnTo>
                  <a:lnTo>
                    <a:pt x="130" y="24"/>
                  </a:lnTo>
                  <a:lnTo>
                    <a:pt x="130" y="5"/>
                  </a:lnTo>
                  <a:lnTo>
                    <a:pt x="130" y="3"/>
                  </a:lnTo>
                  <a:lnTo>
                    <a:pt x="135" y="0"/>
                  </a:lnTo>
                  <a:lnTo>
                    <a:pt x="137" y="0"/>
                  </a:lnTo>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0" name="Freeform 1094"/>
            <p:cNvSpPr>
              <a:spLocks/>
            </p:cNvSpPr>
            <p:nvPr/>
          </p:nvSpPr>
          <p:spPr bwMode="auto">
            <a:xfrm>
              <a:off x="6240" y="1830"/>
              <a:ext cx="334" cy="332"/>
            </a:xfrm>
            <a:custGeom>
              <a:avLst/>
              <a:gdLst>
                <a:gd name="T0" fmla="*/ 5 w 371"/>
                <a:gd name="T1" fmla="*/ 4 h 369"/>
                <a:gd name="T2" fmla="*/ 5 w 371"/>
                <a:gd name="T3" fmla="*/ 4 h 369"/>
                <a:gd name="T4" fmla="*/ 5 w 371"/>
                <a:gd name="T5" fmla="*/ 4 h 369"/>
                <a:gd name="T6" fmla="*/ 5 w 371"/>
                <a:gd name="T7" fmla="*/ 4 h 369"/>
                <a:gd name="T8" fmla="*/ 5 w 371"/>
                <a:gd name="T9" fmla="*/ 4 h 369"/>
                <a:gd name="T10" fmla="*/ 5 w 371"/>
                <a:gd name="T11" fmla="*/ 4 h 369"/>
                <a:gd name="T12" fmla="*/ 5 w 371"/>
                <a:gd name="T13" fmla="*/ 4 h 369"/>
                <a:gd name="T14" fmla="*/ 5 w 371"/>
                <a:gd name="T15" fmla="*/ 4 h 369"/>
                <a:gd name="T16" fmla="*/ 5 w 371"/>
                <a:gd name="T17" fmla="*/ 4 h 369"/>
                <a:gd name="T18" fmla="*/ 5 w 371"/>
                <a:gd name="T19" fmla="*/ 4 h 369"/>
                <a:gd name="T20" fmla="*/ 5 w 371"/>
                <a:gd name="T21" fmla="*/ 4 h 369"/>
                <a:gd name="T22" fmla="*/ 5 w 371"/>
                <a:gd name="T23" fmla="*/ 4 h 369"/>
                <a:gd name="T24" fmla="*/ 5 w 371"/>
                <a:gd name="T25" fmla="*/ 4 h 369"/>
                <a:gd name="T26" fmla="*/ 5 w 371"/>
                <a:gd name="T27" fmla="*/ 4 h 369"/>
                <a:gd name="T28" fmla="*/ 5 w 371"/>
                <a:gd name="T29" fmla="*/ 4 h 369"/>
                <a:gd name="T30" fmla="*/ 5 w 371"/>
                <a:gd name="T31" fmla="*/ 4 h 369"/>
                <a:gd name="T32" fmla="*/ 5 w 371"/>
                <a:gd name="T33" fmla="*/ 4 h 369"/>
                <a:gd name="T34" fmla="*/ 5 w 371"/>
                <a:gd name="T35" fmla="*/ 4 h 369"/>
                <a:gd name="T36" fmla="*/ 5 w 371"/>
                <a:gd name="T37" fmla="*/ 4 h 369"/>
                <a:gd name="T38" fmla="*/ 5 w 371"/>
                <a:gd name="T39" fmla="*/ 4 h 369"/>
                <a:gd name="T40" fmla="*/ 5 w 371"/>
                <a:gd name="T41" fmla="*/ 4 h 369"/>
                <a:gd name="T42" fmla="*/ 5 w 371"/>
                <a:gd name="T43" fmla="*/ 4 h 369"/>
                <a:gd name="T44" fmla="*/ 5 w 371"/>
                <a:gd name="T45" fmla="*/ 4 h 369"/>
                <a:gd name="T46" fmla="*/ 5 w 371"/>
                <a:gd name="T47" fmla="*/ 4 h 369"/>
                <a:gd name="T48" fmla="*/ 5 w 371"/>
                <a:gd name="T49" fmla="*/ 4 h 369"/>
                <a:gd name="T50" fmla="*/ 5 w 371"/>
                <a:gd name="T51" fmla="*/ 4 h 369"/>
                <a:gd name="T52" fmla="*/ 5 w 371"/>
                <a:gd name="T53" fmla="*/ 4 h 369"/>
                <a:gd name="T54" fmla="*/ 5 w 371"/>
                <a:gd name="T55" fmla="*/ 4 h 369"/>
                <a:gd name="T56" fmla="*/ 5 w 371"/>
                <a:gd name="T57" fmla="*/ 4 h 369"/>
                <a:gd name="T58" fmla="*/ 5 w 371"/>
                <a:gd name="T59" fmla="*/ 4 h 369"/>
                <a:gd name="T60" fmla="*/ 5 w 371"/>
                <a:gd name="T61" fmla="*/ 4 h 369"/>
                <a:gd name="T62" fmla="*/ 5 w 371"/>
                <a:gd name="T63" fmla="*/ 4 h 369"/>
                <a:gd name="T64" fmla="*/ 5 w 371"/>
                <a:gd name="T65" fmla="*/ 4 h 369"/>
                <a:gd name="T66" fmla="*/ 5 w 371"/>
                <a:gd name="T67" fmla="*/ 4 h 369"/>
                <a:gd name="T68" fmla="*/ 5 w 371"/>
                <a:gd name="T69" fmla="*/ 4 h 369"/>
                <a:gd name="T70" fmla="*/ 5 w 371"/>
                <a:gd name="T71" fmla="*/ 4 h 369"/>
                <a:gd name="T72" fmla="*/ 5 w 371"/>
                <a:gd name="T73" fmla="*/ 4 h 369"/>
                <a:gd name="T74" fmla="*/ 5 w 371"/>
                <a:gd name="T75" fmla="*/ 4 h 369"/>
                <a:gd name="T76" fmla="*/ 2 w 371"/>
                <a:gd name="T77" fmla="*/ 4 h 369"/>
                <a:gd name="T78" fmla="*/ 2 w 371"/>
                <a:gd name="T79" fmla="*/ 4 h 369"/>
                <a:gd name="T80" fmla="*/ 2 w 371"/>
                <a:gd name="T81" fmla="*/ 4 h 369"/>
                <a:gd name="T82" fmla="*/ 5 w 371"/>
                <a:gd name="T83" fmla="*/ 4 h 369"/>
                <a:gd name="T84" fmla="*/ 5 w 371"/>
                <a:gd name="T85" fmla="*/ 4 h 369"/>
                <a:gd name="T86" fmla="*/ 5 w 371"/>
                <a:gd name="T87" fmla="*/ 4 h 369"/>
                <a:gd name="T88" fmla="*/ 5 w 371"/>
                <a:gd name="T89" fmla="*/ 4 h 369"/>
                <a:gd name="T90" fmla="*/ 5 w 371"/>
                <a:gd name="T91" fmla="*/ 4 h 369"/>
                <a:gd name="T92" fmla="*/ 5 w 371"/>
                <a:gd name="T93" fmla="*/ 4 h 369"/>
                <a:gd name="T94" fmla="*/ 5 w 371"/>
                <a:gd name="T95" fmla="*/ 4 h 369"/>
                <a:gd name="T96" fmla="*/ 5 w 371"/>
                <a:gd name="T97" fmla="*/ 4 h 369"/>
                <a:gd name="T98" fmla="*/ 5 w 371"/>
                <a:gd name="T99" fmla="*/ 4 h 369"/>
                <a:gd name="T100" fmla="*/ 5 w 371"/>
                <a:gd name="T101" fmla="*/ 4 h 369"/>
                <a:gd name="T102" fmla="*/ 5 w 371"/>
                <a:gd name="T103" fmla="*/ 4 h 369"/>
                <a:gd name="T104" fmla="*/ 5 w 371"/>
                <a:gd name="T105" fmla="*/ 4 h 369"/>
                <a:gd name="T106" fmla="*/ 5 w 371"/>
                <a:gd name="T107" fmla="*/ 4 h 369"/>
                <a:gd name="T108" fmla="*/ 5 w 371"/>
                <a:gd name="T109" fmla="*/ 4 h 369"/>
                <a:gd name="T110" fmla="*/ 5 w 371"/>
                <a:gd name="T111" fmla="*/ 4 h 369"/>
                <a:gd name="T112" fmla="*/ 5 w 371"/>
                <a:gd name="T113" fmla="*/ 4 h 369"/>
                <a:gd name="T114" fmla="*/ 5 w 371"/>
                <a:gd name="T115" fmla="*/ 4 h 3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1"/>
                <a:gd name="T175" fmla="*/ 0 h 369"/>
                <a:gd name="T176" fmla="*/ 371 w 371"/>
                <a:gd name="T177" fmla="*/ 369 h 3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1" h="369">
                  <a:moveTo>
                    <a:pt x="200" y="59"/>
                  </a:moveTo>
                  <a:lnTo>
                    <a:pt x="200" y="59"/>
                  </a:lnTo>
                  <a:lnTo>
                    <a:pt x="203" y="55"/>
                  </a:lnTo>
                  <a:lnTo>
                    <a:pt x="200" y="52"/>
                  </a:lnTo>
                  <a:lnTo>
                    <a:pt x="196" y="55"/>
                  </a:lnTo>
                  <a:lnTo>
                    <a:pt x="189" y="55"/>
                  </a:lnTo>
                  <a:lnTo>
                    <a:pt x="172" y="64"/>
                  </a:lnTo>
                  <a:lnTo>
                    <a:pt x="167" y="64"/>
                  </a:lnTo>
                  <a:lnTo>
                    <a:pt x="163" y="71"/>
                  </a:lnTo>
                  <a:lnTo>
                    <a:pt x="160" y="78"/>
                  </a:lnTo>
                  <a:lnTo>
                    <a:pt x="165" y="83"/>
                  </a:lnTo>
                  <a:lnTo>
                    <a:pt x="167" y="83"/>
                  </a:lnTo>
                  <a:lnTo>
                    <a:pt x="170" y="85"/>
                  </a:lnTo>
                  <a:lnTo>
                    <a:pt x="163" y="99"/>
                  </a:lnTo>
                  <a:lnTo>
                    <a:pt x="167" y="114"/>
                  </a:lnTo>
                  <a:lnTo>
                    <a:pt x="198" y="140"/>
                  </a:lnTo>
                  <a:lnTo>
                    <a:pt x="203" y="140"/>
                  </a:lnTo>
                  <a:lnTo>
                    <a:pt x="243" y="201"/>
                  </a:lnTo>
                  <a:lnTo>
                    <a:pt x="248" y="201"/>
                  </a:lnTo>
                  <a:lnTo>
                    <a:pt x="260" y="210"/>
                  </a:lnTo>
                  <a:lnTo>
                    <a:pt x="260" y="208"/>
                  </a:lnTo>
                  <a:lnTo>
                    <a:pt x="286" y="201"/>
                  </a:lnTo>
                  <a:lnTo>
                    <a:pt x="288" y="206"/>
                  </a:lnTo>
                  <a:lnTo>
                    <a:pt x="288" y="210"/>
                  </a:lnTo>
                  <a:lnTo>
                    <a:pt x="283" y="218"/>
                  </a:lnTo>
                  <a:lnTo>
                    <a:pt x="283" y="220"/>
                  </a:lnTo>
                  <a:lnTo>
                    <a:pt x="349" y="244"/>
                  </a:lnTo>
                  <a:lnTo>
                    <a:pt x="371" y="267"/>
                  </a:lnTo>
                  <a:lnTo>
                    <a:pt x="368" y="281"/>
                  </a:lnTo>
                  <a:lnTo>
                    <a:pt x="328" y="258"/>
                  </a:lnTo>
                  <a:lnTo>
                    <a:pt x="326" y="258"/>
                  </a:lnTo>
                  <a:lnTo>
                    <a:pt x="316" y="265"/>
                  </a:lnTo>
                  <a:lnTo>
                    <a:pt x="309" y="284"/>
                  </a:lnTo>
                  <a:lnTo>
                    <a:pt x="311" y="291"/>
                  </a:lnTo>
                  <a:lnTo>
                    <a:pt x="328" y="300"/>
                  </a:lnTo>
                  <a:lnTo>
                    <a:pt x="330" y="307"/>
                  </a:lnTo>
                  <a:lnTo>
                    <a:pt x="330" y="319"/>
                  </a:lnTo>
                  <a:lnTo>
                    <a:pt x="319" y="331"/>
                  </a:lnTo>
                  <a:lnTo>
                    <a:pt x="319" y="348"/>
                  </a:lnTo>
                  <a:lnTo>
                    <a:pt x="309" y="352"/>
                  </a:lnTo>
                  <a:lnTo>
                    <a:pt x="302" y="369"/>
                  </a:lnTo>
                  <a:lnTo>
                    <a:pt x="295" y="369"/>
                  </a:lnTo>
                  <a:lnTo>
                    <a:pt x="293" y="369"/>
                  </a:lnTo>
                  <a:lnTo>
                    <a:pt x="295" y="338"/>
                  </a:lnTo>
                  <a:lnTo>
                    <a:pt x="304" y="331"/>
                  </a:lnTo>
                  <a:lnTo>
                    <a:pt x="281" y="281"/>
                  </a:lnTo>
                  <a:lnTo>
                    <a:pt x="278" y="281"/>
                  </a:lnTo>
                  <a:lnTo>
                    <a:pt x="276" y="281"/>
                  </a:lnTo>
                  <a:lnTo>
                    <a:pt x="274" y="286"/>
                  </a:lnTo>
                  <a:lnTo>
                    <a:pt x="257" y="274"/>
                  </a:lnTo>
                  <a:lnTo>
                    <a:pt x="257" y="262"/>
                  </a:lnTo>
                  <a:lnTo>
                    <a:pt x="255" y="260"/>
                  </a:lnTo>
                  <a:lnTo>
                    <a:pt x="238" y="262"/>
                  </a:lnTo>
                  <a:lnTo>
                    <a:pt x="238" y="258"/>
                  </a:lnTo>
                  <a:lnTo>
                    <a:pt x="236" y="255"/>
                  </a:lnTo>
                  <a:lnTo>
                    <a:pt x="229" y="253"/>
                  </a:lnTo>
                  <a:lnTo>
                    <a:pt x="212" y="241"/>
                  </a:lnTo>
                  <a:lnTo>
                    <a:pt x="196" y="239"/>
                  </a:lnTo>
                  <a:lnTo>
                    <a:pt x="160" y="208"/>
                  </a:lnTo>
                  <a:lnTo>
                    <a:pt x="158" y="208"/>
                  </a:lnTo>
                  <a:lnTo>
                    <a:pt x="141" y="194"/>
                  </a:lnTo>
                  <a:lnTo>
                    <a:pt x="134" y="194"/>
                  </a:lnTo>
                  <a:lnTo>
                    <a:pt x="101" y="130"/>
                  </a:lnTo>
                  <a:lnTo>
                    <a:pt x="68" y="114"/>
                  </a:lnTo>
                  <a:lnTo>
                    <a:pt x="54" y="114"/>
                  </a:lnTo>
                  <a:lnTo>
                    <a:pt x="40" y="133"/>
                  </a:lnTo>
                  <a:lnTo>
                    <a:pt x="28" y="137"/>
                  </a:lnTo>
                  <a:lnTo>
                    <a:pt x="23" y="135"/>
                  </a:lnTo>
                  <a:lnTo>
                    <a:pt x="23" y="123"/>
                  </a:lnTo>
                  <a:lnTo>
                    <a:pt x="14" y="121"/>
                  </a:lnTo>
                  <a:lnTo>
                    <a:pt x="9" y="118"/>
                  </a:lnTo>
                  <a:lnTo>
                    <a:pt x="4" y="92"/>
                  </a:lnTo>
                  <a:lnTo>
                    <a:pt x="2" y="92"/>
                  </a:lnTo>
                  <a:lnTo>
                    <a:pt x="0" y="90"/>
                  </a:lnTo>
                  <a:lnTo>
                    <a:pt x="2" y="83"/>
                  </a:lnTo>
                  <a:lnTo>
                    <a:pt x="9" y="76"/>
                  </a:lnTo>
                  <a:lnTo>
                    <a:pt x="2" y="52"/>
                  </a:lnTo>
                  <a:lnTo>
                    <a:pt x="35" y="47"/>
                  </a:lnTo>
                  <a:lnTo>
                    <a:pt x="40" y="43"/>
                  </a:lnTo>
                  <a:lnTo>
                    <a:pt x="40" y="38"/>
                  </a:lnTo>
                  <a:lnTo>
                    <a:pt x="49" y="29"/>
                  </a:lnTo>
                  <a:lnTo>
                    <a:pt x="66" y="50"/>
                  </a:lnTo>
                  <a:lnTo>
                    <a:pt x="75" y="26"/>
                  </a:lnTo>
                  <a:lnTo>
                    <a:pt x="78" y="29"/>
                  </a:lnTo>
                  <a:lnTo>
                    <a:pt x="80" y="31"/>
                  </a:lnTo>
                  <a:lnTo>
                    <a:pt x="96" y="33"/>
                  </a:lnTo>
                  <a:lnTo>
                    <a:pt x="99" y="33"/>
                  </a:lnTo>
                  <a:lnTo>
                    <a:pt x="99" y="31"/>
                  </a:lnTo>
                  <a:lnTo>
                    <a:pt x="96" y="26"/>
                  </a:lnTo>
                  <a:lnTo>
                    <a:pt x="96" y="24"/>
                  </a:lnTo>
                  <a:lnTo>
                    <a:pt x="99" y="21"/>
                  </a:lnTo>
                  <a:lnTo>
                    <a:pt x="101" y="21"/>
                  </a:lnTo>
                  <a:lnTo>
                    <a:pt x="104" y="19"/>
                  </a:lnTo>
                  <a:lnTo>
                    <a:pt x="106" y="10"/>
                  </a:lnTo>
                  <a:lnTo>
                    <a:pt x="111" y="12"/>
                  </a:lnTo>
                  <a:lnTo>
                    <a:pt x="153" y="0"/>
                  </a:lnTo>
                  <a:lnTo>
                    <a:pt x="156" y="10"/>
                  </a:lnTo>
                  <a:lnTo>
                    <a:pt x="172" y="19"/>
                  </a:lnTo>
                  <a:lnTo>
                    <a:pt x="198" y="21"/>
                  </a:lnTo>
                  <a:lnTo>
                    <a:pt x="193" y="33"/>
                  </a:lnTo>
                  <a:lnTo>
                    <a:pt x="196" y="33"/>
                  </a:lnTo>
                  <a:lnTo>
                    <a:pt x="196" y="40"/>
                  </a:lnTo>
                  <a:lnTo>
                    <a:pt x="200" y="50"/>
                  </a:lnTo>
                  <a:lnTo>
                    <a:pt x="210" y="57"/>
                  </a:lnTo>
                  <a:lnTo>
                    <a:pt x="210" y="59"/>
                  </a:lnTo>
                  <a:lnTo>
                    <a:pt x="208" y="59"/>
                  </a:lnTo>
                  <a:lnTo>
                    <a:pt x="205" y="62"/>
                  </a:lnTo>
                  <a:lnTo>
                    <a:pt x="200" y="59"/>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1" name="Freeform 1095"/>
            <p:cNvSpPr>
              <a:spLocks/>
            </p:cNvSpPr>
            <p:nvPr/>
          </p:nvSpPr>
          <p:spPr bwMode="auto">
            <a:xfrm>
              <a:off x="6278" y="2047"/>
              <a:ext cx="42" cy="89"/>
            </a:xfrm>
            <a:custGeom>
              <a:avLst/>
              <a:gdLst>
                <a:gd name="T0" fmla="*/ 4 w 47"/>
                <a:gd name="T1" fmla="*/ 0 h 99"/>
                <a:gd name="T2" fmla="*/ 4 w 47"/>
                <a:gd name="T3" fmla="*/ 0 h 99"/>
                <a:gd name="T4" fmla="*/ 4 w 47"/>
                <a:gd name="T5" fmla="*/ 4 h 99"/>
                <a:gd name="T6" fmla="*/ 4 w 47"/>
                <a:gd name="T7" fmla="*/ 4 h 99"/>
                <a:gd name="T8" fmla="*/ 4 w 47"/>
                <a:gd name="T9" fmla="*/ 4 h 99"/>
                <a:gd name="T10" fmla="*/ 4 w 47"/>
                <a:gd name="T11" fmla="*/ 4 h 99"/>
                <a:gd name="T12" fmla="*/ 4 w 47"/>
                <a:gd name="T13" fmla="*/ 4 h 99"/>
                <a:gd name="T14" fmla="*/ 4 w 47"/>
                <a:gd name="T15" fmla="*/ 4 h 99"/>
                <a:gd name="T16" fmla="*/ 4 w 47"/>
                <a:gd name="T17" fmla="*/ 4 h 99"/>
                <a:gd name="T18" fmla="*/ 4 w 47"/>
                <a:gd name="T19" fmla="*/ 4 h 99"/>
                <a:gd name="T20" fmla="*/ 4 w 47"/>
                <a:gd name="T21" fmla="*/ 4 h 99"/>
                <a:gd name="T22" fmla="*/ 4 w 47"/>
                <a:gd name="T23" fmla="*/ 4 h 99"/>
                <a:gd name="T24" fmla="*/ 4 w 47"/>
                <a:gd name="T25" fmla="*/ 4 h 99"/>
                <a:gd name="T26" fmla="*/ 4 w 47"/>
                <a:gd name="T27" fmla="*/ 4 h 99"/>
                <a:gd name="T28" fmla="*/ 4 w 47"/>
                <a:gd name="T29" fmla="*/ 4 h 99"/>
                <a:gd name="T30" fmla="*/ 4 w 47"/>
                <a:gd name="T31" fmla="*/ 4 h 99"/>
                <a:gd name="T32" fmla="*/ 4 w 47"/>
                <a:gd name="T33" fmla="*/ 4 h 99"/>
                <a:gd name="T34" fmla="*/ 4 w 47"/>
                <a:gd name="T35" fmla="*/ 4 h 99"/>
                <a:gd name="T36" fmla="*/ 4 w 47"/>
                <a:gd name="T37" fmla="*/ 4 h 99"/>
                <a:gd name="T38" fmla="*/ 0 w 47"/>
                <a:gd name="T39" fmla="*/ 4 h 99"/>
                <a:gd name="T40" fmla="*/ 0 w 47"/>
                <a:gd name="T41" fmla="*/ 4 h 99"/>
                <a:gd name="T42" fmla="*/ 4 w 47"/>
                <a:gd name="T43" fmla="*/ 4 h 99"/>
                <a:gd name="T44" fmla="*/ 4 w 47"/>
                <a:gd name="T45" fmla="*/ 4 h 99"/>
                <a:gd name="T46" fmla="*/ 4 w 47"/>
                <a:gd name="T47" fmla="*/ 0 h 99"/>
                <a:gd name="T48" fmla="*/ 4 w 47"/>
                <a:gd name="T49" fmla="*/ 0 h 99"/>
                <a:gd name="T50" fmla="*/ 4 w 47"/>
                <a:gd name="T51" fmla="*/ 0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7"/>
                <a:gd name="T79" fmla="*/ 0 h 99"/>
                <a:gd name="T80" fmla="*/ 47 w 47"/>
                <a:gd name="T81" fmla="*/ 99 h 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7" h="99">
                  <a:moveTo>
                    <a:pt x="29" y="0"/>
                  </a:moveTo>
                  <a:lnTo>
                    <a:pt x="29" y="0"/>
                  </a:lnTo>
                  <a:lnTo>
                    <a:pt x="40" y="7"/>
                  </a:lnTo>
                  <a:lnTo>
                    <a:pt x="47" y="78"/>
                  </a:lnTo>
                  <a:lnTo>
                    <a:pt x="43" y="88"/>
                  </a:lnTo>
                  <a:lnTo>
                    <a:pt x="40" y="88"/>
                  </a:lnTo>
                  <a:lnTo>
                    <a:pt x="36" y="88"/>
                  </a:lnTo>
                  <a:lnTo>
                    <a:pt x="33" y="88"/>
                  </a:lnTo>
                  <a:lnTo>
                    <a:pt x="31" y="88"/>
                  </a:lnTo>
                  <a:lnTo>
                    <a:pt x="26" y="99"/>
                  </a:lnTo>
                  <a:lnTo>
                    <a:pt x="19" y="99"/>
                  </a:lnTo>
                  <a:lnTo>
                    <a:pt x="14" y="97"/>
                  </a:lnTo>
                  <a:lnTo>
                    <a:pt x="7" y="88"/>
                  </a:lnTo>
                  <a:lnTo>
                    <a:pt x="7" y="64"/>
                  </a:lnTo>
                  <a:lnTo>
                    <a:pt x="10" y="59"/>
                  </a:lnTo>
                  <a:lnTo>
                    <a:pt x="10" y="57"/>
                  </a:lnTo>
                  <a:lnTo>
                    <a:pt x="7" y="55"/>
                  </a:lnTo>
                  <a:lnTo>
                    <a:pt x="5" y="33"/>
                  </a:lnTo>
                  <a:lnTo>
                    <a:pt x="0" y="29"/>
                  </a:lnTo>
                  <a:lnTo>
                    <a:pt x="0" y="14"/>
                  </a:lnTo>
                  <a:lnTo>
                    <a:pt x="5" y="19"/>
                  </a:lnTo>
                  <a:lnTo>
                    <a:pt x="7" y="19"/>
                  </a:lnTo>
                  <a:lnTo>
                    <a:pt x="29" y="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2" name="Freeform 1096"/>
            <p:cNvSpPr>
              <a:spLocks/>
            </p:cNvSpPr>
            <p:nvPr/>
          </p:nvSpPr>
          <p:spPr bwMode="auto">
            <a:xfrm>
              <a:off x="6406" y="2150"/>
              <a:ext cx="92" cy="61"/>
            </a:xfrm>
            <a:custGeom>
              <a:avLst/>
              <a:gdLst>
                <a:gd name="T0" fmla="*/ 5 w 102"/>
                <a:gd name="T1" fmla="*/ 0 h 68"/>
                <a:gd name="T2" fmla="*/ 5 w 102"/>
                <a:gd name="T3" fmla="*/ 0 h 68"/>
                <a:gd name="T4" fmla="*/ 5 w 102"/>
                <a:gd name="T5" fmla="*/ 2 h 68"/>
                <a:gd name="T6" fmla="*/ 5 w 102"/>
                <a:gd name="T7" fmla="*/ 4 h 68"/>
                <a:gd name="T8" fmla="*/ 5 w 102"/>
                <a:gd name="T9" fmla="*/ 4 h 68"/>
                <a:gd name="T10" fmla="*/ 5 w 102"/>
                <a:gd name="T11" fmla="*/ 4 h 68"/>
                <a:gd name="T12" fmla="*/ 5 w 102"/>
                <a:gd name="T13" fmla="*/ 4 h 68"/>
                <a:gd name="T14" fmla="*/ 5 w 102"/>
                <a:gd name="T15" fmla="*/ 4 h 68"/>
                <a:gd name="T16" fmla="*/ 5 w 102"/>
                <a:gd name="T17" fmla="*/ 4 h 68"/>
                <a:gd name="T18" fmla="*/ 2 w 102"/>
                <a:gd name="T19" fmla="*/ 4 h 68"/>
                <a:gd name="T20" fmla="*/ 0 w 102"/>
                <a:gd name="T21" fmla="*/ 4 h 68"/>
                <a:gd name="T22" fmla="*/ 5 w 102"/>
                <a:gd name="T23" fmla="*/ 4 h 68"/>
                <a:gd name="T24" fmla="*/ 5 w 102"/>
                <a:gd name="T25" fmla="*/ 4 h 68"/>
                <a:gd name="T26" fmla="*/ 5 w 102"/>
                <a:gd name="T27" fmla="*/ 4 h 68"/>
                <a:gd name="T28" fmla="*/ 5 w 102"/>
                <a:gd name="T29" fmla="*/ 4 h 68"/>
                <a:gd name="T30" fmla="*/ 5 w 102"/>
                <a:gd name="T31" fmla="*/ 4 h 68"/>
                <a:gd name="T32" fmla="*/ 5 w 102"/>
                <a:gd name="T33" fmla="*/ 4 h 68"/>
                <a:gd name="T34" fmla="*/ 5 w 102"/>
                <a:gd name="T35" fmla="*/ 4 h 68"/>
                <a:gd name="T36" fmla="*/ 5 w 102"/>
                <a:gd name="T37" fmla="*/ 0 h 68"/>
                <a:gd name="T38" fmla="*/ 5 w 102"/>
                <a:gd name="T39" fmla="*/ 0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2"/>
                <a:gd name="T61" fmla="*/ 0 h 68"/>
                <a:gd name="T62" fmla="*/ 102 w 102"/>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2" h="68">
                  <a:moveTo>
                    <a:pt x="102" y="0"/>
                  </a:moveTo>
                  <a:lnTo>
                    <a:pt x="102" y="0"/>
                  </a:lnTo>
                  <a:lnTo>
                    <a:pt x="102" y="2"/>
                  </a:lnTo>
                  <a:lnTo>
                    <a:pt x="90" y="40"/>
                  </a:lnTo>
                  <a:lnTo>
                    <a:pt x="94" y="49"/>
                  </a:lnTo>
                  <a:lnTo>
                    <a:pt x="92" y="68"/>
                  </a:lnTo>
                  <a:lnTo>
                    <a:pt x="80" y="68"/>
                  </a:lnTo>
                  <a:lnTo>
                    <a:pt x="68" y="61"/>
                  </a:lnTo>
                  <a:lnTo>
                    <a:pt x="66" y="59"/>
                  </a:lnTo>
                  <a:lnTo>
                    <a:pt x="2" y="30"/>
                  </a:lnTo>
                  <a:lnTo>
                    <a:pt x="0" y="21"/>
                  </a:lnTo>
                  <a:lnTo>
                    <a:pt x="5" y="11"/>
                  </a:lnTo>
                  <a:lnTo>
                    <a:pt x="14" y="14"/>
                  </a:lnTo>
                  <a:lnTo>
                    <a:pt x="26" y="9"/>
                  </a:lnTo>
                  <a:lnTo>
                    <a:pt x="38" y="14"/>
                  </a:lnTo>
                  <a:lnTo>
                    <a:pt x="40" y="16"/>
                  </a:lnTo>
                  <a:lnTo>
                    <a:pt x="42" y="19"/>
                  </a:lnTo>
                  <a:lnTo>
                    <a:pt x="102" y="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3" name="Freeform 1097"/>
            <p:cNvSpPr>
              <a:spLocks/>
            </p:cNvSpPr>
            <p:nvPr/>
          </p:nvSpPr>
          <p:spPr bwMode="auto">
            <a:xfrm>
              <a:off x="6561" y="1334"/>
              <a:ext cx="102" cy="68"/>
            </a:xfrm>
            <a:custGeom>
              <a:avLst/>
              <a:gdLst>
                <a:gd name="T0" fmla="*/ 4 w 114"/>
                <a:gd name="T1" fmla="*/ 5 h 75"/>
                <a:gd name="T2" fmla="*/ 4 w 114"/>
                <a:gd name="T3" fmla="*/ 5 h 75"/>
                <a:gd name="T4" fmla="*/ 4 w 114"/>
                <a:gd name="T5" fmla="*/ 2 h 75"/>
                <a:gd name="T6" fmla="*/ 4 w 114"/>
                <a:gd name="T7" fmla="*/ 0 h 75"/>
                <a:gd name="T8" fmla="*/ 4 w 114"/>
                <a:gd name="T9" fmla="*/ 5 h 75"/>
                <a:gd name="T10" fmla="*/ 4 w 114"/>
                <a:gd name="T11" fmla="*/ 5 h 75"/>
                <a:gd name="T12" fmla="*/ 3 w 114"/>
                <a:gd name="T13" fmla="*/ 5 h 75"/>
                <a:gd name="T14" fmla="*/ 0 w 114"/>
                <a:gd name="T15" fmla="*/ 5 h 75"/>
                <a:gd name="T16" fmla="*/ 0 w 114"/>
                <a:gd name="T17" fmla="*/ 5 h 75"/>
                <a:gd name="T18" fmla="*/ 3 w 114"/>
                <a:gd name="T19" fmla="*/ 5 h 75"/>
                <a:gd name="T20" fmla="*/ 3 w 114"/>
                <a:gd name="T21" fmla="*/ 5 h 75"/>
                <a:gd name="T22" fmla="*/ 3 w 114"/>
                <a:gd name="T23" fmla="*/ 5 h 75"/>
                <a:gd name="T24" fmla="*/ 4 w 114"/>
                <a:gd name="T25" fmla="*/ 5 h 75"/>
                <a:gd name="T26" fmla="*/ 4 w 114"/>
                <a:gd name="T27" fmla="*/ 5 h 75"/>
                <a:gd name="T28" fmla="*/ 4 w 114"/>
                <a:gd name="T29" fmla="*/ 5 h 75"/>
                <a:gd name="T30" fmla="*/ 4 w 114"/>
                <a:gd name="T31" fmla="*/ 5 h 75"/>
                <a:gd name="T32" fmla="*/ 4 w 114"/>
                <a:gd name="T33" fmla="*/ 5 h 75"/>
                <a:gd name="T34" fmla="*/ 4 w 114"/>
                <a:gd name="T35" fmla="*/ 5 h 75"/>
                <a:gd name="T36" fmla="*/ 4 w 114"/>
                <a:gd name="T37" fmla="*/ 5 h 75"/>
                <a:gd name="T38" fmla="*/ 4 w 114"/>
                <a:gd name="T39" fmla="*/ 5 h 75"/>
                <a:gd name="T40" fmla="*/ 4 w 114"/>
                <a:gd name="T41" fmla="*/ 5 h 75"/>
                <a:gd name="T42" fmla="*/ 4 w 114"/>
                <a:gd name="T43" fmla="*/ 5 h 75"/>
                <a:gd name="T44" fmla="*/ 4 w 114"/>
                <a:gd name="T45" fmla="*/ 5 h 75"/>
                <a:gd name="T46" fmla="*/ 4 w 114"/>
                <a:gd name="T47" fmla="*/ 5 h 75"/>
                <a:gd name="T48" fmla="*/ 4 w 114"/>
                <a:gd name="T49" fmla="*/ 5 h 75"/>
                <a:gd name="T50" fmla="*/ 4 w 114"/>
                <a:gd name="T51" fmla="*/ 5 h 75"/>
                <a:gd name="T52" fmla="*/ 4 w 114"/>
                <a:gd name="T53" fmla="*/ 5 h 75"/>
                <a:gd name="T54" fmla="*/ 4 w 114"/>
                <a:gd name="T55" fmla="*/ 5 h 75"/>
                <a:gd name="T56" fmla="*/ 4 w 114"/>
                <a:gd name="T57" fmla="*/ 5 h 75"/>
                <a:gd name="T58" fmla="*/ 4 w 114"/>
                <a:gd name="T59" fmla="*/ 5 h 75"/>
                <a:gd name="T60" fmla="*/ 4 w 114"/>
                <a:gd name="T61" fmla="*/ 5 h 75"/>
                <a:gd name="T62" fmla="*/ 4 w 114"/>
                <a:gd name="T63" fmla="*/ 5 h 75"/>
                <a:gd name="T64" fmla="*/ 4 w 114"/>
                <a:gd name="T65" fmla="*/ 5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4"/>
                <a:gd name="T100" fmla="*/ 0 h 75"/>
                <a:gd name="T101" fmla="*/ 114 w 114"/>
                <a:gd name="T102" fmla="*/ 75 h 7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4" h="75">
                  <a:moveTo>
                    <a:pt x="90" y="12"/>
                  </a:moveTo>
                  <a:lnTo>
                    <a:pt x="90" y="12"/>
                  </a:lnTo>
                  <a:lnTo>
                    <a:pt x="90" y="2"/>
                  </a:lnTo>
                  <a:lnTo>
                    <a:pt x="48" y="0"/>
                  </a:lnTo>
                  <a:lnTo>
                    <a:pt x="22" y="14"/>
                  </a:lnTo>
                  <a:lnTo>
                    <a:pt x="15" y="23"/>
                  </a:lnTo>
                  <a:lnTo>
                    <a:pt x="3" y="28"/>
                  </a:lnTo>
                  <a:lnTo>
                    <a:pt x="0" y="33"/>
                  </a:lnTo>
                  <a:lnTo>
                    <a:pt x="3" y="38"/>
                  </a:lnTo>
                  <a:lnTo>
                    <a:pt x="3" y="49"/>
                  </a:lnTo>
                  <a:lnTo>
                    <a:pt x="3" y="52"/>
                  </a:lnTo>
                  <a:lnTo>
                    <a:pt x="7" y="54"/>
                  </a:lnTo>
                  <a:lnTo>
                    <a:pt x="12" y="71"/>
                  </a:lnTo>
                  <a:lnTo>
                    <a:pt x="26" y="73"/>
                  </a:lnTo>
                  <a:lnTo>
                    <a:pt x="31" y="68"/>
                  </a:lnTo>
                  <a:lnTo>
                    <a:pt x="36" y="71"/>
                  </a:lnTo>
                  <a:lnTo>
                    <a:pt x="36" y="75"/>
                  </a:lnTo>
                  <a:lnTo>
                    <a:pt x="48" y="66"/>
                  </a:lnTo>
                  <a:lnTo>
                    <a:pt x="62" y="64"/>
                  </a:lnTo>
                  <a:lnTo>
                    <a:pt x="64" y="66"/>
                  </a:lnTo>
                  <a:lnTo>
                    <a:pt x="69" y="71"/>
                  </a:lnTo>
                  <a:lnTo>
                    <a:pt x="85" y="73"/>
                  </a:lnTo>
                  <a:lnTo>
                    <a:pt x="93" y="68"/>
                  </a:lnTo>
                  <a:lnTo>
                    <a:pt x="109" y="71"/>
                  </a:lnTo>
                  <a:lnTo>
                    <a:pt x="111" y="71"/>
                  </a:lnTo>
                  <a:lnTo>
                    <a:pt x="114" y="66"/>
                  </a:lnTo>
                  <a:lnTo>
                    <a:pt x="78" y="19"/>
                  </a:lnTo>
                  <a:lnTo>
                    <a:pt x="78" y="16"/>
                  </a:lnTo>
                  <a:lnTo>
                    <a:pt x="81" y="14"/>
                  </a:lnTo>
                  <a:lnTo>
                    <a:pt x="90" y="12"/>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4" name="Freeform 1098"/>
            <p:cNvSpPr>
              <a:spLocks/>
            </p:cNvSpPr>
            <p:nvPr/>
          </p:nvSpPr>
          <p:spPr bwMode="auto">
            <a:xfrm>
              <a:off x="6631" y="1345"/>
              <a:ext cx="20" cy="27"/>
            </a:xfrm>
            <a:custGeom>
              <a:avLst/>
              <a:gdLst>
                <a:gd name="T0" fmla="*/ 5 w 22"/>
                <a:gd name="T1" fmla="*/ 5 h 30"/>
                <a:gd name="T2" fmla="*/ 5 w 22"/>
                <a:gd name="T3" fmla="*/ 5 h 30"/>
                <a:gd name="T4" fmla="*/ 5 w 22"/>
                <a:gd name="T5" fmla="*/ 5 h 30"/>
                <a:gd name="T6" fmla="*/ 5 w 22"/>
                <a:gd name="T7" fmla="*/ 0 h 30"/>
                <a:gd name="T8" fmla="*/ 3 w 22"/>
                <a:gd name="T9" fmla="*/ 0 h 30"/>
                <a:gd name="T10" fmla="*/ 0 w 22"/>
                <a:gd name="T11" fmla="*/ 2 h 30"/>
                <a:gd name="T12" fmla="*/ 0 w 22"/>
                <a:gd name="T13" fmla="*/ 5 h 30"/>
                <a:gd name="T14" fmla="*/ 5 w 22"/>
                <a:gd name="T15" fmla="*/ 5 h 30"/>
                <a:gd name="T16" fmla="*/ 5 w 22"/>
                <a:gd name="T17" fmla="*/ 5 h 30"/>
                <a:gd name="T18" fmla="*/ 5 w 22"/>
                <a:gd name="T19" fmla="*/ 5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30"/>
                <a:gd name="T32" fmla="*/ 22 w 22"/>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30">
                  <a:moveTo>
                    <a:pt x="22" y="30"/>
                  </a:moveTo>
                  <a:lnTo>
                    <a:pt x="22" y="30"/>
                  </a:lnTo>
                  <a:lnTo>
                    <a:pt x="7" y="9"/>
                  </a:lnTo>
                  <a:lnTo>
                    <a:pt x="12" y="0"/>
                  </a:lnTo>
                  <a:lnTo>
                    <a:pt x="3" y="0"/>
                  </a:lnTo>
                  <a:lnTo>
                    <a:pt x="0" y="2"/>
                  </a:lnTo>
                  <a:lnTo>
                    <a:pt x="0" y="9"/>
                  </a:lnTo>
                  <a:lnTo>
                    <a:pt x="22" y="3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5" name="Freeform 1099"/>
            <p:cNvSpPr>
              <a:spLocks/>
            </p:cNvSpPr>
            <p:nvPr/>
          </p:nvSpPr>
          <p:spPr bwMode="auto">
            <a:xfrm>
              <a:off x="6537" y="1394"/>
              <a:ext cx="144" cy="104"/>
            </a:xfrm>
            <a:custGeom>
              <a:avLst/>
              <a:gdLst>
                <a:gd name="T0" fmla="*/ 5 w 159"/>
                <a:gd name="T1" fmla="*/ 0 h 116"/>
                <a:gd name="T2" fmla="*/ 5 w 159"/>
                <a:gd name="T3" fmla="*/ 0 h 116"/>
                <a:gd name="T4" fmla="*/ 5 w 159"/>
                <a:gd name="T5" fmla="*/ 4 h 116"/>
                <a:gd name="T6" fmla="*/ 5 w 159"/>
                <a:gd name="T7" fmla="*/ 4 h 116"/>
                <a:gd name="T8" fmla="*/ 5 w 159"/>
                <a:gd name="T9" fmla="*/ 4 h 116"/>
                <a:gd name="T10" fmla="*/ 5 w 159"/>
                <a:gd name="T11" fmla="*/ 4 h 116"/>
                <a:gd name="T12" fmla="*/ 5 w 159"/>
                <a:gd name="T13" fmla="*/ 0 h 116"/>
                <a:gd name="T14" fmla="*/ 5 w 159"/>
                <a:gd name="T15" fmla="*/ 0 h 116"/>
                <a:gd name="T16" fmla="*/ 5 w 159"/>
                <a:gd name="T17" fmla="*/ 4 h 116"/>
                <a:gd name="T18" fmla="*/ 5 w 159"/>
                <a:gd name="T19" fmla="*/ 4 h 116"/>
                <a:gd name="T20" fmla="*/ 5 w 159"/>
                <a:gd name="T21" fmla="*/ 4 h 116"/>
                <a:gd name="T22" fmla="*/ 5 w 159"/>
                <a:gd name="T23" fmla="*/ 4 h 116"/>
                <a:gd name="T24" fmla="*/ 5 w 159"/>
                <a:gd name="T25" fmla="*/ 4 h 116"/>
                <a:gd name="T26" fmla="*/ 5 w 159"/>
                <a:gd name="T27" fmla="*/ 4 h 116"/>
                <a:gd name="T28" fmla="*/ 0 w 159"/>
                <a:gd name="T29" fmla="*/ 4 h 116"/>
                <a:gd name="T30" fmla="*/ 3 w 159"/>
                <a:gd name="T31" fmla="*/ 4 h 116"/>
                <a:gd name="T32" fmla="*/ 3 w 159"/>
                <a:gd name="T33" fmla="*/ 4 h 116"/>
                <a:gd name="T34" fmla="*/ 5 w 159"/>
                <a:gd name="T35" fmla="*/ 4 h 116"/>
                <a:gd name="T36" fmla="*/ 5 w 159"/>
                <a:gd name="T37" fmla="*/ 4 h 116"/>
                <a:gd name="T38" fmla="*/ 5 w 159"/>
                <a:gd name="T39" fmla="*/ 4 h 116"/>
                <a:gd name="T40" fmla="*/ 5 w 159"/>
                <a:gd name="T41" fmla="*/ 4 h 116"/>
                <a:gd name="T42" fmla="*/ 5 w 159"/>
                <a:gd name="T43" fmla="*/ 4 h 116"/>
                <a:gd name="T44" fmla="*/ 5 w 159"/>
                <a:gd name="T45" fmla="*/ 4 h 116"/>
                <a:gd name="T46" fmla="*/ 5 w 159"/>
                <a:gd name="T47" fmla="*/ 4 h 116"/>
                <a:gd name="T48" fmla="*/ 5 w 159"/>
                <a:gd name="T49" fmla="*/ 4 h 116"/>
                <a:gd name="T50" fmla="*/ 5 w 159"/>
                <a:gd name="T51" fmla="*/ 4 h 116"/>
                <a:gd name="T52" fmla="*/ 5 w 159"/>
                <a:gd name="T53" fmla="*/ 4 h 116"/>
                <a:gd name="T54" fmla="*/ 5 w 159"/>
                <a:gd name="T55" fmla="*/ 4 h 116"/>
                <a:gd name="T56" fmla="*/ 5 w 159"/>
                <a:gd name="T57" fmla="*/ 4 h 116"/>
                <a:gd name="T58" fmla="*/ 5 w 159"/>
                <a:gd name="T59" fmla="*/ 4 h 116"/>
                <a:gd name="T60" fmla="*/ 5 w 159"/>
                <a:gd name="T61" fmla="*/ 4 h 116"/>
                <a:gd name="T62" fmla="*/ 5 w 159"/>
                <a:gd name="T63" fmla="*/ 4 h 116"/>
                <a:gd name="T64" fmla="*/ 5 w 159"/>
                <a:gd name="T65" fmla="*/ 4 h 116"/>
                <a:gd name="T66" fmla="*/ 5 w 159"/>
                <a:gd name="T67" fmla="*/ 4 h 116"/>
                <a:gd name="T68" fmla="*/ 5 w 159"/>
                <a:gd name="T69" fmla="*/ 0 h 116"/>
                <a:gd name="T70" fmla="*/ 5 w 159"/>
                <a:gd name="T71" fmla="*/ 0 h 116"/>
                <a:gd name="T72" fmla="*/ 5 w 159"/>
                <a:gd name="T73" fmla="*/ 0 h 11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9"/>
                <a:gd name="T112" fmla="*/ 0 h 116"/>
                <a:gd name="T113" fmla="*/ 159 w 159"/>
                <a:gd name="T114" fmla="*/ 116 h 11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9" h="116">
                  <a:moveTo>
                    <a:pt x="142" y="0"/>
                  </a:moveTo>
                  <a:lnTo>
                    <a:pt x="142" y="0"/>
                  </a:lnTo>
                  <a:lnTo>
                    <a:pt x="135" y="5"/>
                  </a:lnTo>
                  <a:lnTo>
                    <a:pt x="119" y="5"/>
                  </a:lnTo>
                  <a:lnTo>
                    <a:pt x="111" y="7"/>
                  </a:lnTo>
                  <a:lnTo>
                    <a:pt x="95" y="5"/>
                  </a:lnTo>
                  <a:lnTo>
                    <a:pt x="88" y="0"/>
                  </a:lnTo>
                  <a:lnTo>
                    <a:pt x="78" y="0"/>
                  </a:lnTo>
                  <a:lnTo>
                    <a:pt x="59" y="14"/>
                  </a:lnTo>
                  <a:lnTo>
                    <a:pt x="59" y="47"/>
                  </a:lnTo>
                  <a:lnTo>
                    <a:pt x="45" y="52"/>
                  </a:lnTo>
                  <a:lnTo>
                    <a:pt x="24" y="40"/>
                  </a:lnTo>
                  <a:lnTo>
                    <a:pt x="22" y="31"/>
                  </a:lnTo>
                  <a:lnTo>
                    <a:pt x="5" y="42"/>
                  </a:lnTo>
                  <a:lnTo>
                    <a:pt x="0" y="116"/>
                  </a:lnTo>
                  <a:lnTo>
                    <a:pt x="3" y="116"/>
                  </a:lnTo>
                  <a:lnTo>
                    <a:pt x="5" y="116"/>
                  </a:lnTo>
                  <a:lnTo>
                    <a:pt x="24" y="87"/>
                  </a:lnTo>
                  <a:lnTo>
                    <a:pt x="36" y="87"/>
                  </a:lnTo>
                  <a:lnTo>
                    <a:pt x="52" y="78"/>
                  </a:lnTo>
                  <a:lnTo>
                    <a:pt x="69" y="80"/>
                  </a:lnTo>
                  <a:lnTo>
                    <a:pt x="78" y="71"/>
                  </a:lnTo>
                  <a:lnTo>
                    <a:pt x="81" y="71"/>
                  </a:lnTo>
                  <a:lnTo>
                    <a:pt x="109" y="83"/>
                  </a:lnTo>
                  <a:lnTo>
                    <a:pt x="109" y="85"/>
                  </a:lnTo>
                  <a:lnTo>
                    <a:pt x="111" y="90"/>
                  </a:lnTo>
                  <a:lnTo>
                    <a:pt x="114" y="92"/>
                  </a:lnTo>
                  <a:lnTo>
                    <a:pt x="133" y="94"/>
                  </a:lnTo>
                  <a:lnTo>
                    <a:pt x="135" y="75"/>
                  </a:lnTo>
                  <a:lnTo>
                    <a:pt x="159" y="45"/>
                  </a:lnTo>
                  <a:lnTo>
                    <a:pt x="145" y="24"/>
                  </a:lnTo>
                  <a:lnTo>
                    <a:pt x="147" y="7"/>
                  </a:lnTo>
                  <a:lnTo>
                    <a:pt x="147" y="5"/>
                  </a:lnTo>
                  <a:lnTo>
                    <a:pt x="142" y="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6" name="Freeform 1100"/>
            <p:cNvSpPr>
              <a:spLocks/>
            </p:cNvSpPr>
            <p:nvPr/>
          </p:nvSpPr>
          <p:spPr bwMode="auto">
            <a:xfrm>
              <a:off x="6543" y="1458"/>
              <a:ext cx="114" cy="78"/>
            </a:xfrm>
            <a:custGeom>
              <a:avLst/>
              <a:gdLst>
                <a:gd name="T0" fmla="*/ 5 w 126"/>
                <a:gd name="T1" fmla="*/ 4 h 87"/>
                <a:gd name="T2" fmla="*/ 5 w 126"/>
                <a:gd name="T3" fmla="*/ 4 h 87"/>
                <a:gd name="T4" fmla="*/ 5 w 126"/>
                <a:gd name="T5" fmla="*/ 4 h 87"/>
                <a:gd name="T6" fmla="*/ 5 w 126"/>
                <a:gd name="T7" fmla="*/ 0 h 87"/>
                <a:gd name="T8" fmla="*/ 5 w 126"/>
                <a:gd name="T9" fmla="*/ 0 h 87"/>
                <a:gd name="T10" fmla="*/ 5 w 126"/>
                <a:gd name="T11" fmla="*/ 4 h 87"/>
                <a:gd name="T12" fmla="*/ 5 w 126"/>
                <a:gd name="T13" fmla="*/ 4 h 87"/>
                <a:gd name="T14" fmla="*/ 5 w 126"/>
                <a:gd name="T15" fmla="*/ 4 h 87"/>
                <a:gd name="T16" fmla="*/ 5 w 126"/>
                <a:gd name="T17" fmla="*/ 4 h 87"/>
                <a:gd name="T18" fmla="*/ 0 w 126"/>
                <a:gd name="T19" fmla="*/ 4 h 87"/>
                <a:gd name="T20" fmla="*/ 5 w 126"/>
                <a:gd name="T21" fmla="*/ 4 h 87"/>
                <a:gd name="T22" fmla="*/ 5 w 126"/>
                <a:gd name="T23" fmla="*/ 4 h 87"/>
                <a:gd name="T24" fmla="*/ 5 w 126"/>
                <a:gd name="T25" fmla="*/ 4 h 87"/>
                <a:gd name="T26" fmla="*/ 5 w 126"/>
                <a:gd name="T27" fmla="*/ 4 h 87"/>
                <a:gd name="T28" fmla="*/ 5 w 126"/>
                <a:gd name="T29" fmla="*/ 4 h 87"/>
                <a:gd name="T30" fmla="*/ 5 w 126"/>
                <a:gd name="T31" fmla="*/ 4 h 87"/>
                <a:gd name="T32" fmla="*/ 5 w 126"/>
                <a:gd name="T33" fmla="*/ 4 h 87"/>
                <a:gd name="T34" fmla="*/ 5 w 126"/>
                <a:gd name="T35" fmla="*/ 4 h 87"/>
                <a:gd name="T36" fmla="*/ 5 w 126"/>
                <a:gd name="T37" fmla="*/ 4 h 87"/>
                <a:gd name="T38" fmla="*/ 5 w 126"/>
                <a:gd name="T39" fmla="*/ 4 h 87"/>
                <a:gd name="T40" fmla="*/ 5 w 126"/>
                <a:gd name="T41" fmla="*/ 4 h 87"/>
                <a:gd name="T42" fmla="*/ 5 w 126"/>
                <a:gd name="T43" fmla="*/ 4 h 87"/>
                <a:gd name="T44" fmla="*/ 5 w 126"/>
                <a:gd name="T45" fmla="*/ 4 h 87"/>
                <a:gd name="T46" fmla="*/ 5 w 126"/>
                <a:gd name="T47" fmla="*/ 4 h 8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6"/>
                <a:gd name="T73" fmla="*/ 0 h 87"/>
                <a:gd name="T74" fmla="*/ 126 w 126"/>
                <a:gd name="T75" fmla="*/ 87 h 8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6" h="87">
                  <a:moveTo>
                    <a:pt x="126" y="26"/>
                  </a:moveTo>
                  <a:lnTo>
                    <a:pt x="104" y="21"/>
                  </a:lnTo>
                  <a:lnTo>
                    <a:pt x="100" y="14"/>
                  </a:lnTo>
                  <a:lnTo>
                    <a:pt x="74" y="0"/>
                  </a:lnTo>
                  <a:lnTo>
                    <a:pt x="71" y="0"/>
                  </a:lnTo>
                  <a:lnTo>
                    <a:pt x="62" y="12"/>
                  </a:lnTo>
                  <a:lnTo>
                    <a:pt x="45" y="7"/>
                  </a:lnTo>
                  <a:lnTo>
                    <a:pt x="29" y="19"/>
                  </a:lnTo>
                  <a:lnTo>
                    <a:pt x="19" y="16"/>
                  </a:lnTo>
                  <a:lnTo>
                    <a:pt x="0" y="40"/>
                  </a:lnTo>
                  <a:lnTo>
                    <a:pt x="5" y="45"/>
                  </a:lnTo>
                  <a:lnTo>
                    <a:pt x="5" y="52"/>
                  </a:lnTo>
                  <a:lnTo>
                    <a:pt x="5" y="54"/>
                  </a:lnTo>
                  <a:lnTo>
                    <a:pt x="45" y="59"/>
                  </a:lnTo>
                  <a:lnTo>
                    <a:pt x="48" y="61"/>
                  </a:lnTo>
                  <a:lnTo>
                    <a:pt x="55" y="80"/>
                  </a:lnTo>
                  <a:lnTo>
                    <a:pt x="60" y="78"/>
                  </a:lnTo>
                  <a:lnTo>
                    <a:pt x="78" y="82"/>
                  </a:lnTo>
                  <a:lnTo>
                    <a:pt x="83" y="87"/>
                  </a:lnTo>
                  <a:lnTo>
                    <a:pt x="90" y="87"/>
                  </a:lnTo>
                  <a:lnTo>
                    <a:pt x="119" y="75"/>
                  </a:lnTo>
                  <a:lnTo>
                    <a:pt x="126" y="26"/>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7" name="Freeform 1101"/>
            <p:cNvSpPr>
              <a:spLocks/>
            </p:cNvSpPr>
            <p:nvPr/>
          </p:nvSpPr>
          <p:spPr bwMode="auto">
            <a:xfrm>
              <a:off x="6618" y="1428"/>
              <a:ext cx="183" cy="221"/>
            </a:xfrm>
            <a:custGeom>
              <a:avLst/>
              <a:gdLst>
                <a:gd name="T0" fmla="*/ 5 w 203"/>
                <a:gd name="T1" fmla="*/ 5 h 245"/>
                <a:gd name="T2" fmla="*/ 5 w 203"/>
                <a:gd name="T3" fmla="*/ 5 h 245"/>
                <a:gd name="T4" fmla="*/ 5 w 203"/>
                <a:gd name="T5" fmla="*/ 5 h 245"/>
                <a:gd name="T6" fmla="*/ 5 w 203"/>
                <a:gd name="T7" fmla="*/ 5 h 245"/>
                <a:gd name="T8" fmla="*/ 5 w 203"/>
                <a:gd name="T9" fmla="*/ 5 h 245"/>
                <a:gd name="T10" fmla="*/ 5 w 203"/>
                <a:gd name="T11" fmla="*/ 5 h 245"/>
                <a:gd name="T12" fmla="*/ 5 w 203"/>
                <a:gd name="T13" fmla="*/ 5 h 245"/>
                <a:gd name="T14" fmla="*/ 5 w 203"/>
                <a:gd name="T15" fmla="*/ 5 h 245"/>
                <a:gd name="T16" fmla="*/ 5 w 203"/>
                <a:gd name="T17" fmla="*/ 5 h 245"/>
                <a:gd name="T18" fmla="*/ 5 w 203"/>
                <a:gd name="T19" fmla="*/ 5 h 245"/>
                <a:gd name="T20" fmla="*/ 5 w 203"/>
                <a:gd name="T21" fmla="*/ 5 h 245"/>
                <a:gd name="T22" fmla="*/ 5 w 203"/>
                <a:gd name="T23" fmla="*/ 5 h 245"/>
                <a:gd name="T24" fmla="*/ 5 w 203"/>
                <a:gd name="T25" fmla="*/ 5 h 245"/>
                <a:gd name="T26" fmla="*/ 5 w 203"/>
                <a:gd name="T27" fmla="*/ 2 h 245"/>
                <a:gd name="T28" fmla="*/ 5 w 203"/>
                <a:gd name="T29" fmla="*/ 0 h 245"/>
                <a:gd name="T30" fmla="*/ 5 w 203"/>
                <a:gd name="T31" fmla="*/ 5 h 245"/>
                <a:gd name="T32" fmla="*/ 5 w 203"/>
                <a:gd name="T33" fmla="*/ 5 h 245"/>
                <a:gd name="T34" fmla="*/ 5 w 203"/>
                <a:gd name="T35" fmla="*/ 5 h 245"/>
                <a:gd name="T36" fmla="*/ 5 w 203"/>
                <a:gd name="T37" fmla="*/ 5 h 245"/>
                <a:gd name="T38" fmla="*/ 5 w 203"/>
                <a:gd name="T39" fmla="*/ 5 h 245"/>
                <a:gd name="T40" fmla="*/ 5 w 203"/>
                <a:gd name="T41" fmla="*/ 5 h 245"/>
                <a:gd name="T42" fmla="*/ 5 w 203"/>
                <a:gd name="T43" fmla="*/ 5 h 245"/>
                <a:gd name="T44" fmla="*/ 5 w 203"/>
                <a:gd name="T45" fmla="*/ 5 h 245"/>
                <a:gd name="T46" fmla="*/ 5 w 203"/>
                <a:gd name="T47" fmla="*/ 5 h 245"/>
                <a:gd name="T48" fmla="*/ 5 w 203"/>
                <a:gd name="T49" fmla="*/ 5 h 245"/>
                <a:gd name="T50" fmla="*/ 5 w 203"/>
                <a:gd name="T51" fmla="*/ 5 h 245"/>
                <a:gd name="T52" fmla="*/ 5 w 203"/>
                <a:gd name="T53" fmla="*/ 5 h 245"/>
                <a:gd name="T54" fmla="*/ 5 w 203"/>
                <a:gd name="T55" fmla="*/ 5 h 245"/>
                <a:gd name="T56" fmla="*/ 5 w 203"/>
                <a:gd name="T57" fmla="*/ 5 h 245"/>
                <a:gd name="T58" fmla="*/ 5 w 203"/>
                <a:gd name="T59" fmla="*/ 5 h 245"/>
                <a:gd name="T60" fmla="*/ 5 w 203"/>
                <a:gd name="T61" fmla="*/ 5 h 245"/>
                <a:gd name="T62" fmla="*/ 5 w 203"/>
                <a:gd name="T63" fmla="*/ 5 h 245"/>
                <a:gd name="T64" fmla="*/ 5 w 203"/>
                <a:gd name="T65" fmla="*/ 5 h 245"/>
                <a:gd name="T66" fmla="*/ 5 w 203"/>
                <a:gd name="T67" fmla="*/ 5 h 245"/>
                <a:gd name="T68" fmla="*/ 5 w 203"/>
                <a:gd name="T69" fmla="*/ 5 h 245"/>
                <a:gd name="T70" fmla="*/ 5 w 203"/>
                <a:gd name="T71" fmla="*/ 5 h 245"/>
                <a:gd name="T72" fmla="*/ 5 w 203"/>
                <a:gd name="T73" fmla="*/ 5 h 245"/>
                <a:gd name="T74" fmla="*/ 5 w 203"/>
                <a:gd name="T75" fmla="*/ 5 h 245"/>
                <a:gd name="T76" fmla="*/ 5 w 203"/>
                <a:gd name="T77" fmla="*/ 5 h 245"/>
                <a:gd name="T78" fmla="*/ 5 w 203"/>
                <a:gd name="T79" fmla="*/ 5 h 245"/>
                <a:gd name="T80" fmla="*/ 5 w 203"/>
                <a:gd name="T81" fmla="*/ 5 h 245"/>
                <a:gd name="T82" fmla="*/ 5 w 203"/>
                <a:gd name="T83" fmla="*/ 5 h 245"/>
                <a:gd name="T84" fmla="*/ 5 w 203"/>
                <a:gd name="T85" fmla="*/ 5 h 245"/>
                <a:gd name="T86" fmla="*/ 0 w 203"/>
                <a:gd name="T87" fmla="*/ 5 h 245"/>
                <a:gd name="T88" fmla="*/ 5 w 203"/>
                <a:gd name="T89" fmla="*/ 5 h 245"/>
                <a:gd name="T90" fmla="*/ 0 w 203"/>
                <a:gd name="T91" fmla="*/ 5 h 245"/>
                <a:gd name="T92" fmla="*/ 5 w 203"/>
                <a:gd name="T93" fmla="*/ 5 h 245"/>
                <a:gd name="T94" fmla="*/ 5 w 203"/>
                <a:gd name="T95" fmla="*/ 5 h 245"/>
                <a:gd name="T96" fmla="*/ 5 w 203"/>
                <a:gd name="T97" fmla="*/ 5 h 245"/>
                <a:gd name="T98" fmla="*/ 5 w 203"/>
                <a:gd name="T99" fmla="*/ 5 h 245"/>
                <a:gd name="T100" fmla="*/ 5 w 203"/>
                <a:gd name="T101" fmla="*/ 5 h 2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3"/>
                <a:gd name="T154" fmla="*/ 0 h 245"/>
                <a:gd name="T155" fmla="*/ 203 w 203"/>
                <a:gd name="T156" fmla="*/ 245 h 2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3" h="245">
                  <a:moveTo>
                    <a:pt x="69" y="9"/>
                  </a:moveTo>
                  <a:lnTo>
                    <a:pt x="69" y="9"/>
                  </a:lnTo>
                  <a:lnTo>
                    <a:pt x="69" y="12"/>
                  </a:lnTo>
                  <a:lnTo>
                    <a:pt x="73" y="14"/>
                  </a:lnTo>
                  <a:lnTo>
                    <a:pt x="85" y="9"/>
                  </a:lnTo>
                  <a:lnTo>
                    <a:pt x="85" y="12"/>
                  </a:lnTo>
                  <a:lnTo>
                    <a:pt x="85" y="14"/>
                  </a:lnTo>
                  <a:lnTo>
                    <a:pt x="95" y="12"/>
                  </a:lnTo>
                  <a:lnTo>
                    <a:pt x="99" y="14"/>
                  </a:lnTo>
                  <a:lnTo>
                    <a:pt x="99" y="16"/>
                  </a:lnTo>
                  <a:lnTo>
                    <a:pt x="99" y="19"/>
                  </a:lnTo>
                  <a:lnTo>
                    <a:pt x="106" y="23"/>
                  </a:lnTo>
                  <a:lnTo>
                    <a:pt x="118" y="2"/>
                  </a:lnTo>
                  <a:lnTo>
                    <a:pt x="125" y="0"/>
                  </a:lnTo>
                  <a:lnTo>
                    <a:pt x="128" y="16"/>
                  </a:lnTo>
                  <a:lnTo>
                    <a:pt x="173" y="89"/>
                  </a:lnTo>
                  <a:lnTo>
                    <a:pt x="189" y="94"/>
                  </a:lnTo>
                  <a:lnTo>
                    <a:pt x="194" y="89"/>
                  </a:lnTo>
                  <a:lnTo>
                    <a:pt x="203" y="97"/>
                  </a:lnTo>
                  <a:lnTo>
                    <a:pt x="203" y="99"/>
                  </a:lnTo>
                  <a:lnTo>
                    <a:pt x="199" y="106"/>
                  </a:lnTo>
                  <a:lnTo>
                    <a:pt x="173" y="115"/>
                  </a:lnTo>
                  <a:lnTo>
                    <a:pt x="170" y="115"/>
                  </a:lnTo>
                  <a:lnTo>
                    <a:pt x="170" y="118"/>
                  </a:lnTo>
                  <a:lnTo>
                    <a:pt x="173" y="123"/>
                  </a:lnTo>
                  <a:lnTo>
                    <a:pt x="182" y="127"/>
                  </a:lnTo>
                  <a:lnTo>
                    <a:pt x="196" y="156"/>
                  </a:lnTo>
                  <a:lnTo>
                    <a:pt x="175" y="175"/>
                  </a:lnTo>
                  <a:lnTo>
                    <a:pt x="194" y="224"/>
                  </a:lnTo>
                  <a:lnTo>
                    <a:pt x="194" y="227"/>
                  </a:lnTo>
                  <a:lnTo>
                    <a:pt x="192" y="227"/>
                  </a:lnTo>
                  <a:lnTo>
                    <a:pt x="189" y="229"/>
                  </a:lnTo>
                  <a:lnTo>
                    <a:pt x="184" y="224"/>
                  </a:lnTo>
                  <a:lnTo>
                    <a:pt x="180" y="208"/>
                  </a:lnTo>
                  <a:lnTo>
                    <a:pt x="168" y="201"/>
                  </a:lnTo>
                  <a:lnTo>
                    <a:pt x="123" y="208"/>
                  </a:lnTo>
                  <a:lnTo>
                    <a:pt x="104" y="219"/>
                  </a:lnTo>
                  <a:lnTo>
                    <a:pt x="62" y="219"/>
                  </a:lnTo>
                  <a:lnTo>
                    <a:pt x="31" y="245"/>
                  </a:lnTo>
                  <a:lnTo>
                    <a:pt x="14" y="224"/>
                  </a:lnTo>
                  <a:lnTo>
                    <a:pt x="10" y="203"/>
                  </a:lnTo>
                  <a:lnTo>
                    <a:pt x="0" y="193"/>
                  </a:lnTo>
                  <a:lnTo>
                    <a:pt x="14" y="165"/>
                  </a:lnTo>
                  <a:lnTo>
                    <a:pt x="0" y="123"/>
                  </a:lnTo>
                  <a:lnTo>
                    <a:pt x="33" y="108"/>
                  </a:lnTo>
                  <a:lnTo>
                    <a:pt x="43" y="42"/>
                  </a:lnTo>
                  <a:lnTo>
                    <a:pt x="69" y="9"/>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8" name="Freeform 1102"/>
            <p:cNvSpPr>
              <a:spLocks/>
            </p:cNvSpPr>
            <p:nvPr/>
          </p:nvSpPr>
          <p:spPr bwMode="auto">
            <a:xfrm>
              <a:off x="6618" y="1428"/>
              <a:ext cx="183" cy="221"/>
            </a:xfrm>
            <a:custGeom>
              <a:avLst/>
              <a:gdLst>
                <a:gd name="T0" fmla="*/ 5 w 203"/>
                <a:gd name="T1" fmla="*/ 5 h 245"/>
                <a:gd name="T2" fmla="*/ 5 w 203"/>
                <a:gd name="T3" fmla="*/ 5 h 245"/>
                <a:gd name="T4" fmla="*/ 5 w 203"/>
                <a:gd name="T5" fmla="*/ 5 h 245"/>
                <a:gd name="T6" fmla="*/ 5 w 203"/>
                <a:gd name="T7" fmla="*/ 5 h 245"/>
                <a:gd name="T8" fmla="*/ 5 w 203"/>
                <a:gd name="T9" fmla="*/ 5 h 245"/>
                <a:gd name="T10" fmla="*/ 5 w 203"/>
                <a:gd name="T11" fmla="*/ 5 h 245"/>
                <a:gd name="T12" fmla="*/ 5 w 203"/>
                <a:gd name="T13" fmla="*/ 5 h 245"/>
                <a:gd name="T14" fmla="*/ 5 w 203"/>
                <a:gd name="T15" fmla="*/ 5 h 245"/>
                <a:gd name="T16" fmla="*/ 5 w 203"/>
                <a:gd name="T17" fmla="*/ 5 h 245"/>
                <a:gd name="T18" fmla="*/ 5 w 203"/>
                <a:gd name="T19" fmla="*/ 5 h 245"/>
                <a:gd name="T20" fmla="*/ 5 w 203"/>
                <a:gd name="T21" fmla="*/ 5 h 245"/>
                <a:gd name="T22" fmla="*/ 5 w 203"/>
                <a:gd name="T23" fmla="*/ 5 h 245"/>
                <a:gd name="T24" fmla="*/ 5 w 203"/>
                <a:gd name="T25" fmla="*/ 5 h 245"/>
                <a:gd name="T26" fmla="*/ 5 w 203"/>
                <a:gd name="T27" fmla="*/ 2 h 245"/>
                <a:gd name="T28" fmla="*/ 5 w 203"/>
                <a:gd name="T29" fmla="*/ 0 h 245"/>
                <a:gd name="T30" fmla="*/ 5 w 203"/>
                <a:gd name="T31" fmla="*/ 5 h 245"/>
                <a:gd name="T32" fmla="*/ 5 w 203"/>
                <a:gd name="T33" fmla="*/ 5 h 245"/>
                <a:gd name="T34" fmla="*/ 5 w 203"/>
                <a:gd name="T35" fmla="*/ 5 h 245"/>
                <a:gd name="T36" fmla="*/ 5 w 203"/>
                <a:gd name="T37" fmla="*/ 5 h 245"/>
                <a:gd name="T38" fmla="*/ 5 w 203"/>
                <a:gd name="T39" fmla="*/ 5 h 245"/>
                <a:gd name="T40" fmla="*/ 5 w 203"/>
                <a:gd name="T41" fmla="*/ 5 h 245"/>
                <a:gd name="T42" fmla="*/ 5 w 203"/>
                <a:gd name="T43" fmla="*/ 5 h 245"/>
                <a:gd name="T44" fmla="*/ 5 w 203"/>
                <a:gd name="T45" fmla="*/ 5 h 245"/>
                <a:gd name="T46" fmla="*/ 5 w 203"/>
                <a:gd name="T47" fmla="*/ 5 h 245"/>
                <a:gd name="T48" fmla="*/ 5 w 203"/>
                <a:gd name="T49" fmla="*/ 5 h 245"/>
                <a:gd name="T50" fmla="*/ 5 w 203"/>
                <a:gd name="T51" fmla="*/ 5 h 245"/>
                <a:gd name="T52" fmla="*/ 5 w 203"/>
                <a:gd name="T53" fmla="*/ 5 h 245"/>
                <a:gd name="T54" fmla="*/ 5 w 203"/>
                <a:gd name="T55" fmla="*/ 5 h 245"/>
                <a:gd name="T56" fmla="*/ 5 w 203"/>
                <a:gd name="T57" fmla="*/ 5 h 245"/>
                <a:gd name="T58" fmla="*/ 5 w 203"/>
                <a:gd name="T59" fmla="*/ 5 h 245"/>
                <a:gd name="T60" fmla="*/ 5 w 203"/>
                <a:gd name="T61" fmla="*/ 5 h 245"/>
                <a:gd name="T62" fmla="*/ 5 w 203"/>
                <a:gd name="T63" fmla="*/ 5 h 245"/>
                <a:gd name="T64" fmla="*/ 5 w 203"/>
                <a:gd name="T65" fmla="*/ 5 h 245"/>
                <a:gd name="T66" fmla="*/ 5 w 203"/>
                <a:gd name="T67" fmla="*/ 5 h 245"/>
                <a:gd name="T68" fmla="*/ 5 w 203"/>
                <a:gd name="T69" fmla="*/ 5 h 245"/>
                <a:gd name="T70" fmla="*/ 5 w 203"/>
                <a:gd name="T71" fmla="*/ 5 h 245"/>
                <a:gd name="T72" fmla="*/ 5 w 203"/>
                <a:gd name="T73" fmla="*/ 5 h 245"/>
                <a:gd name="T74" fmla="*/ 5 w 203"/>
                <a:gd name="T75" fmla="*/ 5 h 245"/>
                <a:gd name="T76" fmla="*/ 5 w 203"/>
                <a:gd name="T77" fmla="*/ 5 h 245"/>
                <a:gd name="T78" fmla="*/ 5 w 203"/>
                <a:gd name="T79" fmla="*/ 5 h 245"/>
                <a:gd name="T80" fmla="*/ 5 w 203"/>
                <a:gd name="T81" fmla="*/ 5 h 245"/>
                <a:gd name="T82" fmla="*/ 5 w 203"/>
                <a:gd name="T83" fmla="*/ 5 h 245"/>
                <a:gd name="T84" fmla="*/ 5 w 203"/>
                <a:gd name="T85" fmla="*/ 5 h 245"/>
                <a:gd name="T86" fmla="*/ 0 w 203"/>
                <a:gd name="T87" fmla="*/ 5 h 245"/>
                <a:gd name="T88" fmla="*/ 5 w 203"/>
                <a:gd name="T89" fmla="*/ 5 h 245"/>
                <a:gd name="T90" fmla="*/ 0 w 203"/>
                <a:gd name="T91" fmla="*/ 5 h 245"/>
                <a:gd name="T92" fmla="*/ 5 w 203"/>
                <a:gd name="T93" fmla="*/ 5 h 245"/>
                <a:gd name="T94" fmla="*/ 5 w 203"/>
                <a:gd name="T95" fmla="*/ 5 h 245"/>
                <a:gd name="T96" fmla="*/ 5 w 203"/>
                <a:gd name="T97" fmla="*/ 5 h 2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
                <a:gd name="T148" fmla="*/ 0 h 245"/>
                <a:gd name="T149" fmla="*/ 203 w 203"/>
                <a:gd name="T150" fmla="*/ 245 h 2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 h="245">
                  <a:moveTo>
                    <a:pt x="69" y="9"/>
                  </a:moveTo>
                  <a:lnTo>
                    <a:pt x="69" y="9"/>
                  </a:lnTo>
                  <a:lnTo>
                    <a:pt x="69" y="12"/>
                  </a:lnTo>
                  <a:lnTo>
                    <a:pt x="73" y="14"/>
                  </a:lnTo>
                  <a:lnTo>
                    <a:pt x="85" y="9"/>
                  </a:lnTo>
                  <a:lnTo>
                    <a:pt x="85" y="12"/>
                  </a:lnTo>
                  <a:lnTo>
                    <a:pt x="85" y="14"/>
                  </a:lnTo>
                  <a:lnTo>
                    <a:pt x="95" y="12"/>
                  </a:lnTo>
                  <a:lnTo>
                    <a:pt x="99" y="14"/>
                  </a:lnTo>
                  <a:lnTo>
                    <a:pt x="99" y="16"/>
                  </a:lnTo>
                  <a:lnTo>
                    <a:pt x="99" y="19"/>
                  </a:lnTo>
                  <a:lnTo>
                    <a:pt x="106" y="23"/>
                  </a:lnTo>
                  <a:lnTo>
                    <a:pt x="118" y="2"/>
                  </a:lnTo>
                  <a:lnTo>
                    <a:pt x="125" y="0"/>
                  </a:lnTo>
                  <a:lnTo>
                    <a:pt x="128" y="16"/>
                  </a:lnTo>
                  <a:lnTo>
                    <a:pt x="173" y="89"/>
                  </a:lnTo>
                  <a:lnTo>
                    <a:pt x="189" y="94"/>
                  </a:lnTo>
                  <a:lnTo>
                    <a:pt x="194" y="89"/>
                  </a:lnTo>
                  <a:lnTo>
                    <a:pt x="203" y="97"/>
                  </a:lnTo>
                  <a:lnTo>
                    <a:pt x="203" y="99"/>
                  </a:lnTo>
                  <a:lnTo>
                    <a:pt x="199" y="106"/>
                  </a:lnTo>
                  <a:lnTo>
                    <a:pt x="173" y="115"/>
                  </a:lnTo>
                  <a:lnTo>
                    <a:pt x="170" y="115"/>
                  </a:lnTo>
                  <a:lnTo>
                    <a:pt x="170" y="118"/>
                  </a:lnTo>
                  <a:lnTo>
                    <a:pt x="173" y="123"/>
                  </a:lnTo>
                  <a:lnTo>
                    <a:pt x="182" y="127"/>
                  </a:lnTo>
                  <a:lnTo>
                    <a:pt x="196" y="156"/>
                  </a:lnTo>
                  <a:lnTo>
                    <a:pt x="175" y="175"/>
                  </a:lnTo>
                  <a:lnTo>
                    <a:pt x="194" y="224"/>
                  </a:lnTo>
                  <a:lnTo>
                    <a:pt x="194" y="227"/>
                  </a:lnTo>
                  <a:lnTo>
                    <a:pt x="192" y="227"/>
                  </a:lnTo>
                  <a:lnTo>
                    <a:pt x="189" y="229"/>
                  </a:lnTo>
                  <a:lnTo>
                    <a:pt x="184" y="224"/>
                  </a:lnTo>
                  <a:lnTo>
                    <a:pt x="180" y="208"/>
                  </a:lnTo>
                  <a:lnTo>
                    <a:pt x="168" y="201"/>
                  </a:lnTo>
                  <a:lnTo>
                    <a:pt x="123" y="208"/>
                  </a:lnTo>
                  <a:lnTo>
                    <a:pt x="104" y="219"/>
                  </a:lnTo>
                  <a:lnTo>
                    <a:pt x="62" y="219"/>
                  </a:lnTo>
                  <a:lnTo>
                    <a:pt x="31" y="245"/>
                  </a:lnTo>
                  <a:lnTo>
                    <a:pt x="14" y="224"/>
                  </a:lnTo>
                  <a:lnTo>
                    <a:pt x="10" y="203"/>
                  </a:lnTo>
                  <a:lnTo>
                    <a:pt x="0" y="193"/>
                  </a:lnTo>
                  <a:lnTo>
                    <a:pt x="14" y="165"/>
                  </a:lnTo>
                  <a:lnTo>
                    <a:pt x="0" y="123"/>
                  </a:lnTo>
                  <a:lnTo>
                    <a:pt x="33" y="108"/>
                  </a:lnTo>
                  <a:lnTo>
                    <a:pt x="43" y="42"/>
                  </a:lnTo>
                  <a:lnTo>
                    <a:pt x="69" y="9"/>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19" name="Freeform 1103"/>
            <p:cNvSpPr>
              <a:spLocks/>
            </p:cNvSpPr>
            <p:nvPr/>
          </p:nvSpPr>
          <p:spPr bwMode="auto">
            <a:xfrm>
              <a:off x="6618" y="1428"/>
              <a:ext cx="183" cy="221"/>
            </a:xfrm>
            <a:custGeom>
              <a:avLst/>
              <a:gdLst>
                <a:gd name="T0" fmla="*/ 5 w 203"/>
                <a:gd name="T1" fmla="*/ 5 h 245"/>
                <a:gd name="T2" fmla="*/ 5 w 203"/>
                <a:gd name="T3" fmla="*/ 5 h 245"/>
                <a:gd name="T4" fmla="*/ 5 w 203"/>
                <a:gd name="T5" fmla="*/ 5 h 245"/>
                <a:gd name="T6" fmla="*/ 5 w 203"/>
                <a:gd name="T7" fmla="*/ 5 h 245"/>
                <a:gd name="T8" fmla="*/ 5 w 203"/>
                <a:gd name="T9" fmla="*/ 5 h 245"/>
                <a:gd name="T10" fmla="*/ 5 w 203"/>
                <a:gd name="T11" fmla="*/ 5 h 245"/>
                <a:gd name="T12" fmla="*/ 5 w 203"/>
                <a:gd name="T13" fmla="*/ 5 h 245"/>
                <a:gd name="T14" fmla="*/ 5 w 203"/>
                <a:gd name="T15" fmla="*/ 5 h 245"/>
                <a:gd name="T16" fmla="*/ 5 w 203"/>
                <a:gd name="T17" fmla="*/ 5 h 245"/>
                <a:gd name="T18" fmla="*/ 5 w 203"/>
                <a:gd name="T19" fmla="*/ 5 h 245"/>
                <a:gd name="T20" fmla="*/ 5 w 203"/>
                <a:gd name="T21" fmla="*/ 5 h 245"/>
                <a:gd name="T22" fmla="*/ 5 w 203"/>
                <a:gd name="T23" fmla="*/ 5 h 245"/>
                <a:gd name="T24" fmla="*/ 5 w 203"/>
                <a:gd name="T25" fmla="*/ 5 h 245"/>
                <a:gd name="T26" fmla="*/ 5 w 203"/>
                <a:gd name="T27" fmla="*/ 2 h 245"/>
                <a:gd name="T28" fmla="*/ 5 w 203"/>
                <a:gd name="T29" fmla="*/ 0 h 245"/>
                <a:gd name="T30" fmla="*/ 5 w 203"/>
                <a:gd name="T31" fmla="*/ 5 h 245"/>
                <a:gd name="T32" fmla="*/ 5 w 203"/>
                <a:gd name="T33" fmla="*/ 5 h 245"/>
                <a:gd name="T34" fmla="*/ 5 w 203"/>
                <a:gd name="T35" fmla="*/ 5 h 245"/>
                <a:gd name="T36" fmla="*/ 5 w 203"/>
                <a:gd name="T37" fmla="*/ 5 h 245"/>
                <a:gd name="T38" fmla="*/ 5 w 203"/>
                <a:gd name="T39" fmla="*/ 5 h 245"/>
                <a:gd name="T40" fmla="*/ 5 w 203"/>
                <a:gd name="T41" fmla="*/ 5 h 245"/>
                <a:gd name="T42" fmla="*/ 5 w 203"/>
                <a:gd name="T43" fmla="*/ 5 h 245"/>
                <a:gd name="T44" fmla="*/ 5 w 203"/>
                <a:gd name="T45" fmla="*/ 5 h 245"/>
                <a:gd name="T46" fmla="*/ 5 w 203"/>
                <a:gd name="T47" fmla="*/ 5 h 245"/>
                <a:gd name="T48" fmla="*/ 5 w 203"/>
                <a:gd name="T49" fmla="*/ 5 h 245"/>
                <a:gd name="T50" fmla="*/ 5 w 203"/>
                <a:gd name="T51" fmla="*/ 5 h 245"/>
                <a:gd name="T52" fmla="*/ 5 w 203"/>
                <a:gd name="T53" fmla="*/ 5 h 245"/>
                <a:gd name="T54" fmla="*/ 5 w 203"/>
                <a:gd name="T55" fmla="*/ 5 h 245"/>
                <a:gd name="T56" fmla="*/ 5 w 203"/>
                <a:gd name="T57" fmla="*/ 5 h 245"/>
                <a:gd name="T58" fmla="*/ 5 w 203"/>
                <a:gd name="T59" fmla="*/ 5 h 245"/>
                <a:gd name="T60" fmla="*/ 5 w 203"/>
                <a:gd name="T61" fmla="*/ 5 h 245"/>
                <a:gd name="T62" fmla="*/ 5 w 203"/>
                <a:gd name="T63" fmla="*/ 5 h 245"/>
                <a:gd name="T64" fmla="*/ 5 w 203"/>
                <a:gd name="T65" fmla="*/ 5 h 245"/>
                <a:gd name="T66" fmla="*/ 5 w 203"/>
                <a:gd name="T67" fmla="*/ 5 h 245"/>
                <a:gd name="T68" fmla="*/ 5 w 203"/>
                <a:gd name="T69" fmla="*/ 5 h 245"/>
                <a:gd name="T70" fmla="*/ 5 w 203"/>
                <a:gd name="T71" fmla="*/ 5 h 245"/>
                <a:gd name="T72" fmla="*/ 5 w 203"/>
                <a:gd name="T73" fmla="*/ 5 h 245"/>
                <a:gd name="T74" fmla="*/ 5 w 203"/>
                <a:gd name="T75" fmla="*/ 5 h 245"/>
                <a:gd name="T76" fmla="*/ 5 w 203"/>
                <a:gd name="T77" fmla="*/ 5 h 245"/>
                <a:gd name="T78" fmla="*/ 5 w 203"/>
                <a:gd name="T79" fmla="*/ 5 h 245"/>
                <a:gd name="T80" fmla="*/ 5 w 203"/>
                <a:gd name="T81" fmla="*/ 5 h 245"/>
                <a:gd name="T82" fmla="*/ 5 w 203"/>
                <a:gd name="T83" fmla="*/ 5 h 245"/>
                <a:gd name="T84" fmla="*/ 5 w 203"/>
                <a:gd name="T85" fmla="*/ 5 h 245"/>
                <a:gd name="T86" fmla="*/ 0 w 203"/>
                <a:gd name="T87" fmla="*/ 5 h 245"/>
                <a:gd name="T88" fmla="*/ 5 w 203"/>
                <a:gd name="T89" fmla="*/ 5 h 245"/>
                <a:gd name="T90" fmla="*/ 0 w 203"/>
                <a:gd name="T91" fmla="*/ 5 h 245"/>
                <a:gd name="T92" fmla="*/ 5 w 203"/>
                <a:gd name="T93" fmla="*/ 5 h 245"/>
                <a:gd name="T94" fmla="*/ 5 w 203"/>
                <a:gd name="T95" fmla="*/ 5 h 245"/>
                <a:gd name="T96" fmla="*/ 5 w 203"/>
                <a:gd name="T97" fmla="*/ 5 h 24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3"/>
                <a:gd name="T148" fmla="*/ 0 h 245"/>
                <a:gd name="T149" fmla="*/ 203 w 203"/>
                <a:gd name="T150" fmla="*/ 245 h 24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3" h="245">
                  <a:moveTo>
                    <a:pt x="69" y="9"/>
                  </a:moveTo>
                  <a:lnTo>
                    <a:pt x="69" y="9"/>
                  </a:lnTo>
                  <a:lnTo>
                    <a:pt x="69" y="12"/>
                  </a:lnTo>
                  <a:lnTo>
                    <a:pt x="73" y="14"/>
                  </a:lnTo>
                  <a:lnTo>
                    <a:pt x="85" y="9"/>
                  </a:lnTo>
                  <a:lnTo>
                    <a:pt x="85" y="12"/>
                  </a:lnTo>
                  <a:lnTo>
                    <a:pt x="85" y="14"/>
                  </a:lnTo>
                  <a:lnTo>
                    <a:pt x="95" y="12"/>
                  </a:lnTo>
                  <a:lnTo>
                    <a:pt x="99" y="14"/>
                  </a:lnTo>
                  <a:lnTo>
                    <a:pt x="99" y="16"/>
                  </a:lnTo>
                  <a:lnTo>
                    <a:pt x="99" y="19"/>
                  </a:lnTo>
                  <a:lnTo>
                    <a:pt x="106" y="23"/>
                  </a:lnTo>
                  <a:lnTo>
                    <a:pt x="118" y="2"/>
                  </a:lnTo>
                  <a:lnTo>
                    <a:pt x="125" y="0"/>
                  </a:lnTo>
                  <a:lnTo>
                    <a:pt x="128" y="16"/>
                  </a:lnTo>
                  <a:lnTo>
                    <a:pt x="173" y="89"/>
                  </a:lnTo>
                  <a:lnTo>
                    <a:pt x="189" y="94"/>
                  </a:lnTo>
                  <a:lnTo>
                    <a:pt x="194" y="89"/>
                  </a:lnTo>
                  <a:lnTo>
                    <a:pt x="203" y="97"/>
                  </a:lnTo>
                  <a:lnTo>
                    <a:pt x="203" y="99"/>
                  </a:lnTo>
                  <a:lnTo>
                    <a:pt x="199" y="106"/>
                  </a:lnTo>
                  <a:lnTo>
                    <a:pt x="173" y="115"/>
                  </a:lnTo>
                  <a:lnTo>
                    <a:pt x="170" y="115"/>
                  </a:lnTo>
                  <a:lnTo>
                    <a:pt x="170" y="118"/>
                  </a:lnTo>
                  <a:lnTo>
                    <a:pt x="173" y="123"/>
                  </a:lnTo>
                  <a:lnTo>
                    <a:pt x="182" y="127"/>
                  </a:lnTo>
                  <a:lnTo>
                    <a:pt x="196" y="156"/>
                  </a:lnTo>
                  <a:lnTo>
                    <a:pt x="175" y="175"/>
                  </a:lnTo>
                  <a:lnTo>
                    <a:pt x="194" y="224"/>
                  </a:lnTo>
                  <a:lnTo>
                    <a:pt x="194" y="227"/>
                  </a:lnTo>
                  <a:lnTo>
                    <a:pt x="192" y="227"/>
                  </a:lnTo>
                  <a:lnTo>
                    <a:pt x="189" y="229"/>
                  </a:lnTo>
                  <a:lnTo>
                    <a:pt x="184" y="224"/>
                  </a:lnTo>
                  <a:lnTo>
                    <a:pt x="180" y="208"/>
                  </a:lnTo>
                  <a:lnTo>
                    <a:pt x="168" y="201"/>
                  </a:lnTo>
                  <a:lnTo>
                    <a:pt x="123" y="208"/>
                  </a:lnTo>
                  <a:lnTo>
                    <a:pt x="104" y="219"/>
                  </a:lnTo>
                  <a:lnTo>
                    <a:pt x="62" y="219"/>
                  </a:lnTo>
                  <a:lnTo>
                    <a:pt x="31" y="245"/>
                  </a:lnTo>
                  <a:lnTo>
                    <a:pt x="14" y="224"/>
                  </a:lnTo>
                  <a:lnTo>
                    <a:pt x="10" y="203"/>
                  </a:lnTo>
                  <a:lnTo>
                    <a:pt x="0" y="193"/>
                  </a:lnTo>
                  <a:lnTo>
                    <a:pt x="14" y="165"/>
                  </a:lnTo>
                  <a:lnTo>
                    <a:pt x="0" y="123"/>
                  </a:lnTo>
                  <a:lnTo>
                    <a:pt x="33" y="108"/>
                  </a:lnTo>
                  <a:lnTo>
                    <a:pt x="43" y="42"/>
                  </a:lnTo>
                  <a:lnTo>
                    <a:pt x="69" y="9"/>
                  </a:lnTo>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0" name="Freeform 1104"/>
            <p:cNvSpPr>
              <a:spLocks/>
            </p:cNvSpPr>
            <p:nvPr/>
          </p:nvSpPr>
          <p:spPr bwMode="auto">
            <a:xfrm>
              <a:off x="6621" y="1551"/>
              <a:ext cx="421" cy="277"/>
            </a:xfrm>
            <a:custGeom>
              <a:avLst/>
              <a:gdLst>
                <a:gd name="T0" fmla="*/ 5 w 467"/>
                <a:gd name="T1" fmla="*/ 5 h 307"/>
                <a:gd name="T2" fmla="*/ 5 w 467"/>
                <a:gd name="T3" fmla="*/ 5 h 307"/>
                <a:gd name="T4" fmla="*/ 5 w 467"/>
                <a:gd name="T5" fmla="*/ 5 h 307"/>
                <a:gd name="T6" fmla="*/ 5 w 467"/>
                <a:gd name="T7" fmla="*/ 5 h 307"/>
                <a:gd name="T8" fmla="*/ 5 w 467"/>
                <a:gd name="T9" fmla="*/ 5 h 307"/>
                <a:gd name="T10" fmla="*/ 5 w 467"/>
                <a:gd name="T11" fmla="*/ 5 h 307"/>
                <a:gd name="T12" fmla="*/ 5 w 467"/>
                <a:gd name="T13" fmla="*/ 5 h 307"/>
                <a:gd name="T14" fmla="*/ 5 w 467"/>
                <a:gd name="T15" fmla="*/ 5 h 307"/>
                <a:gd name="T16" fmla="*/ 5 w 467"/>
                <a:gd name="T17" fmla="*/ 5 h 307"/>
                <a:gd name="T18" fmla="*/ 5 w 467"/>
                <a:gd name="T19" fmla="*/ 5 h 307"/>
                <a:gd name="T20" fmla="*/ 5 w 467"/>
                <a:gd name="T21" fmla="*/ 5 h 307"/>
                <a:gd name="T22" fmla="*/ 5 w 467"/>
                <a:gd name="T23" fmla="*/ 5 h 307"/>
                <a:gd name="T24" fmla="*/ 4 w 467"/>
                <a:gd name="T25" fmla="*/ 5 h 307"/>
                <a:gd name="T26" fmla="*/ 5 w 467"/>
                <a:gd name="T27" fmla="*/ 5 h 307"/>
                <a:gd name="T28" fmla="*/ 5 w 467"/>
                <a:gd name="T29" fmla="*/ 5 h 307"/>
                <a:gd name="T30" fmla="*/ 5 w 467"/>
                <a:gd name="T31" fmla="*/ 5 h 307"/>
                <a:gd name="T32" fmla="*/ 5 w 467"/>
                <a:gd name="T33" fmla="*/ 5 h 307"/>
                <a:gd name="T34" fmla="*/ 5 w 467"/>
                <a:gd name="T35" fmla="*/ 5 h 307"/>
                <a:gd name="T36" fmla="*/ 5 w 467"/>
                <a:gd name="T37" fmla="*/ 5 h 307"/>
                <a:gd name="T38" fmla="*/ 5 w 467"/>
                <a:gd name="T39" fmla="*/ 5 h 307"/>
                <a:gd name="T40" fmla="*/ 5 w 467"/>
                <a:gd name="T41" fmla="*/ 5 h 307"/>
                <a:gd name="T42" fmla="*/ 5 w 467"/>
                <a:gd name="T43" fmla="*/ 5 h 307"/>
                <a:gd name="T44" fmla="*/ 5 w 467"/>
                <a:gd name="T45" fmla="*/ 5 h 307"/>
                <a:gd name="T46" fmla="*/ 5 w 467"/>
                <a:gd name="T47" fmla="*/ 5 h 307"/>
                <a:gd name="T48" fmla="*/ 5 w 467"/>
                <a:gd name="T49" fmla="*/ 5 h 307"/>
                <a:gd name="T50" fmla="*/ 5 w 467"/>
                <a:gd name="T51" fmla="*/ 5 h 307"/>
                <a:gd name="T52" fmla="*/ 5 w 467"/>
                <a:gd name="T53" fmla="*/ 5 h 307"/>
                <a:gd name="T54" fmla="*/ 5 w 467"/>
                <a:gd name="T55" fmla="*/ 5 h 307"/>
                <a:gd name="T56" fmla="*/ 5 w 467"/>
                <a:gd name="T57" fmla="*/ 5 h 307"/>
                <a:gd name="T58" fmla="*/ 5 w 467"/>
                <a:gd name="T59" fmla="*/ 5 h 307"/>
                <a:gd name="T60" fmla="*/ 5 w 467"/>
                <a:gd name="T61" fmla="*/ 5 h 307"/>
                <a:gd name="T62" fmla="*/ 5 w 467"/>
                <a:gd name="T63" fmla="*/ 5 h 307"/>
                <a:gd name="T64" fmla="*/ 5 w 467"/>
                <a:gd name="T65" fmla="*/ 5 h 307"/>
                <a:gd name="T66" fmla="*/ 5 w 467"/>
                <a:gd name="T67" fmla="*/ 5 h 307"/>
                <a:gd name="T68" fmla="*/ 5 w 467"/>
                <a:gd name="T69" fmla="*/ 5 h 307"/>
                <a:gd name="T70" fmla="*/ 5 w 467"/>
                <a:gd name="T71" fmla="*/ 5 h 307"/>
                <a:gd name="T72" fmla="*/ 5 w 467"/>
                <a:gd name="T73" fmla="*/ 5 h 307"/>
                <a:gd name="T74" fmla="*/ 5 w 467"/>
                <a:gd name="T75" fmla="*/ 5 h 307"/>
                <a:gd name="T76" fmla="*/ 5 w 467"/>
                <a:gd name="T77" fmla="*/ 5 h 307"/>
                <a:gd name="T78" fmla="*/ 5 w 467"/>
                <a:gd name="T79" fmla="*/ 5 h 307"/>
                <a:gd name="T80" fmla="*/ 5 w 467"/>
                <a:gd name="T81" fmla="*/ 5 h 307"/>
                <a:gd name="T82" fmla="*/ 5 w 467"/>
                <a:gd name="T83" fmla="*/ 5 h 307"/>
                <a:gd name="T84" fmla="*/ 5 w 467"/>
                <a:gd name="T85" fmla="*/ 5 h 307"/>
                <a:gd name="T86" fmla="*/ 5 w 467"/>
                <a:gd name="T87" fmla="*/ 5 h 307"/>
                <a:gd name="T88" fmla="*/ 5 w 467"/>
                <a:gd name="T89" fmla="*/ 5 h 307"/>
                <a:gd name="T90" fmla="*/ 5 w 467"/>
                <a:gd name="T91" fmla="*/ 5 h 307"/>
                <a:gd name="T92" fmla="*/ 5 w 467"/>
                <a:gd name="T93" fmla="*/ 5 h 307"/>
                <a:gd name="T94" fmla="*/ 5 w 467"/>
                <a:gd name="T95" fmla="*/ 5 h 307"/>
                <a:gd name="T96" fmla="*/ 5 w 467"/>
                <a:gd name="T97" fmla="*/ 5 h 307"/>
                <a:gd name="T98" fmla="*/ 5 w 467"/>
                <a:gd name="T99" fmla="*/ 5 h 307"/>
                <a:gd name="T100" fmla="*/ 5 w 467"/>
                <a:gd name="T101" fmla="*/ 5 h 307"/>
                <a:gd name="T102" fmla="*/ 6 w 467"/>
                <a:gd name="T103" fmla="*/ 5 h 307"/>
                <a:gd name="T104" fmla="*/ 5 w 467"/>
                <a:gd name="T105" fmla="*/ 5 h 307"/>
                <a:gd name="T106" fmla="*/ 5 w 467"/>
                <a:gd name="T107" fmla="*/ 5 h 307"/>
                <a:gd name="T108" fmla="*/ 5 w 467"/>
                <a:gd name="T109" fmla="*/ 5 h 307"/>
                <a:gd name="T110" fmla="*/ 5 w 467"/>
                <a:gd name="T111" fmla="*/ 5 h 307"/>
                <a:gd name="T112" fmla="*/ 5 w 467"/>
                <a:gd name="T113" fmla="*/ 5 h 307"/>
                <a:gd name="T114" fmla="*/ 5 w 467"/>
                <a:gd name="T115" fmla="*/ 5 h 307"/>
                <a:gd name="T116" fmla="*/ 5 w 467"/>
                <a:gd name="T117" fmla="*/ 5 h 307"/>
                <a:gd name="T118" fmla="*/ 5 w 467"/>
                <a:gd name="T119" fmla="*/ 5 h 307"/>
                <a:gd name="T120" fmla="*/ 5 w 467"/>
                <a:gd name="T121" fmla="*/ 5 h 307"/>
                <a:gd name="T122" fmla="*/ 5 w 467"/>
                <a:gd name="T123" fmla="*/ 5 h 307"/>
                <a:gd name="T124" fmla="*/ 5 w 467"/>
                <a:gd name="T125" fmla="*/ 5 h 3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67"/>
                <a:gd name="T190" fmla="*/ 0 h 307"/>
                <a:gd name="T191" fmla="*/ 467 w 467"/>
                <a:gd name="T192" fmla="*/ 307 h 3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67" h="307">
                  <a:moveTo>
                    <a:pt x="193" y="19"/>
                  </a:moveTo>
                  <a:lnTo>
                    <a:pt x="193" y="19"/>
                  </a:lnTo>
                  <a:lnTo>
                    <a:pt x="174" y="35"/>
                  </a:lnTo>
                  <a:lnTo>
                    <a:pt x="172" y="45"/>
                  </a:lnTo>
                  <a:lnTo>
                    <a:pt x="193" y="87"/>
                  </a:lnTo>
                  <a:lnTo>
                    <a:pt x="191" y="90"/>
                  </a:lnTo>
                  <a:lnTo>
                    <a:pt x="186" y="90"/>
                  </a:lnTo>
                  <a:lnTo>
                    <a:pt x="184" y="90"/>
                  </a:lnTo>
                  <a:lnTo>
                    <a:pt x="179" y="73"/>
                  </a:lnTo>
                  <a:lnTo>
                    <a:pt x="165" y="64"/>
                  </a:lnTo>
                  <a:lnTo>
                    <a:pt x="148" y="64"/>
                  </a:lnTo>
                  <a:lnTo>
                    <a:pt x="137" y="71"/>
                  </a:lnTo>
                  <a:lnTo>
                    <a:pt x="134" y="73"/>
                  </a:lnTo>
                  <a:lnTo>
                    <a:pt x="120" y="68"/>
                  </a:lnTo>
                  <a:lnTo>
                    <a:pt x="101" y="82"/>
                  </a:lnTo>
                  <a:lnTo>
                    <a:pt x="99" y="82"/>
                  </a:lnTo>
                  <a:lnTo>
                    <a:pt x="96" y="82"/>
                  </a:lnTo>
                  <a:lnTo>
                    <a:pt x="54" y="85"/>
                  </a:lnTo>
                  <a:lnTo>
                    <a:pt x="28" y="111"/>
                  </a:lnTo>
                  <a:lnTo>
                    <a:pt x="33" y="125"/>
                  </a:lnTo>
                  <a:lnTo>
                    <a:pt x="9" y="175"/>
                  </a:lnTo>
                  <a:lnTo>
                    <a:pt x="11" y="186"/>
                  </a:lnTo>
                  <a:lnTo>
                    <a:pt x="9" y="189"/>
                  </a:lnTo>
                  <a:lnTo>
                    <a:pt x="7" y="191"/>
                  </a:lnTo>
                  <a:lnTo>
                    <a:pt x="4" y="191"/>
                  </a:lnTo>
                  <a:lnTo>
                    <a:pt x="0" y="219"/>
                  </a:lnTo>
                  <a:lnTo>
                    <a:pt x="18" y="231"/>
                  </a:lnTo>
                  <a:lnTo>
                    <a:pt x="23" y="236"/>
                  </a:lnTo>
                  <a:lnTo>
                    <a:pt x="70" y="224"/>
                  </a:lnTo>
                  <a:lnTo>
                    <a:pt x="80" y="229"/>
                  </a:lnTo>
                  <a:lnTo>
                    <a:pt x="82" y="229"/>
                  </a:lnTo>
                  <a:lnTo>
                    <a:pt x="127" y="198"/>
                  </a:lnTo>
                  <a:lnTo>
                    <a:pt x="141" y="208"/>
                  </a:lnTo>
                  <a:lnTo>
                    <a:pt x="167" y="201"/>
                  </a:lnTo>
                  <a:lnTo>
                    <a:pt x="174" y="193"/>
                  </a:lnTo>
                  <a:lnTo>
                    <a:pt x="205" y="201"/>
                  </a:lnTo>
                  <a:lnTo>
                    <a:pt x="219" y="231"/>
                  </a:lnTo>
                  <a:lnTo>
                    <a:pt x="231" y="236"/>
                  </a:lnTo>
                  <a:lnTo>
                    <a:pt x="238" y="250"/>
                  </a:lnTo>
                  <a:lnTo>
                    <a:pt x="231" y="253"/>
                  </a:lnTo>
                  <a:lnTo>
                    <a:pt x="215" y="281"/>
                  </a:lnTo>
                  <a:lnTo>
                    <a:pt x="219" y="297"/>
                  </a:lnTo>
                  <a:lnTo>
                    <a:pt x="231" y="290"/>
                  </a:lnTo>
                  <a:lnTo>
                    <a:pt x="236" y="290"/>
                  </a:lnTo>
                  <a:lnTo>
                    <a:pt x="238" y="288"/>
                  </a:lnTo>
                  <a:lnTo>
                    <a:pt x="236" y="281"/>
                  </a:lnTo>
                  <a:lnTo>
                    <a:pt x="243" y="279"/>
                  </a:lnTo>
                  <a:lnTo>
                    <a:pt x="245" y="274"/>
                  </a:lnTo>
                  <a:lnTo>
                    <a:pt x="241" y="253"/>
                  </a:lnTo>
                  <a:lnTo>
                    <a:pt x="252" y="257"/>
                  </a:lnTo>
                  <a:lnTo>
                    <a:pt x="257" y="241"/>
                  </a:lnTo>
                  <a:lnTo>
                    <a:pt x="283" y="229"/>
                  </a:lnTo>
                  <a:lnTo>
                    <a:pt x="285" y="229"/>
                  </a:lnTo>
                  <a:lnTo>
                    <a:pt x="288" y="231"/>
                  </a:lnTo>
                  <a:lnTo>
                    <a:pt x="288" y="236"/>
                  </a:lnTo>
                  <a:lnTo>
                    <a:pt x="288" y="238"/>
                  </a:lnTo>
                  <a:lnTo>
                    <a:pt x="271" y="243"/>
                  </a:lnTo>
                  <a:lnTo>
                    <a:pt x="269" y="243"/>
                  </a:lnTo>
                  <a:lnTo>
                    <a:pt x="269" y="250"/>
                  </a:lnTo>
                  <a:lnTo>
                    <a:pt x="269" y="253"/>
                  </a:lnTo>
                  <a:lnTo>
                    <a:pt x="283" y="255"/>
                  </a:lnTo>
                  <a:lnTo>
                    <a:pt x="288" y="253"/>
                  </a:lnTo>
                  <a:lnTo>
                    <a:pt x="304" y="260"/>
                  </a:lnTo>
                  <a:lnTo>
                    <a:pt x="333" y="245"/>
                  </a:lnTo>
                  <a:lnTo>
                    <a:pt x="342" y="248"/>
                  </a:lnTo>
                  <a:lnTo>
                    <a:pt x="337" y="257"/>
                  </a:lnTo>
                  <a:lnTo>
                    <a:pt x="335" y="257"/>
                  </a:lnTo>
                  <a:lnTo>
                    <a:pt x="333" y="257"/>
                  </a:lnTo>
                  <a:lnTo>
                    <a:pt x="316" y="274"/>
                  </a:lnTo>
                  <a:lnTo>
                    <a:pt x="316" y="279"/>
                  </a:lnTo>
                  <a:lnTo>
                    <a:pt x="321" y="281"/>
                  </a:lnTo>
                  <a:lnTo>
                    <a:pt x="323" y="281"/>
                  </a:lnTo>
                  <a:lnTo>
                    <a:pt x="335" y="274"/>
                  </a:lnTo>
                  <a:lnTo>
                    <a:pt x="335" y="281"/>
                  </a:lnTo>
                  <a:lnTo>
                    <a:pt x="337" y="281"/>
                  </a:lnTo>
                  <a:lnTo>
                    <a:pt x="349" y="281"/>
                  </a:lnTo>
                  <a:lnTo>
                    <a:pt x="347" y="300"/>
                  </a:lnTo>
                  <a:lnTo>
                    <a:pt x="349" y="302"/>
                  </a:lnTo>
                  <a:lnTo>
                    <a:pt x="366" y="307"/>
                  </a:lnTo>
                  <a:lnTo>
                    <a:pt x="382" y="286"/>
                  </a:lnTo>
                  <a:lnTo>
                    <a:pt x="401" y="281"/>
                  </a:lnTo>
                  <a:lnTo>
                    <a:pt x="408" y="269"/>
                  </a:lnTo>
                  <a:lnTo>
                    <a:pt x="422" y="267"/>
                  </a:lnTo>
                  <a:lnTo>
                    <a:pt x="430" y="260"/>
                  </a:lnTo>
                  <a:lnTo>
                    <a:pt x="430" y="253"/>
                  </a:lnTo>
                  <a:lnTo>
                    <a:pt x="427" y="250"/>
                  </a:lnTo>
                  <a:lnTo>
                    <a:pt x="425" y="248"/>
                  </a:lnTo>
                  <a:lnTo>
                    <a:pt x="408" y="248"/>
                  </a:lnTo>
                  <a:lnTo>
                    <a:pt x="394" y="257"/>
                  </a:lnTo>
                  <a:lnTo>
                    <a:pt x="370" y="243"/>
                  </a:lnTo>
                  <a:lnTo>
                    <a:pt x="352" y="241"/>
                  </a:lnTo>
                  <a:lnTo>
                    <a:pt x="356" y="231"/>
                  </a:lnTo>
                  <a:lnTo>
                    <a:pt x="385" y="224"/>
                  </a:lnTo>
                  <a:lnTo>
                    <a:pt x="408" y="193"/>
                  </a:lnTo>
                  <a:lnTo>
                    <a:pt x="422" y="191"/>
                  </a:lnTo>
                  <a:lnTo>
                    <a:pt x="439" y="167"/>
                  </a:lnTo>
                  <a:lnTo>
                    <a:pt x="439" y="165"/>
                  </a:lnTo>
                  <a:lnTo>
                    <a:pt x="434" y="158"/>
                  </a:lnTo>
                  <a:lnTo>
                    <a:pt x="434" y="156"/>
                  </a:lnTo>
                  <a:lnTo>
                    <a:pt x="439" y="149"/>
                  </a:lnTo>
                  <a:lnTo>
                    <a:pt x="465" y="134"/>
                  </a:lnTo>
                  <a:lnTo>
                    <a:pt x="467" y="130"/>
                  </a:lnTo>
                  <a:lnTo>
                    <a:pt x="467" y="118"/>
                  </a:lnTo>
                  <a:lnTo>
                    <a:pt x="456" y="104"/>
                  </a:lnTo>
                  <a:lnTo>
                    <a:pt x="453" y="78"/>
                  </a:lnTo>
                  <a:lnTo>
                    <a:pt x="439" y="68"/>
                  </a:lnTo>
                  <a:lnTo>
                    <a:pt x="392" y="68"/>
                  </a:lnTo>
                  <a:lnTo>
                    <a:pt x="366" y="56"/>
                  </a:lnTo>
                  <a:lnTo>
                    <a:pt x="326" y="66"/>
                  </a:lnTo>
                  <a:lnTo>
                    <a:pt x="316" y="47"/>
                  </a:lnTo>
                  <a:lnTo>
                    <a:pt x="307" y="42"/>
                  </a:lnTo>
                  <a:lnTo>
                    <a:pt x="307" y="40"/>
                  </a:lnTo>
                  <a:lnTo>
                    <a:pt x="307" y="38"/>
                  </a:lnTo>
                  <a:lnTo>
                    <a:pt x="297" y="30"/>
                  </a:lnTo>
                  <a:lnTo>
                    <a:pt x="276" y="30"/>
                  </a:lnTo>
                  <a:lnTo>
                    <a:pt x="267" y="23"/>
                  </a:lnTo>
                  <a:lnTo>
                    <a:pt x="267" y="21"/>
                  </a:lnTo>
                  <a:lnTo>
                    <a:pt x="271" y="19"/>
                  </a:lnTo>
                  <a:lnTo>
                    <a:pt x="269" y="16"/>
                  </a:lnTo>
                  <a:lnTo>
                    <a:pt x="257" y="12"/>
                  </a:lnTo>
                  <a:lnTo>
                    <a:pt x="250" y="0"/>
                  </a:lnTo>
                  <a:lnTo>
                    <a:pt x="196" y="19"/>
                  </a:lnTo>
                  <a:lnTo>
                    <a:pt x="193" y="19"/>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1" name="Freeform 1105"/>
            <p:cNvSpPr>
              <a:spLocks/>
            </p:cNvSpPr>
            <p:nvPr/>
          </p:nvSpPr>
          <p:spPr bwMode="auto">
            <a:xfrm>
              <a:off x="6748" y="1725"/>
              <a:ext cx="86" cy="101"/>
            </a:xfrm>
            <a:custGeom>
              <a:avLst/>
              <a:gdLst>
                <a:gd name="T0" fmla="*/ 5 w 95"/>
                <a:gd name="T1" fmla="*/ 5 h 112"/>
                <a:gd name="T2" fmla="*/ 5 w 95"/>
                <a:gd name="T3" fmla="*/ 5 h 112"/>
                <a:gd name="T4" fmla="*/ 5 w 95"/>
                <a:gd name="T5" fmla="*/ 5 h 112"/>
                <a:gd name="T6" fmla="*/ 5 w 95"/>
                <a:gd name="T7" fmla="*/ 5 h 112"/>
                <a:gd name="T8" fmla="*/ 5 w 95"/>
                <a:gd name="T9" fmla="*/ 5 h 112"/>
                <a:gd name="T10" fmla="*/ 5 w 95"/>
                <a:gd name="T11" fmla="*/ 0 h 112"/>
                <a:gd name="T12" fmla="*/ 5 w 95"/>
                <a:gd name="T13" fmla="*/ 5 h 112"/>
                <a:gd name="T14" fmla="*/ 5 w 95"/>
                <a:gd name="T15" fmla="*/ 5 h 112"/>
                <a:gd name="T16" fmla="*/ 0 w 95"/>
                <a:gd name="T17" fmla="*/ 5 h 112"/>
                <a:gd name="T18" fmla="*/ 5 w 95"/>
                <a:gd name="T19" fmla="*/ 5 h 112"/>
                <a:gd name="T20" fmla="*/ 5 w 95"/>
                <a:gd name="T21" fmla="*/ 5 h 112"/>
                <a:gd name="T22" fmla="*/ 5 w 95"/>
                <a:gd name="T23" fmla="*/ 5 h 112"/>
                <a:gd name="T24" fmla="*/ 5 w 95"/>
                <a:gd name="T25" fmla="*/ 5 h 112"/>
                <a:gd name="T26" fmla="*/ 5 w 95"/>
                <a:gd name="T27" fmla="*/ 5 h 112"/>
                <a:gd name="T28" fmla="*/ 5 w 95"/>
                <a:gd name="T29" fmla="*/ 5 h 112"/>
                <a:gd name="T30" fmla="*/ 5 w 95"/>
                <a:gd name="T31" fmla="*/ 5 h 112"/>
                <a:gd name="T32" fmla="*/ 5 w 95"/>
                <a:gd name="T33" fmla="*/ 5 h 112"/>
                <a:gd name="T34" fmla="*/ 5 w 95"/>
                <a:gd name="T35" fmla="*/ 5 h 112"/>
                <a:gd name="T36" fmla="*/ 5 w 95"/>
                <a:gd name="T37" fmla="*/ 5 h 1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112"/>
                <a:gd name="T59" fmla="*/ 95 w 95"/>
                <a:gd name="T60" fmla="*/ 112 h 1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112">
                  <a:moveTo>
                    <a:pt x="95" y="57"/>
                  </a:moveTo>
                  <a:lnTo>
                    <a:pt x="95" y="57"/>
                  </a:lnTo>
                  <a:lnTo>
                    <a:pt x="92" y="45"/>
                  </a:lnTo>
                  <a:lnTo>
                    <a:pt x="76" y="34"/>
                  </a:lnTo>
                  <a:lnTo>
                    <a:pt x="66" y="10"/>
                  </a:lnTo>
                  <a:lnTo>
                    <a:pt x="33" y="0"/>
                  </a:lnTo>
                  <a:lnTo>
                    <a:pt x="22" y="10"/>
                  </a:lnTo>
                  <a:lnTo>
                    <a:pt x="12" y="8"/>
                  </a:lnTo>
                  <a:lnTo>
                    <a:pt x="0" y="15"/>
                  </a:lnTo>
                  <a:lnTo>
                    <a:pt x="55" y="107"/>
                  </a:lnTo>
                  <a:lnTo>
                    <a:pt x="57" y="104"/>
                  </a:lnTo>
                  <a:lnTo>
                    <a:pt x="69" y="112"/>
                  </a:lnTo>
                  <a:lnTo>
                    <a:pt x="74" y="109"/>
                  </a:lnTo>
                  <a:lnTo>
                    <a:pt x="76" y="104"/>
                  </a:lnTo>
                  <a:lnTo>
                    <a:pt x="74" y="88"/>
                  </a:lnTo>
                  <a:lnTo>
                    <a:pt x="90" y="62"/>
                  </a:lnTo>
                  <a:lnTo>
                    <a:pt x="95" y="57"/>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2" name="Freeform 1106"/>
            <p:cNvSpPr>
              <a:spLocks/>
            </p:cNvSpPr>
            <p:nvPr/>
          </p:nvSpPr>
          <p:spPr bwMode="auto">
            <a:xfrm>
              <a:off x="6625" y="1970"/>
              <a:ext cx="68" cy="63"/>
            </a:xfrm>
            <a:custGeom>
              <a:avLst/>
              <a:gdLst>
                <a:gd name="T0" fmla="*/ 0 w 76"/>
                <a:gd name="T1" fmla="*/ 5 h 69"/>
                <a:gd name="T2" fmla="*/ 0 w 76"/>
                <a:gd name="T3" fmla="*/ 5 h 69"/>
                <a:gd name="T4" fmla="*/ 4 w 76"/>
                <a:gd name="T5" fmla="*/ 5 h 69"/>
                <a:gd name="T6" fmla="*/ 4 w 76"/>
                <a:gd name="T7" fmla="*/ 5 h 69"/>
                <a:gd name="T8" fmla="*/ 4 w 76"/>
                <a:gd name="T9" fmla="*/ 0 h 69"/>
                <a:gd name="T10" fmla="*/ 4 w 76"/>
                <a:gd name="T11" fmla="*/ 5 h 69"/>
                <a:gd name="T12" fmla="*/ 4 w 76"/>
                <a:gd name="T13" fmla="*/ 5 h 69"/>
                <a:gd name="T14" fmla="*/ 4 w 76"/>
                <a:gd name="T15" fmla="*/ 5 h 69"/>
                <a:gd name="T16" fmla="*/ 4 w 76"/>
                <a:gd name="T17" fmla="*/ 5 h 69"/>
                <a:gd name="T18" fmla="*/ 4 w 76"/>
                <a:gd name="T19" fmla="*/ 5 h 69"/>
                <a:gd name="T20" fmla="*/ 4 w 76"/>
                <a:gd name="T21" fmla="*/ 5 h 69"/>
                <a:gd name="T22" fmla="*/ 4 w 76"/>
                <a:gd name="T23" fmla="*/ 5 h 69"/>
                <a:gd name="T24" fmla="*/ 4 w 76"/>
                <a:gd name="T25" fmla="*/ 5 h 69"/>
                <a:gd name="T26" fmla="*/ 4 w 76"/>
                <a:gd name="T27" fmla="*/ 5 h 69"/>
                <a:gd name="T28" fmla="*/ 0 w 76"/>
                <a:gd name="T29" fmla="*/ 5 h 69"/>
                <a:gd name="T30" fmla="*/ 0 w 76"/>
                <a:gd name="T31" fmla="*/ 5 h 69"/>
                <a:gd name="T32" fmla="*/ 0 w 76"/>
                <a:gd name="T33" fmla="*/ 5 h 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69"/>
                <a:gd name="T53" fmla="*/ 76 w 76"/>
                <a:gd name="T54" fmla="*/ 69 h 6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69">
                  <a:moveTo>
                    <a:pt x="0" y="24"/>
                  </a:moveTo>
                  <a:lnTo>
                    <a:pt x="0" y="24"/>
                  </a:lnTo>
                  <a:lnTo>
                    <a:pt x="14" y="21"/>
                  </a:lnTo>
                  <a:lnTo>
                    <a:pt x="24" y="7"/>
                  </a:lnTo>
                  <a:lnTo>
                    <a:pt x="52" y="0"/>
                  </a:lnTo>
                  <a:lnTo>
                    <a:pt x="55" y="5"/>
                  </a:lnTo>
                  <a:lnTo>
                    <a:pt x="66" y="10"/>
                  </a:lnTo>
                  <a:lnTo>
                    <a:pt x="76" y="36"/>
                  </a:lnTo>
                  <a:lnTo>
                    <a:pt x="76" y="38"/>
                  </a:lnTo>
                  <a:lnTo>
                    <a:pt x="66" y="50"/>
                  </a:lnTo>
                  <a:lnTo>
                    <a:pt x="50" y="52"/>
                  </a:lnTo>
                  <a:lnTo>
                    <a:pt x="43" y="62"/>
                  </a:lnTo>
                  <a:lnTo>
                    <a:pt x="22" y="69"/>
                  </a:lnTo>
                  <a:lnTo>
                    <a:pt x="7" y="59"/>
                  </a:lnTo>
                  <a:lnTo>
                    <a:pt x="0" y="24"/>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3" name="Freeform 1107"/>
            <p:cNvSpPr>
              <a:spLocks/>
            </p:cNvSpPr>
            <p:nvPr/>
          </p:nvSpPr>
          <p:spPr bwMode="auto">
            <a:xfrm>
              <a:off x="6787" y="1953"/>
              <a:ext cx="77" cy="71"/>
            </a:xfrm>
            <a:custGeom>
              <a:avLst/>
              <a:gdLst>
                <a:gd name="T0" fmla="*/ 5 w 85"/>
                <a:gd name="T1" fmla="*/ 0 h 78"/>
                <a:gd name="T2" fmla="*/ 5 w 85"/>
                <a:gd name="T3" fmla="*/ 0 h 78"/>
                <a:gd name="T4" fmla="*/ 5 w 85"/>
                <a:gd name="T5" fmla="*/ 5 h 78"/>
                <a:gd name="T6" fmla="*/ 5 w 85"/>
                <a:gd name="T7" fmla="*/ 3 h 78"/>
                <a:gd name="T8" fmla="*/ 0 w 85"/>
                <a:gd name="T9" fmla="*/ 5 h 78"/>
                <a:gd name="T10" fmla="*/ 5 w 85"/>
                <a:gd name="T11" fmla="*/ 5 h 78"/>
                <a:gd name="T12" fmla="*/ 5 w 85"/>
                <a:gd name="T13" fmla="*/ 5 h 78"/>
                <a:gd name="T14" fmla="*/ 5 w 85"/>
                <a:gd name="T15" fmla="*/ 5 h 78"/>
                <a:gd name="T16" fmla="*/ 2 w 85"/>
                <a:gd name="T17" fmla="*/ 5 h 78"/>
                <a:gd name="T18" fmla="*/ 5 w 85"/>
                <a:gd name="T19" fmla="*/ 5 h 78"/>
                <a:gd name="T20" fmla="*/ 5 w 85"/>
                <a:gd name="T21" fmla="*/ 5 h 78"/>
                <a:gd name="T22" fmla="*/ 5 w 85"/>
                <a:gd name="T23" fmla="*/ 5 h 78"/>
                <a:gd name="T24" fmla="*/ 5 w 85"/>
                <a:gd name="T25" fmla="*/ 5 h 78"/>
                <a:gd name="T26" fmla="*/ 5 w 85"/>
                <a:gd name="T27" fmla="*/ 5 h 78"/>
                <a:gd name="T28" fmla="*/ 5 w 85"/>
                <a:gd name="T29" fmla="*/ 5 h 78"/>
                <a:gd name="T30" fmla="*/ 5 w 85"/>
                <a:gd name="T31" fmla="*/ 5 h 78"/>
                <a:gd name="T32" fmla="*/ 5 w 85"/>
                <a:gd name="T33" fmla="*/ 5 h 78"/>
                <a:gd name="T34" fmla="*/ 5 w 85"/>
                <a:gd name="T35" fmla="*/ 5 h 78"/>
                <a:gd name="T36" fmla="*/ 5 w 85"/>
                <a:gd name="T37" fmla="*/ 5 h 78"/>
                <a:gd name="T38" fmla="*/ 5 w 85"/>
                <a:gd name="T39" fmla="*/ 0 h 78"/>
                <a:gd name="T40" fmla="*/ 5 w 85"/>
                <a:gd name="T41" fmla="*/ 0 h 78"/>
                <a:gd name="T42" fmla="*/ 5 w 85"/>
                <a:gd name="T43" fmla="*/ 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5"/>
                <a:gd name="T67" fmla="*/ 0 h 78"/>
                <a:gd name="T68" fmla="*/ 85 w 85"/>
                <a:gd name="T69" fmla="*/ 78 h 7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5" h="78">
                  <a:moveTo>
                    <a:pt x="54" y="0"/>
                  </a:moveTo>
                  <a:lnTo>
                    <a:pt x="49" y="0"/>
                  </a:lnTo>
                  <a:lnTo>
                    <a:pt x="31" y="5"/>
                  </a:lnTo>
                  <a:lnTo>
                    <a:pt x="21" y="3"/>
                  </a:lnTo>
                  <a:lnTo>
                    <a:pt x="0" y="17"/>
                  </a:lnTo>
                  <a:lnTo>
                    <a:pt x="9" y="24"/>
                  </a:lnTo>
                  <a:lnTo>
                    <a:pt x="9" y="31"/>
                  </a:lnTo>
                  <a:lnTo>
                    <a:pt x="5" y="38"/>
                  </a:lnTo>
                  <a:lnTo>
                    <a:pt x="2" y="62"/>
                  </a:lnTo>
                  <a:lnTo>
                    <a:pt x="21" y="62"/>
                  </a:lnTo>
                  <a:lnTo>
                    <a:pt x="7" y="69"/>
                  </a:lnTo>
                  <a:lnTo>
                    <a:pt x="5" y="71"/>
                  </a:lnTo>
                  <a:lnTo>
                    <a:pt x="5" y="78"/>
                  </a:lnTo>
                  <a:lnTo>
                    <a:pt x="64" y="31"/>
                  </a:lnTo>
                  <a:lnTo>
                    <a:pt x="71" y="31"/>
                  </a:lnTo>
                  <a:lnTo>
                    <a:pt x="85" y="17"/>
                  </a:lnTo>
                  <a:lnTo>
                    <a:pt x="85" y="14"/>
                  </a:lnTo>
                  <a:lnTo>
                    <a:pt x="83" y="10"/>
                  </a:lnTo>
                  <a:lnTo>
                    <a:pt x="57" y="5"/>
                  </a:lnTo>
                  <a:lnTo>
                    <a:pt x="54" y="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4" name="Freeform 1108"/>
            <p:cNvSpPr>
              <a:spLocks/>
            </p:cNvSpPr>
            <p:nvPr/>
          </p:nvSpPr>
          <p:spPr bwMode="auto">
            <a:xfrm>
              <a:off x="6220" y="1811"/>
              <a:ext cx="113" cy="64"/>
            </a:xfrm>
            <a:custGeom>
              <a:avLst/>
              <a:gdLst>
                <a:gd name="T0" fmla="*/ 4 w 126"/>
                <a:gd name="T1" fmla="*/ 0 h 71"/>
                <a:gd name="T2" fmla="*/ 4 w 126"/>
                <a:gd name="T3" fmla="*/ 0 h 71"/>
                <a:gd name="T4" fmla="*/ 4 w 126"/>
                <a:gd name="T5" fmla="*/ 2 h 71"/>
                <a:gd name="T6" fmla="*/ 4 w 126"/>
                <a:gd name="T7" fmla="*/ 0 h 71"/>
                <a:gd name="T8" fmla="*/ 4 w 126"/>
                <a:gd name="T9" fmla="*/ 5 h 71"/>
                <a:gd name="T10" fmla="*/ 4 w 126"/>
                <a:gd name="T11" fmla="*/ 5 h 71"/>
                <a:gd name="T12" fmla="*/ 4 w 126"/>
                <a:gd name="T13" fmla="*/ 5 h 71"/>
                <a:gd name="T14" fmla="*/ 4 w 126"/>
                <a:gd name="T15" fmla="*/ 5 h 71"/>
                <a:gd name="T16" fmla="*/ 4 w 126"/>
                <a:gd name="T17" fmla="*/ 5 h 71"/>
                <a:gd name="T18" fmla="*/ 4 w 126"/>
                <a:gd name="T19" fmla="*/ 5 h 71"/>
                <a:gd name="T20" fmla="*/ 4 w 126"/>
                <a:gd name="T21" fmla="*/ 5 h 71"/>
                <a:gd name="T22" fmla="*/ 4 w 126"/>
                <a:gd name="T23" fmla="*/ 5 h 71"/>
                <a:gd name="T24" fmla="*/ 4 w 126"/>
                <a:gd name="T25" fmla="*/ 5 h 71"/>
                <a:gd name="T26" fmla="*/ 4 w 126"/>
                <a:gd name="T27" fmla="*/ 5 h 71"/>
                <a:gd name="T28" fmla="*/ 4 w 126"/>
                <a:gd name="T29" fmla="*/ 5 h 71"/>
                <a:gd name="T30" fmla="*/ 4 w 126"/>
                <a:gd name="T31" fmla="*/ 5 h 71"/>
                <a:gd name="T32" fmla="*/ 4 w 126"/>
                <a:gd name="T33" fmla="*/ 5 h 71"/>
                <a:gd name="T34" fmla="*/ 4 w 126"/>
                <a:gd name="T35" fmla="*/ 5 h 71"/>
                <a:gd name="T36" fmla="*/ 4 w 126"/>
                <a:gd name="T37" fmla="*/ 5 h 71"/>
                <a:gd name="T38" fmla="*/ 4 w 126"/>
                <a:gd name="T39" fmla="*/ 5 h 71"/>
                <a:gd name="T40" fmla="*/ 4 w 126"/>
                <a:gd name="T41" fmla="*/ 5 h 71"/>
                <a:gd name="T42" fmla="*/ 4 w 126"/>
                <a:gd name="T43" fmla="*/ 5 h 71"/>
                <a:gd name="T44" fmla="*/ 4 w 126"/>
                <a:gd name="T45" fmla="*/ 5 h 71"/>
                <a:gd name="T46" fmla="*/ 4 w 126"/>
                <a:gd name="T47" fmla="*/ 5 h 71"/>
                <a:gd name="T48" fmla="*/ 4 w 126"/>
                <a:gd name="T49" fmla="*/ 5 h 71"/>
                <a:gd name="T50" fmla="*/ 4 w 126"/>
                <a:gd name="T51" fmla="*/ 5 h 71"/>
                <a:gd name="T52" fmla="*/ 4 w 126"/>
                <a:gd name="T53" fmla="*/ 5 h 71"/>
                <a:gd name="T54" fmla="*/ 4 w 126"/>
                <a:gd name="T55" fmla="*/ 5 h 71"/>
                <a:gd name="T56" fmla="*/ 4 w 126"/>
                <a:gd name="T57" fmla="*/ 5 h 71"/>
                <a:gd name="T58" fmla="*/ 4 w 126"/>
                <a:gd name="T59" fmla="*/ 5 h 71"/>
                <a:gd name="T60" fmla="*/ 4 w 126"/>
                <a:gd name="T61" fmla="*/ 5 h 71"/>
                <a:gd name="T62" fmla="*/ 4 w 126"/>
                <a:gd name="T63" fmla="*/ 5 h 71"/>
                <a:gd name="T64" fmla="*/ 4 w 126"/>
                <a:gd name="T65" fmla="*/ 5 h 71"/>
                <a:gd name="T66" fmla="*/ 4 w 126"/>
                <a:gd name="T67" fmla="*/ 5 h 71"/>
                <a:gd name="T68" fmla="*/ 4 w 126"/>
                <a:gd name="T69" fmla="*/ 5 h 71"/>
                <a:gd name="T70" fmla="*/ 4 w 126"/>
                <a:gd name="T71" fmla="*/ 5 h 71"/>
                <a:gd name="T72" fmla="*/ 4 w 126"/>
                <a:gd name="T73" fmla="*/ 5 h 71"/>
                <a:gd name="T74" fmla="*/ 4 w 126"/>
                <a:gd name="T75" fmla="*/ 5 h 71"/>
                <a:gd name="T76" fmla="*/ 3 w 126"/>
                <a:gd name="T77" fmla="*/ 5 h 71"/>
                <a:gd name="T78" fmla="*/ 0 w 126"/>
                <a:gd name="T79" fmla="*/ 5 h 71"/>
                <a:gd name="T80" fmla="*/ 3 w 126"/>
                <a:gd name="T81" fmla="*/ 5 h 71"/>
                <a:gd name="T82" fmla="*/ 4 w 126"/>
                <a:gd name="T83" fmla="*/ 5 h 71"/>
                <a:gd name="T84" fmla="*/ 4 w 126"/>
                <a:gd name="T85" fmla="*/ 5 h 71"/>
                <a:gd name="T86" fmla="*/ 4 w 126"/>
                <a:gd name="T87" fmla="*/ 5 h 71"/>
                <a:gd name="T88" fmla="*/ 4 w 126"/>
                <a:gd name="T89" fmla="*/ 2 h 71"/>
                <a:gd name="T90" fmla="*/ 4 w 126"/>
                <a:gd name="T91" fmla="*/ 0 h 71"/>
                <a:gd name="T92" fmla="*/ 4 w 126"/>
                <a:gd name="T93" fmla="*/ 0 h 71"/>
                <a:gd name="T94" fmla="*/ 4 w 126"/>
                <a:gd name="T95" fmla="*/ 0 h 7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6"/>
                <a:gd name="T145" fmla="*/ 0 h 71"/>
                <a:gd name="T146" fmla="*/ 126 w 126"/>
                <a:gd name="T147" fmla="*/ 71 h 7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6" h="71">
                  <a:moveTo>
                    <a:pt x="48" y="0"/>
                  </a:moveTo>
                  <a:lnTo>
                    <a:pt x="48" y="0"/>
                  </a:lnTo>
                  <a:lnTo>
                    <a:pt x="50" y="2"/>
                  </a:lnTo>
                  <a:lnTo>
                    <a:pt x="90" y="0"/>
                  </a:lnTo>
                  <a:lnTo>
                    <a:pt x="100" y="7"/>
                  </a:lnTo>
                  <a:lnTo>
                    <a:pt x="104" y="12"/>
                  </a:lnTo>
                  <a:lnTo>
                    <a:pt x="107" y="14"/>
                  </a:lnTo>
                  <a:lnTo>
                    <a:pt x="109" y="19"/>
                  </a:lnTo>
                  <a:lnTo>
                    <a:pt x="107" y="24"/>
                  </a:lnTo>
                  <a:lnTo>
                    <a:pt x="114" y="28"/>
                  </a:lnTo>
                  <a:lnTo>
                    <a:pt x="121" y="31"/>
                  </a:lnTo>
                  <a:lnTo>
                    <a:pt x="121" y="28"/>
                  </a:lnTo>
                  <a:lnTo>
                    <a:pt x="126" y="28"/>
                  </a:lnTo>
                  <a:lnTo>
                    <a:pt x="126" y="31"/>
                  </a:lnTo>
                  <a:lnTo>
                    <a:pt x="126" y="40"/>
                  </a:lnTo>
                  <a:lnTo>
                    <a:pt x="126" y="42"/>
                  </a:lnTo>
                  <a:lnTo>
                    <a:pt x="123" y="42"/>
                  </a:lnTo>
                  <a:lnTo>
                    <a:pt x="121" y="42"/>
                  </a:lnTo>
                  <a:lnTo>
                    <a:pt x="118" y="45"/>
                  </a:lnTo>
                  <a:lnTo>
                    <a:pt x="121" y="54"/>
                  </a:lnTo>
                  <a:lnTo>
                    <a:pt x="95" y="50"/>
                  </a:lnTo>
                  <a:lnTo>
                    <a:pt x="85" y="71"/>
                  </a:lnTo>
                  <a:lnTo>
                    <a:pt x="71" y="50"/>
                  </a:lnTo>
                  <a:lnTo>
                    <a:pt x="62" y="54"/>
                  </a:lnTo>
                  <a:lnTo>
                    <a:pt x="62" y="57"/>
                  </a:lnTo>
                  <a:lnTo>
                    <a:pt x="62" y="61"/>
                  </a:lnTo>
                  <a:lnTo>
                    <a:pt x="55" y="68"/>
                  </a:lnTo>
                  <a:lnTo>
                    <a:pt x="31" y="71"/>
                  </a:lnTo>
                  <a:lnTo>
                    <a:pt x="26" y="66"/>
                  </a:lnTo>
                  <a:lnTo>
                    <a:pt x="24" y="66"/>
                  </a:lnTo>
                  <a:lnTo>
                    <a:pt x="22" y="59"/>
                  </a:lnTo>
                  <a:lnTo>
                    <a:pt x="24" y="54"/>
                  </a:lnTo>
                  <a:lnTo>
                    <a:pt x="22" y="50"/>
                  </a:lnTo>
                  <a:lnTo>
                    <a:pt x="12" y="50"/>
                  </a:lnTo>
                  <a:lnTo>
                    <a:pt x="5" y="61"/>
                  </a:lnTo>
                  <a:lnTo>
                    <a:pt x="3" y="61"/>
                  </a:lnTo>
                  <a:lnTo>
                    <a:pt x="0" y="59"/>
                  </a:lnTo>
                  <a:lnTo>
                    <a:pt x="3" y="45"/>
                  </a:lnTo>
                  <a:lnTo>
                    <a:pt x="29" y="12"/>
                  </a:lnTo>
                  <a:lnTo>
                    <a:pt x="29" y="7"/>
                  </a:lnTo>
                  <a:lnTo>
                    <a:pt x="29" y="5"/>
                  </a:lnTo>
                  <a:lnTo>
                    <a:pt x="45" y="2"/>
                  </a:lnTo>
                  <a:lnTo>
                    <a:pt x="48" y="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5" name="Freeform 1109"/>
            <p:cNvSpPr>
              <a:spLocks/>
            </p:cNvSpPr>
            <p:nvPr/>
          </p:nvSpPr>
          <p:spPr bwMode="auto">
            <a:xfrm>
              <a:off x="6350" y="1129"/>
              <a:ext cx="4" cy="2"/>
            </a:xfrm>
            <a:custGeom>
              <a:avLst/>
              <a:gdLst>
                <a:gd name="T0" fmla="*/ 0 w 5"/>
                <a:gd name="T1" fmla="*/ 0 h 2"/>
                <a:gd name="T2" fmla="*/ 0 w 5"/>
                <a:gd name="T3" fmla="*/ 0 h 2"/>
                <a:gd name="T4" fmla="*/ 0 w 5"/>
                <a:gd name="T5" fmla="*/ 2 h 2"/>
                <a:gd name="T6" fmla="*/ 2 w 5"/>
                <a:gd name="T7" fmla="*/ 0 h 2"/>
                <a:gd name="T8" fmla="*/ 2 w 5"/>
                <a:gd name="T9" fmla="*/ 0 h 2"/>
                <a:gd name="T10" fmla="*/ 0 w 5"/>
                <a:gd name="T11" fmla="*/ 0 h 2"/>
                <a:gd name="T12" fmla="*/ 0 w 5"/>
                <a:gd name="T13" fmla="*/ 0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0" y="0"/>
                  </a:lnTo>
                  <a:lnTo>
                    <a:pt x="0" y="2"/>
                  </a:lnTo>
                  <a:lnTo>
                    <a:pt x="5" y="0"/>
                  </a:lnTo>
                  <a:lnTo>
                    <a:pt x="3" y="0"/>
                  </a:lnTo>
                  <a:lnTo>
                    <a:pt x="0" y="0"/>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6" name="Freeform 1110"/>
            <p:cNvSpPr>
              <a:spLocks/>
            </p:cNvSpPr>
            <p:nvPr/>
          </p:nvSpPr>
          <p:spPr bwMode="auto">
            <a:xfrm>
              <a:off x="6350" y="1129"/>
              <a:ext cx="4" cy="2"/>
            </a:xfrm>
            <a:custGeom>
              <a:avLst/>
              <a:gdLst>
                <a:gd name="T0" fmla="*/ 0 w 5"/>
                <a:gd name="T1" fmla="*/ 0 h 2"/>
                <a:gd name="T2" fmla="*/ 0 w 5"/>
                <a:gd name="T3" fmla="*/ 0 h 2"/>
                <a:gd name="T4" fmla="*/ 0 w 5"/>
                <a:gd name="T5" fmla="*/ 2 h 2"/>
                <a:gd name="T6" fmla="*/ 2 w 5"/>
                <a:gd name="T7" fmla="*/ 0 h 2"/>
                <a:gd name="T8" fmla="*/ 2 w 5"/>
                <a:gd name="T9" fmla="*/ 0 h 2"/>
                <a:gd name="T10" fmla="*/ 0 w 5"/>
                <a:gd name="T11" fmla="*/ 0 h 2"/>
                <a:gd name="T12" fmla="*/ 0 w 5"/>
                <a:gd name="T13" fmla="*/ 0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0" y="0"/>
                  </a:lnTo>
                  <a:lnTo>
                    <a:pt x="0" y="2"/>
                  </a:lnTo>
                  <a:lnTo>
                    <a:pt x="5" y="0"/>
                  </a:lnTo>
                  <a:lnTo>
                    <a:pt x="3" y="0"/>
                  </a:lnTo>
                  <a:lnTo>
                    <a:pt x="0"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7" name="Freeform 1111"/>
            <p:cNvSpPr>
              <a:spLocks/>
            </p:cNvSpPr>
            <p:nvPr/>
          </p:nvSpPr>
          <p:spPr bwMode="auto">
            <a:xfrm>
              <a:off x="6350" y="1129"/>
              <a:ext cx="4" cy="2"/>
            </a:xfrm>
            <a:custGeom>
              <a:avLst/>
              <a:gdLst>
                <a:gd name="T0" fmla="*/ 0 w 5"/>
                <a:gd name="T1" fmla="*/ 0 h 2"/>
                <a:gd name="T2" fmla="*/ 0 w 5"/>
                <a:gd name="T3" fmla="*/ 0 h 2"/>
                <a:gd name="T4" fmla="*/ 0 w 5"/>
                <a:gd name="T5" fmla="*/ 2 h 2"/>
                <a:gd name="T6" fmla="*/ 2 w 5"/>
                <a:gd name="T7" fmla="*/ 0 h 2"/>
                <a:gd name="T8" fmla="*/ 2 w 5"/>
                <a:gd name="T9" fmla="*/ 0 h 2"/>
                <a:gd name="T10" fmla="*/ 0 w 5"/>
                <a:gd name="T11" fmla="*/ 0 h 2"/>
                <a:gd name="T12" fmla="*/ 0 w 5"/>
                <a:gd name="T13" fmla="*/ 0 h 2"/>
                <a:gd name="T14" fmla="*/ 0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0" y="0"/>
                  </a:moveTo>
                  <a:lnTo>
                    <a:pt x="0" y="0"/>
                  </a:lnTo>
                  <a:lnTo>
                    <a:pt x="0" y="2"/>
                  </a:lnTo>
                  <a:lnTo>
                    <a:pt x="5" y="0"/>
                  </a:lnTo>
                  <a:lnTo>
                    <a:pt x="3" y="0"/>
                  </a:lnTo>
                  <a:lnTo>
                    <a:pt x="0" y="0"/>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8" name="Freeform 1112"/>
            <p:cNvSpPr>
              <a:spLocks/>
            </p:cNvSpPr>
            <p:nvPr/>
          </p:nvSpPr>
          <p:spPr bwMode="auto">
            <a:xfrm>
              <a:off x="6350" y="1129"/>
              <a:ext cx="4" cy="2"/>
            </a:xfrm>
            <a:custGeom>
              <a:avLst/>
              <a:gdLst>
                <a:gd name="T0" fmla="*/ 0 w 5"/>
                <a:gd name="T1" fmla="*/ 0 h 2"/>
                <a:gd name="T2" fmla="*/ 0 w 5"/>
                <a:gd name="T3" fmla="*/ 0 h 2"/>
                <a:gd name="T4" fmla="*/ 0 w 5"/>
                <a:gd name="T5" fmla="*/ 2 h 2"/>
                <a:gd name="T6" fmla="*/ 2 w 5"/>
                <a:gd name="T7" fmla="*/ 0 h 2"/>
                <a:gd name="T8" fmla="*/ 2 w 5"/>
                <a:gd name="T9" fmla="*/ 0 h 2"/>
                <a:gd name="T10" fmla="*/ 0 w 5"/>
                <a:gd name="T11" fmla="*/ 0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0"/>
                  </a:moveTo>
                  <a:lnTo>
                    <a:pt x="0" y="0"/>
                  </a:lnTo>
                  <a:lnTo>
                    <a:pt x="0" y="2"/>
                  </a:lnTo>
                  <a:lnTo>
                    <a:pt x="5" y="0"/>
                  </a:lnTo>
                  <a:lnTo>
                    <a:pt x="3" y="0"/>
                  </a:lnTo>
                  <a:lnTo>
                    <a:pt x="0"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29" name="Freeform 1113"/>
            <p:cNvSpPr>
              <a:spLocks/>
            </p:cNvSpPr>
            <p:nvPr/>
          </p:nvSpPr>
          <p:spPr bwMode="auto">
            <a:xfrm>
              <a:off x="6350" y="1129"/>
              <a:ext cx="4" cy="2"/>
            </a:xfrm>
            <a:custGeom>
              <a:avLst/>
              <a:gdLst>
                <a:gd name="T0" fmla="*/ 0 w 5"/>
                <a:gd name="T1" fmla="*/ 0 h 2"/>
                <a:gd name="T2" fmla="*/ 0 w 5"/>
                <a:gd name="T3" fmla="*/ 0 h 2"/>
                <a:gd name="T4" fmla="*/ 0 w 5"/>
                <a:gd name="T5" fmla="*/ 2 h 2"/>
                <a:gd name="T6" fmla="*/ 2 w 5"/>
                <a:gd name="T7" fmla="*/ 0 h 2"/>
                <a:gd name="T8" fmla="*/ 2 w 5"/>
                <a:gd name="T9" fmla="*/ 0 h 2"/>
                <a:gd name="T10" fmla="*/ 0 w 5"/>
                <a:gd name="T11" fmla="*/ 0 h 2"/>
                <a:gd name="T12" fmla="*/ 0 60000 65536"/>
                <a:gd name="T13" fmla="*/ 0 60000 65536"/>
                <a:gd name="T14" fmla="*/ 0 60000 65536"/>
                <a:gd name="T15" fmla="*/ 0 60000 65536"/>
                <a:gd name="T16" fmla="*/ 0 60000 65536"/>
                <a:gd name="T17" fmla="*/ 0 60000 65536"/>
                <a:gd name="T18" fmla="*/ 0 w 5"/>
                <a:gd name="T19" fmla="*/ 0 h 2"/>
                <a:gd name="T20" fmla="*/ 5 w 5"/>
                <a:gd name="T21" fmla="*/ 2 h 2"/>
              </a:gdLst>
              <a:ahLst/>
              <a:cxnLst>
                <a:cxn ang="T12">
                  <a:pos x="T0" y="T1"/>
                </a:cxn>
                <a:cxn ang="T13">
                  <a:pos x="T2" y="T3"/>
                </a:cxn>
                <a:cxn ang="T14">
                  <a:pos x="T4" y="T5"/>
                </a:cxn>
                <a:cxn ang="T15">
                  <a:pos x="T6" y="T7"/>
                </a:cxn>
                <a:cxn ang="T16">
                  <a:pos x="T8" y="T9"/>
                </a:cxn>
                <a:cxn ang="T17">
                  <a:pos x="T10" y="T11"/>
                </a:cxn>
              </a:cxnLst>
              <a:rect l="T18" t="T19" r="T20" b="T21"/>
              <a:pathLst>
                <a:path w="5" h="2">
                  <a:moveTo>
                    <a:pt x="0" y="0"/>
                  </a:moveTo>
                  <a:lnTo>
                    <a:pt x="0" y="0"/>
                  </a:lnTo>
                  <a:lnTo>
                    <a:pt x="0" y="2"/>
                  </a:lnTo>
                  <a:lnTo>
                    <a:pt x="5" y="0"/>
                  </a:lnTo>
                  <a:lnTo>
                    <a:pt x="3" y="0"/>
                  </a:lnTo>
                  <a:lnTo>
                    <a:pt x="0" y="0"/>
                  </a:lnTo>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0" name="Freeform 1114"/>
            <p:cNvSpPr>
              <a:spLocks/>
            </p:cNvSpPr>
            <p:nvPr/>
          </p:nvSpPr>
          <p:spPr bwMode="auto">
            <a:xfrm>
              <a:off x="6237" y="823"/>
              <a:ext cx="375" cy="600"/>
            </a:xfrm>
            <a:custGeom>
              <a:avLst/>
              <a:gdLst>
                <a:gd name="T0" fmla="*/ 5 w 416"/>
                <a:gd name="T1" fmla="*/ 5 h 666"/>
                <a:gd name="T2" fmla="*/ 5 w 416"/>
                <a:gd name="T3" fmla="*/ 5 h 666"/>
                <a:gd name="T4" fmla="*/ 5 w 416"/>
                <a:gd name="T5" fmla="*/ 5 h 666"/>
                <a:gd name="T6" fmla="*/ 5 w 416"/>
                <a:gd name="T7" fmla="*/ 5 h 666"/>
                <a:gd name="T8" fmla="*/ 5 w 416"/>
                <a:gd name="T9" fmla="*/ 5 h 666"/>
                <a:gd name="T10" fmla="*/ 5 w 416"/>
                <a:gd name="T11" fmla="*/ 0 h 666"/>
                <a:gd name="T12" fmla="*/ 5 w 416"/>
                <a:gd name="T13" fmla="*/ 5 h 666"/>
                <a:gd name="T14" fmla="*/ 5 w 416"/>
                <a:gd name="T15" fmla="*/ 5 h 666"/>
                <a:gd name="T16" fmla="*/ 5 w 416"/>
                <a:gd name="T17" fmla="*/ 5 h 666"/>
                <a:gd name="T18" fmla="*/ 5 w 416"/>
                <a:gd name="T19" fmla="*/ 5 h 666"/>
                <a:gd name="T20" fmla="*/ 5 w 416"/>
                <a:gd name="T21" fmla="*/ 5 h 666"/>
                <a:gd name="T22" fmla="*/ 5 w 416"/>
                <a:gd name="T23" fmla="*/ 5 h 666"/>
                <a:gd name="T24" fmla="*/ 5 w 416"/>
                <a:gd name="T25" fmla="*/ 5 h 666"/>
                <a:gd name="T26" fmla="*/ 5 w 416"/>
                <a:gd name="T27" fmla="*/ 5 h 666"/>
                <a:gd name="T28" fmla="*/ 5 w 416"/>
                <a:gd name="T29" fmla="*/ 5 h 666"/>
                <a:gd name="T30" fmla="*/ 5 w 416"/>
                <a:gd name="T31" fmla="*/ 5 h 666"/>
                <a:gd name="T32" fmla="*/ 5 w 416"/>
                <a:gd name="T33" fmla="*/ 5 h 666"/>
                <a:gd name="T34" fmla="*/ 5 w 416"/>
                <a:gd name="T35" fmla="*/ 5 h 666"/>
                <a:gd name="T36" fmla="*/ 5 w 416"/>
                <a:gd name="T37" fmla="*/ 5 h 666"/>
                <a:gd name="T38" fmla="*/ 5 w 416"/>
                <a:gd name="T39" fmla="*/ 5 h 666"/>
                <a:gd name="T40" fmla="*/ 5 w 416"/>
                <a:gd name="T41" fmla="*/ 5 h 666"/>
                <a:gd name="T42" fmla="*/ 5 w 416"/>
                <a:gd name="T43" fmla="*/ 5 h 666"/>
                <a:gd name="T44" fmla="*/ 5 w 416"/>
                <a:gd name="T45" fmla="*/ 5 h 666"/>
                <a:gd name="T46" fmla="*/ 5 w 416"/>
                <a:gd name="T47" fmla="*/ 5 h 666"/>
                <a:gd name="T48" fmla="*/ 5 w 416"/>
                <a:gd name="T49" fmla="*/ 5 h 666"/>
                <a:gd name="T50" fmla="*/ 5 w 416"/>
                <a:gd name="T51" fmla="*/ 5 h 666"/>
                <a:gd name="T52" fmla="*/ 5 w 416"/>
                <a:gd name="T53" fmla="*/ 5 h 666"/>
                <a:gd name="T54" fmla="*/ 5 w 416"/>
                <a:gd name="T55" fmla="*/ 5 h 666"/>
                <a:gd name="T56" fmla="*/ 5 w 416"/>
                <a:gd name="T57" fmla="*/ 5 h 666"/>
                <a:gd name="T58" fmla="*/ 5 w 416"/>
                <a:gd name="T59" fmla="*/ 5 h 666"/>
                <a:gd name="T60" fmla="*/ 5 w 416"/>
                <a:gd name="T61" fmla="*/ 5 h 666"/>
                <a:gd name="T62" fmla="*/ 5 w 416"/>
                <a:gd name="T63" fmla="*/ 5 h 666"/>
                <a:gd name="T64" fmla="*/ 5 w 416"/>
                <a:gd name="T65" fmla="*/ 5 h 666"/>
                <a:gd name="T66" fmla="*/ 5 w 416"/>
                <a:gd name="T67" fmla="*/ 5 h 666"/>
                <a:gd name="T68" fmla="*/ 5 w 416"/>
                <a:gd name="T69" fmla="*/ 5 h 666"/>
                <a:gd name="T70" fmla="*/ 5 w 416"/>
                <a:gd name="T71" fmla="*/ 6 h 666"/>
                <a:gd name="T72" fmla="*/ 5 w 416"/>
                <a:gd name="T73" fmla="*/ 6 h 666"/>
                <a:gd name="T74" fmla="*/ 5 w 416"/>
                <a:gd name="T75" fmla="*/ 6 h 666"/>
                <a:gd name="T76" fmla="*/ 5 w 416"/>
                <a:gd name="T77" fmla="*/ 6 h 666"/>
                <a:gd name="T78" fmla="*/ 5 w 416"/>
                <a:gd name="T79" fmla="*/ 6 h 666"/>
                <a:gd name="T80" fmla="*/ 5 w 416"/>
                <a:gd name="T81" fmla="*/ 7 h 666"/>
                <a:gd name="T82" fmla="*/ 5 w 416"/>
                <a:gd name="T83" fmla="*/ 7 h 666"/>
                <a:gd name="T84" fmla="*/ 5 w 416"/>
                <a:gd name="T85" fmla="*/ 7 h 666"/>
                <a:gd name="T86" fmla="*/ 5 w 416"/>
                <a:gd name="T87" fmla="*/ 7 h 666"/>
                <a:gd name="T88" fmla="*/ 5 w 416"/>
                <a:gd name="T89" fmla="*/ 7 h 666"/>
                <a:gd name="T90" fmla="*/ 5 w 416"/>
                <a:gd name="T91" fmla="*/ 8 h 666"/>
                <a:gd name="T92" fmla="*/ 5 w 416"/>
                <a:gd name="T93" fmla="*/ 8 h 666"/>
                <a:gd name="T94" fmla="*/ 5 w 416"/>
                <a:gd name="T95" fmla="*/ 8 h 666"/>
                <a:gd name="T96" fmla="*/ 5 w 416"/>
                <a:gd name="T97" fmla="*/ 9 h 666"/>
                <a:gd name="T98" fmla="*/ 5 w 416"/>
                <a:gd name="T99" fmla="*/ 9 h 666"/>
                <a:gd name="T100" fmla="*/ 5 w 416"/>
                <a:gd name="T101" fmla="*/ 8 h 666"/>
                <a:gd name="T102" fmla="*/ 5 w 416"/>
                <a:gd name="T103" fmla="*/ 8 h 666"/>
                <a:gd name="T104" fmla="*/ 5 w 416"/>
                <a:gd name="T105" fmla="*/ 8 h 666"/>
                <a:gd name="T106" fmla="*/ 5 w 416"/>
                <a:gd name="T107" fmla="*/ 6 h 666"/>
                <a:gd name="T108" fmla="*/ 5 w 416"/>
                <a:gd name="T109" fmla="*/ 5 h 666"/>
                <a:gd name="T110" fmla="*/ 5 w 416"/>
                <a:gd name="T111" fmla="*/ 5 h 666"/>
                <a:gd name="T112" fmla="*/ 5 w 416"/>
                <a:gd name="T113" fmla="*/ 5 h 666"/>
                <a:gd name="T114" fmla="*/ 5 w 416"/>
                <a:gd name="T115" fmla="*/ 5 h 666"/>
                <a:gd name="T116" fmla="*/ 5 w 416"/>
                <a:gd name="T117" fmla="*/ 5 h 666"/>
                <a:gd name="T118" fmla="*/ 5 w 416"/>
                <a:gd name="T119" fmla="*/ 5 h 6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6"/>
                <a:gd name="T181" fmla="*/ 0 h 666"/>
                <a:gd name="T182" fmla="*/ 416 w 416"/>
                <a:gd name="T183" fmla="*/ 666 h 6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6" h="666">
                  <a:moveTo>
                    <a:pt x="416" y="52"/>
                  </a:moveTo>
                  <a:lnTo>
                    <a:pt x="416" y="52"/>
                  </a:lnTo>
                  <a:lnTo>
                    <a:pt x="411" y="42"/>
                  </a:lnTo>
                  <a:lnTo>
                    <a:pt x="409" y="45"/>
                  </a:lnTo>
                  <a:lnTo>
                    <a:pt x="407" y="45"/>
                  </a:lnTo>
                  <a:lnTo>
                    <a:pt x="409" y="52"/>
                  </a:lnTo>
                  <a:lnTo>
                    <a:pt x="407" y="52"/>
                  </a:lnTo>
                  <a:lnTo>
                    <a:pt x="402" y="49"/>
                  </a:lnTo>
                  <a:lnTo>
                    <a:pt x="404" y="52"/>
                  </a:lnTo>
                  <a:lnTo>
                    <a:pt x="404" y="54"/>
                  </a:lnTo>
                  <a:lnTo>
                    <a:pt x="402" y="54"/>
                  </a:lnTo>
                  <a:lnTo>
                    <a:pt x="400" y="54"/>
                  </a:lnTo>
                  <a:lnTo>
                    <a:pt x="397" y="54"/>
                  </a:lnTo>
                  <a:lnTo>
                    <a:pt x="397" y="56"/>
                  </a:lnTo>
                  <a:lnTo>
                    <a:pt x="397" y="54"/>
                  </a:lnTo>
                  <a:lnTo>
                    <a:pt x="400" y="49"/>
                  </a:lnTo>
                  <a:lnTo>
                    <a:pt x="400" y="47"/>
                  </a:lnTo>
                  <a:lnTo>
                    <a:pt x="397" y="45"/>
                  </a:lnTo>
                  <a:lnTo>
                    <a:pt x="392" y="47"/>
                  </a:lnTo>
                  <a:lnTo>
                    <a:pt x="392" y="45"/>
                  </a:lnTo>
                  <a:lnTo>
                    <a:pt x="381" y="40"/>
                  </a:lnTo>
                  <a:lnTo>
                    <a:pt x="376" y="38"/>
                  </a:lnTo>
                  <a:lnTo>
                    <a:pt x="400" y="33"/>
                  </a:lnTo>
                  <a:lnTo>
                    <a:pt x="409" y="19"/>
                  </a:lnTo>
                  <a:lnTo>
                    <a:pt x="407" y="16"/>
                  </a:lnTo>
                  <a:lnTo>
                    <a:pt x="400" y="12"/>
                  </a:lnTo>
                  <a:lnTo>
                    <a:pt x="397" y="12"/>
                  </a:lnTo>
                  <a:lnTo>
                    <a:pt x="392" y="12"/>
                  </a:lnTo>
                  <a:lnTo>
                    <a:pt x="395" y="9"/>
                  </a:lnTo>
                  <a:lnTo>
                    <a:pt x="392" y="9"/>
                  </a:lnTo>
                  <a:lnTo>
                    <a:pt x="388" y="7"/>
                  </a:lnTo>
                  <a:lnTo>
                    <a:pt x="388" y="12"/>
                  </a:lnTo>
                  <a:lnTo>
                    <a:pt x="385" y="7"/>
                  </a:lnTo>
                  <a:lnTo>
                    <a:pt x="381" y="12"/>
                  </a:lnTo>
                  <a:lnTo>
                    <a:pt x="381" y="9"/>
                  </a:lnTo>
                  <a:lnTo>
                    <a:pt x="376" y="4"/>
                  </a:lnTo>
                  <a:lnTo>
                    <a:pt x="374" y="7"/>
                  </a:lnTo>
                  <a:lnTo>
                    <a:pt x="371" y="7"/>
                  </a:lnTo>
                  <a:lnTo>
                    <a:pt x="369" y="9"/>
                  </a:lnTo>
                  <a:lnTo>
                    <a:pt x="371" y="26"/>
                  </a:lnTo>
                  <a:lnTo>
                    <a:pt x="369" y="28"/>
                  </a:lnTo>
                  <a:lnTo>
                    <a:pt x="366" y="28"/>
                  </a:lnTo>
                  <a:lnTo>
                    <a:pt x="364" y="28"/>
                  </a:lnTo>
                  <a:lnTo>
                    <a:pt x="364" y="26"/>
                  </a:lnTo>
                  <a:lnTo>
                    <a:pt x="366" y="19"/>
                  </a:lnTo>
                  <a:lnTo>
                    <a:pt x="364" y="16"/>
                  </a:lnTo>
                  <a:lnTo>
                    <a:pt x="359" y="21"/>
                  </a:lnTo>
                  <a:lnTo>
                    <a:pt x="362" y="16"/>
                  </a:lnTo>
                  <a:lnTo>
                    <a:pt x="359" y="14"/>
                  </a:lnTo>
                  <a:lnTo>
                    <a:pt x="359" y="12"/>
                  </a:lnTo>
                  <a:lnTo>
                    <a:pt x="364" y="12"/>
                  </a:lnTo>
                  <a:lnTo>
                    <a:pt x="366" y="7"/>
                  </a:lnTo>
                  <a:lnTo>
                    <a:pt x="364" y="2"/>
                  </a:lnTo>
                  <a:lnTo>
                    <a:pt x="362" y="2"/>
                  </a:lnTo>
                  <a:lnTo>
                    <a:pt x="362" y="0"/>
                  </a:lnTo>
                  <a:lnTo>
                    <a:pt x="357" y="0"/>
                  </a:lnTo>
                  <a:lnTo>
                    <a:pt x="355" y="2"/>
                  </a:lnTo>
                  <a:lnTo>
                    <a:pt x="350" y="0"/>
                  </a:lnTo>
                  <a:lnTo>
                    <a:pt x="350" y="26"/>
                  </a:lnTo>
                  <a:lnTo>
                    <a:pt x="350" y="28"/>
                  </a:lnTo>
                  <a:lnTo>
                    <a:pt x="350" y="30"/>
                  </a:lnTo>
                  <a:lnTo>
                    <a:pt x="345" y="38"/>
                  </a:lnTo>
                  <a:lnTo>
                    <a:pt x="343" y="28"/>
                  </a:lnTo>
                  <a:lnTo>
                    <a:pt x="340" y="26"/>
                  </a:lnTo>
                  <a:lnTo>
                    <a:pt x="340" y="23"/>
                  </a:lnTo>
                  <a:lnTo>
                    <a:pt x="340" y="21"/>
                  </a:lnTo>
                  <a:lnTo>
                    <a:pt x="340" y="14"/>
                  </a:lnTo>
                  <a:lnTo>
                    <a:pt x="338" y="12"/>
                  </a:lnTo>
                  <a:lnTo>
                    <a:pt x="329" y="49"/>
                  </a:lnTo>
                  <a:lnTo>
                    <a:pt x="329" y="47"/>
                  </a:lnTo>
                  <a:lnTo>
                    <a:pt x="324" y="59"/>
                  </a:lnTo>
                  <a:lnTo>
                    <a:pt x="329" y="19"/>
                  </a:lnTo>
                  <a:lnTo>
                    <a:pt x="326" y="19"/>
                  </a:lnTo>
                  <a:lnTo>
                    <a:pt x="319" y="23"/>
                  </a:lnTo>
                  <a:lnTo>
                    <a:pt x="314" y="16"/>
                  </a:lnTo>
                  <a:lnTo>
                    <a:pt x="314" y="21"/>
                  </a:lnTo>
                  <a:lnTo>
                    <a:pt x="312" y="19"/>
                  </a:lnTo>
                  <a:lnTo>
                    <a:pt x="310" y="19"/>
                  </a:lnTo>
                  <a:lnTo>
                    <a:pt x="312" y="26"/>
                  </a:lnTo>
                  <a:lnTo>
                    <a:pt x="307" y="26"/>
                  </a:lnTo>
                  <a:lnTo>
                    <a:pt x="312" y="33"/>
                  </a:lnTo>
                  <a:lnTo>
                    <a:pt x="310" y="38"/>
                  </a:lnTo>
                  <a:lnTo>
                    <a:pt x="307" y="40"/>
                  </a:lnTo>
                  <a:lnTo>
                    <a:pt x="310" y="42"/>
                  </a:lnTo>
                  <a:lnTo>
                    <a:pt x="303" y="45"/>
                  </a:lnTo>
                  <a:lnTo>
                    <a:pt x="298" y="59"/>
                  </a:lnTo>
                  <a:lnTo>
                    <a:pt x="298" y="71"/>
                  </a:lnTo>
                  <a:lnTo>
                    <a:pt x="296" y="71"/>
                  </a:lnTo>
                  <a:lnTo>
                    <a:pt x="296" y="68"/>
                  </a:lnTo>
                  <a:lnTo>
                    <a:pt x="296" y="66"/>
                  </a:lnTo>
                  <a:lnTo>
                    <a:pt x="293" y="66"/>
                  </a:lnTo>
                  <a:lnTo>
                    <a:pt x="293" y="64"/>
                  </a:lnTo>
                  <a:lnTo>
                    <a:pt x="293" y="61"/>
                  </a:lnTo>
                  <a:lnTo>
                    <a:pt x="291" y="59"/>
                  </a:lnTo>
                  <a:lnTo>
                    <a:pt x="284" y="61"/>
                  </a:lnTo>
                  <a:lnTo>
                    <a:pt x="286" y="66"/>
                  </a:lnTo>
                  <a:lnTo>
                    <a:pt x="284" y="66"/>
                  </a:lnTo>
                  <a:lnTo>
                    <a:pt x="281" y="59"/>
                  </a:lnTo>
                  <a:lnTo>
                    <a:pt x="281" y="61"/>
                  </a:lnTo>
                  <a:lnTo>
                    <a:pt x="279" y="61"/>
                  </a:lnTo>
                  <a:lnTo>
                    <a:pt x="279" y="59"/>
                  </a:lnTo>
                  <a:lnTo>
                    <a:pt x="277" y="59"/>
                  </a:lnTo>
                  <a:lnTo>
                    <a:pt x="277" y="66"/>
                  </a:lnTo>
                  <a:lnTo>
                    <a:pt x="272" y="59"/>
                  </a:lnTo>
                  <a:lnTo>
                    <a:pt x="272" y="66"/>
                  </a:lnTo>
                  <a:lnTo>
                    <a:pt x="274" y="68"/>
                  </a:lnTo>
                  <a:lnTo>
                    <a:pt x="279" y="68"/>
                  </a:lnTo>
                  <a:lnTo>
                    <a:pt x="281" y="85"/>
                  </a:lnTo>
                  <a:lnTo>
                    <a:pt x="270" y="73"/>
                  </a:lnTo>
                  <a:lnTo>
                    <a:pt x="272" y="78"/>
                  </a:lnTo>
                  <a:lnTo>
                    <a:pt x="270" y="80"/>
                  </a:lnTo>
                  <a:lnTo>
                    <a:pt x="270" y="82"/>
                  </a:lnTo>
                  <a:lnTo>
                    <a:pt x="267" y="85"/>
                  </a:lnTo>
                  <a:lnTo>
                    <a:pt x="265" y="82"/>
                  </a:lnTo>
                  <a:lnTo>
                    <a:pt x="267" y="78"/>
                  </a:lnTo>
                  <a:lnTo>
                    <a:pt x="260" y="87"/>
                  </a:lnTo>
                  <a:lnTo>
                    <a:pt x="260" y="92"/>
                  </a:lnTo>
                  <a:lnTo>
                    <a:pt x="255" y="108"/>
                  </a:lnTo>
                  <a:lnTo>
                    <a:pt x="255" y="80"/>
                  </a:lnTo>
                  <a:lnTo>
                    <a:pt x="253" y="82"/>
                  </a:lnTo>
                  <a:lnTo>
                    <a:pt x="248" y="106"/>
                  </a:lnTo>
                  <a:lnTo>
                    <a:pt x="246" y="89"/>
                  </a:lnTo>
                  <a:lnTo>
                    <a:pt x="239" y="94"/>
                  </a:lnTo>
                  <a:lnTo>
                    <a:pt x="237" y="99"/>
                  </a:lnTo>
                  <a:lnTo>
                    <a:pt x="239" y="106"/>
                  </a:lnTo>
                  <a:lnTo>
                    <a:pt x="248" y="113"/>
                  </a:lnTo>
                  <a:lnTo>
                    <a:pt x="246" y="115"/>
                  </a:lnTo>
                  <a:lnTo>
                    <a:pt x="246" y="118"/>
                  </a:lnTo>
                  <a:lnTo>
                    <a:pt x="234" y="104"/>
                  </a:lnTo>
                  <a:lnTo>
                    <a:pt x="232" y="104"/>
                  </a:lnTo>
                  <a:lnTo>
                    <a:pt x="229" y="104"/>
                  </a:lnTo>
                  <a:lnTo>
                    <a:pt x="237" y="113"/>
                  </a:lnTo>
                  <a:lnTo>
                    <a:pt x="234" y="115"/>
                  </a:lnTo>
                  <a:lnTo>
                    <a:pt x="232" y="113"/>
                  </a:lnTo>
                  <a:lnTo>
                    <a:pt x="232" y="115"/>
                  </a:lnTo>
                  <a:lnTo>
                    <a:pt x="229" y="115"/>
                  </a:lnTo>
                  <a:lnTo>
                    <a:pt x="229" y="113"/>
                  </a:lnTo>
                  <a:lnTo>
                    <a:pt x="227" y="113"/>
                  </a:lnTo>
                  <a:lnTo>
                    <a:pt x="227" y="108"/>
                  </a:lnTo>
                  <a:lnTo>
                    <a:pt x="225" y="108"/>
                  </a:lnTo>
                  <a:lnTo>
                    <a:pt x="225" y="123"/>
                  </a:lnTo>
                  <a:lnTo>
                    <a:pt x="220" y="127"/>
                  </a:lnTo>
                  <a:lnTo>
                    <a:pt x="218" y="132"/>
                  </a:lnTo>
                  <a:lnTo>
                    <a:pt x="220" y="134"/>
                  </a:lnTo>
                  <a:lnTo>
                    <a:pt x="222" y="134"/>
                  </a:lnTo>
                  <a:lnTo>
                    <a:pt x="225" y="137"/>
                  </a:lnTo>
                  <a:lnTo>
                    <a:pt x="220" y="137"/>
                  </a:lnTo>
                  <a:lnTo>
                    <a:pt x="222" y="139"/>
                  </a:lnTo>
                  <a:lnTo>
                    <a:pt x="222" y="141"/>
                  </a:lnTo>
                  <a:lnTo>
                    <a:pt x="220" y="141"/>
                  </a:lnTo>
                  <a:lnTo>
                    <a:pt x="218" y="141"/>
                  </a:lnTo>
                  <a:lnTo>
                    <a:pt x="220" y="144"/>
                  </a:lnTo>
                  <a:lnTo>
                    <a:pt x="220" y="146"/>
                  </a:lnTo>
                  <a:lnTo>
                    <a:pt x="218" y="146"/>
                  </a:lnTo>
                  <a:lnTo>
                    <a:pt x="215" y="146"/>
                  </a:lnTo>
                  <a:lnTo>
                    <a:pt x="213" y="146"/>
                  </a:lnTo>
                  <a:lnTo>
                    <a:pt x="213" y="149"/>
                  </a:lnTo>
                  <a:lnTo>
                    <a:pt x="208" y="149"/>
                  </a:lnTo>
                  <a:lnTo>
                    <a:pt x="206" y="153"/>
                  </a:lnTo>
                  <a:lnTo>
                    <a:pt x="206" y="156"/>
                  </a:lnTo>
                  <a:lnTo>
                    <a:pt x="208" y="158"/>
                  </a:lnTo>
                  <a:lnTo>
                    <a:pt x="211" y="156"/>
                  </a:lnTo>
                  <a:lnTo>
                    <a:pt x="213" y="156"/>
                  </a:lnTo>
                  <a:lnTo>
                    <a:pt x="218" y="156"/>
                  </a:lnTo>
                  <a:lnTo>
                    <a:pt x="220" y="153"/>
                  </a:lnTo>
                  <a:lnTo>
                    <a:pt x="222" y="156"/>
                  </a:lnTo>
                  <a:lnTo>
                    <a:pt x="218" y="158"/>
                  </a:lnTo>
                  <a:lnTo>
                    <a:pt x="218" y="165"/>
                  </a:lnTo>
                  <a:lnTo>
                    <a:pt x="203" y="160"/>
                  </a:lnTo>
                  <a:lnTo>
                    <a:pt x="201" y="167"/>
                  </a:lnTo>
                  <a:lnTo>
                    <a:pt x="203" y="172"/>
                  </a:lnTo>
                  <a:lnTo>
                    <a:pt x="203" y="177"/>
                  </a:lnTo>
                  <a:lnTo>
                    <a:pt x="203" y="182"/>
                  </a:lnTo>
                  <a:lnTo>
                    <a:pt x="203" y="184"/>
                  </a:lnTo>
                  <a:lnTo>
                    <a:pt x="201" y="184"/>
                  </a:lnTo>
                  <a:lnTo>
                    <a:pt x="199" y="172"/>
                  </a:lnTo>
                  <a:lnTo>
                    <a:pt x="196" y="175"/>
                  </a:lnTo>
                  <a:lnTo>
                    <a:pt x="194" y="177"/>
                  </a:lnTo>
                  <a:lnTo>
                    <a:pt x="194" y="179"/>
                  </a:lnTo>
                  <a:lnTo>
                    <a:pt x="192" y="179"/>
                  </a:lnTo>
                  <a:lnTo>
                    <a:pt x="194" y="179"/>
                  </a:lnTo>
                  <a:lnTo>
                    <a:pt x="189" y="189"/>
                  </a:lnTo>
                  <a:lnTo>
                    <a:pt x="189" y="191"/>
                  </a:lnTo>
                  <a:lnTo>
                    <a:pt x="192" y="193"/>
                  </a:lnTo>
                  <a:lnTo>
                    <a:pt x="192" y="196"/>
                  </a:lnTo>
                  <a:lnTo>
                    <a:pt x="189" y="201"/>
                  </a:lnTo>
                  <a:lnTo>
                    <a:pt x="187" y="201"/>
                  </a:lnTo>
                  <a:lnTo>
                    <a:pt x="189" y="203"/>
                  </a:lnTo>
                  <a:lnTo>
                    <a:pt x="196" y="201"/>
                  </a:lnTo>
                  <a:lnTo>
                    <a:pt x="189" y="208"/>
                  </a:lnTo>
                  <a:lnTo>
                    <a:pt x="185" y="208"/>
                  </a:lnTo>
                  <a:lnTo>
                    <a:pt x="185" y="205"/>
                  </a:lnTo>
                  <a:lnTo>
                    <a:pt x="182" y="203"/>
                  </a:lnTo>
                  <a:lnTo>
                    <a:pt x="180" y="205"/>
                  </a:lnTo>
                  <a:lnTo>
                    <a:pt x="177" y="208"/>
                  </a:lnTo>
                  <a:lnTo>
                    <a:pt x="177" y="212"/>
                  </a:lnTo>
                  <a:lnTo>
                    <a:pt x="173" y="217"/>
                  </a:lnTo>
                  <a:lnTo>
                    <a:pt x="173" y="219"/>
                  </a:lnTo>
                  <a:lnTo>
                    <a:pt x="175" y="219"/>
                  </a:lnTo>
                  <a:lnTo>
                    <a:pt x="175" y="222"/>
                  </a:lnTo>
                  <a:lnTo>
                    <a:pt x="173" y="231"/>
                  </a:lnTo>
                  <a:lnTo>
                    <a:pt x="168" y="234"/>
                  </a:lnTo>
                  <a:lnTo>
                    <a:pt x="166" y="234"/>
                  </a:lnTo>
                  <a:lnTo>
                    <a:pt x="166" y="236"/>
                  </a:lnTo>
                  <a:lnTo>
                    <a:pt x="163" y="236"/>
                  </a:lnTo>
                  <a:lnTo>
                    <a:pt x="163" y="238"/>
                  </a:lnTo>
                  <a:lnTo>
                    <a:pt x="166" y="238"/>
                  </a:lnTo>
                  <a:lnTo>
                    <a:pt x="166" y="241"/>
                  </a:lnTo>
                  <a:lnTo>
                    <a:pt x="161" y="243"/>
                  </a:lnTo>
                  <a:lnTo>
                    <a:pt x="161" y="248"/>
                  </a:lnTo>
                  <a:lnTo>
                    <a:pt x="156" y="248"/>
                  </a:lnTo>
                  <a:lnTo>
                    <a:pt x="156" y="253"/>
                  </a:lnTo>
                  <a:lnTo>
                    <a:pt x="159" y="255"/>
                  </a:lnTo>
                  <a:lnTo>
                    <a:pt x="161" y="255"/>
                  </a:lnTo>
                  <a:lnTo>
                    <a:pt x="159" y="257"/>
                  </a:lnTo>
                  <a:lnTo>
                    <a:pt x="156" y="257"/>
                  </a:lnTo>
                  <a:lnTo>
                    <a:pt x="159" y="264"/>
                  </a:lnTo>
                  <a:lnTo>
                    <a:pt x="159" y="262"/>
                  </a:lnTo>
                  <a:lnTo>
                    <a:pt x="161" y="264"/>
                  </a:lnTo>
                  <a:lnTo>
                    <a:pt x="154" y="271"/>
                  </a:lnTo>
                  <a:lnTo>
                    <a:pt x="147" y="286"/>
                  </a:lnTo>
                  <a:lnTo>
                    <a:pt x="149" y="283"/>
                  </a:lnTo>
                  <a:lnTo>
                    <a:pt x="151" y="281"/>
                  </a:lnTo>
                  <a:lnTo>
                    <a:pt x="154" y="279"/>
                  </a:lnTo>
                  <a:lnTo>
                    <a:pt x="154" y="283"/>
                  </a:lnTo>
                  <a:lnTo>
                    <a:pt x="156" y="288"/>
                  </a:lnTo>
                  <a:lnTo>
                    <a:pt x="151" y="286"/>
                  </a:lnTo>
                  <a:lnTo>
                    <a:pt x="149" y="297"/>
                  </a:lnTo>
                  <a:lnTo>
                    <a:pt x="147" y="297"/>
                  </a:lnTo>
                  <a:lnTo>
                    <a:pt x="149" y="312"/>
                  </a:lnTo>
                  <a:lnTo>
                    <a:pt x="144" y="307"/>
                  </a:lnTo>
                  <a:lnTo>
                    <a:pt x="142" y="304"/>
                  </a:lnTo>
                  <a:lnTo>
                    <a:pt x="142" y="309"/>
                  </a:lnTo>
                  <a:lnTo>
                    <a:pt x="140" y="312"/>
                  </a:lnTo>
                  <a:lnTo>
                    <a:pt x="140" y="316"/>
                  </a:lnTo>
                  <a:lnTo>
                    <a:pt x="142" y="316"/>
                  </a:lnTo>
                  <a:lnTo>
                    <a:pt x="142" y="314"/>
                  </a:lnTo>
                  <a:lnTo>
                    <a:pt x="144" y="312"/>
                  </a:lnTo>
                  <a:lnTo>
                    <a:pt x="144" y="321"/>
                  </a:lnTo>
                  <a:lnTo>
                    <a:pt x="142" y="323"/>
                  </a:lnTo>
                  <a:lnTo>
                    <a:pt x="142" y="321"/>
                  </a:lnTo>
                  <a:lnTo>
                    <a:pt x="140" y="321"/>
                  </a:lnTo>
                  <a:lnTo>
                    <a:pt x="137" y="326"/>
                  </a:lnTo>
                  <a:lnTo>
                    <a:pt x="135" y="323"/>
                  </a:lnTo>
                  <a:lnTo>
                    <a:pt x="130" y="333"/>
                  </a:lnTo>
                  <a:lnTo>
                    <a:pt x="128" y="335"/>
                  </a:lnTo>
                  <a:lnTo>
                    <a:pt x="125" y="340"/>
                  </a:lnTo>
                  <a:lnTo>
                    <a:pt x="133" y="338"/>
                  </a:lnTo>
                  <a:lnTo>
                    <a:pt x="135" y="340"/>
                  </a:lnTo>
                  <a:lnTo>
                    <a:pt x="130" y="340"/>
                  </a:lnTo>
                  <a:lnTo>
                    <a:pt x="130" y="342"/>
                  </a:lnTo>
                  <a:lnTo>
                    <a:pt x="128" y="352"/>
                  </a:lnTo>
                  <a:lnTo>
                    <a:pt x="128" y="354"/>
                  </a:lnTo>
                  <a:lnTo>
                    <a:pt x="125" y="354"/>
                  </a:lnTo>
                  <a:lnTo>
                    <a:pt x="121" y="349"/>
                  </a:lnTo>
                  <a:lnTo>
                    <a:pt x="118" y="349"/>
                  </a:lnTo>
                  <a:lnTo>
                    <a:pt x="118" y="352"/>
                  </a:lnTo>
                  <a:lnTo>
                    <a:pt x="104" y="371"/>
                  </a:lnTo>
                  <a:lnTo>
                    <a:pt x="104" y="380"/>
                  </a:lnTo>
                  <a:lnTo>
                    <a:pt x="99" y="382"/>
                  </a:lnTo>
                  <a:lnTo>
                    <a:pt x="97" y="385"/>
                  </a:lnTo>
                  <a:lnTo>
                    <a:pt x="97" y="387"/>
                  </a:lnTo>
                  <a:lnTo>
                    <a:pt x="97" y="390"/>
                  </a:lnTo>
                  <a:lnTo>
                    <a:pt x="99" y="390"/>
                  </a:lnTo>
                  <a:lnTo>
                    <a:pt x="102" y="390"/>
                  </a:lnTo>
                  <a:lnTo>
                    <a:pt x="102" y="394"/>
                  </a:lnTo>
                  <a:lnTo>
                    <a:pt x="104" y="401"/>
                  </a:lnTo>
                  <a:lnTo>
                    <a:pt x="128" y="382"/>
                  </a:lnTo>
                  <a:lnTo>
                    <a:pt x="128" y="385"/>
                  </a:lnTo>
                  <a:lnTo>
                    <a:pt x="128" y="387"/>
                  </a:lnTo>
                  <a:lnTo>
                    <a:pt x="114" y="397"/>
                  </a:lnTo>
                  <a:lnTo>
                    <a:pt x="116" y="399"/>
                  </a:lnTo>
                  <a:lnTo>
                    <a:pt x="114" y="401"/>
                  </a:lnTo>
                  <a:lnTo>
                    <a:pt x="107" y="404"/>
                  </a:lnTo>
                  <a:lnTo>
                    <a:pt x="104" y="406"/>
                  </a:lnTo>
                  <a:lnTo>
                    <a:pt x="104" y="408"/>
                  </a:lnTo>
                  <a:lnTo>
                    <a:pt x="102" y="406"/>
                  </a:lnTo>
                  <a:lnTo>
                    <a:pt x="102" y="404"/>
                  </a:lnTo>
                  <a:lnTo>
                    <a:pt x="97" y="397"/>
                  </a:lnTo>
                  <a:lnTo>
                    <a:pt x="90" y="401"/>
                  </a:lnTo>
                  <a:lnTo>
                    <a:pt x="88" y="404"/>
                  </a:lnTo>
                  <a:lnTo>
                    <a:pt x="90" y="408"/>
                  </a:lnTo>
                  <a:lnTo>
                    <a:pt x="88" y="411"/>
                  </a:lnTo>
                  <a:lnTo>
                    <a:pt x="85" y="401"/>
                  </a:lnTo>
                  <a:lnTo>
                    <a:pt x="76" y="406"/>
                  </a:lnTo>
                  <a:lnTo>
                    <a:pt x="74" y="413"/>
                  </a:lnTo>
                  <a:lnTo>
                    <a:pt x="71" y="413"/>
                  </a:lnTo>
                  <a:lnTo>
                    <a:pt x="71" y="416"/>
                  </a:lnTo>
                  <a:lnTo>
                    <a:pt x="69" y="418"/>
                  </a:lnTo>
                  <a:lnTo>
                    <a:pt x="66" y="418"/>
                  </a:lnTo>
                  <a:lnTo>
                    <a:pt x="66" y="416"/>
                  </a:lnTo>
                  <a:lnTo>
                    <a:pt x="66" y="413"/>
                  </a:lnTo>
                  <a:lnTo>
                    <a:pt x="64" y="416"/>
                  </a:lnTo>
                  <a:lnTo>
                    <a:pt x="64" y="418"/>
                  </a:lnTo>
                  <a:lnTo>
                    <a:pt x="57" y="420"/>
                  </a:lnTo>
                  <a:lnTo>
                    <a:pt x="57" y="423"/>
                  </a:lnTo>
                  <a:lnTo>
                    <a:pt x="52" y="432"/>
                  </a:lnTo>
                  <a:lnTo>
                    <a:pt x="50" y="427"/>
                  </a:lnTo>
                  <a:lnTo>
                    <a:pt x="45" y="430"/>
                  </a:lnTo>
                  <a:lnTo>
                    <a:pt x="43" y="432"/>
                  </a:lnTo>
                  <a:lnTo>
                    <a:pt x="45" y="434"/>
                  </a:lnTo>
                  <a:lnTo>
                    <a:pt x="45" y="437"/>
                  </a:lnTo>
                  <a:lnTo>
                    <a:pt x="45" y="439"/>
                  </a:lnTo>
                  <a:lnTo>
                    <a:pt x="52" y="439"/>
                  </a:lnTo>
                  <a:lnTo>
                    <a:pt x="55" y="444"/>
                  </a:lnTo>
                  <a:lnTo>
                    <a:pt x="52" y="444"/>
                  </a:lnTo>
                  <a:lnTo>
                    <a:pt x="52" y="446"/>
                  </a:lnTo>
                  <a:lnTo>
                    <a:pt x="55" y="449"/>
                  </a:lnTo>
                  <a:lnTo>
                    <a:pt x="40" y="444"/>
                  </a:lnTo>
                  <a:lnTo>
                    <a:pt x="31" y="449"/>
                  </a:lnTo>
                  <a:lnTo>
                    <a:pt x="33" y="451"/>
                  </a:lnTo>
                  <a:lnTo>
                    <a:pt x="31" y="451"/>
                  </a:lnTo>
                  <a:lnTo>
                    <a:pt x="31" y="453"/>
                  </a:lnTo>
                  <a:lnTo>
                    <a:pt x="36" y="451"/>
                  </a:lnTo>
                  <a:lnTo>
                    <a:pt x="33" y="460"/>
                  </a:lnTo>
                  <a:lnTo>
                    <a:pt x="36" y="465"/>
                  </a:lnTo>
                  <a:lnTo>
                    <a:pt x="33" y="465"/>
                  </a:lnTo>
                  <a:lnTo>
                    <a:pt x="31" y="458"/>
                  </a:lnTo>
                  <a:lnTo>
                    <a:pt x="24" y="465"/>
                  </a:lnTo>
                  <a:lnTo>
                    <a:pt x="24" y="468"/>
                  </a:lnTo>
                  <a:lnTo>
                    <a:pt x="24" y="470"/>
                  </a:lnTo>
                  <a:lnTo>
                    <a:pt x="26" y="472"/>
                  </a:lnTo>
                  <a:lnTo>
                    <a:pt x="22" y="468"/>
                  </a:lnTo>
                  <a:lnTo>
                    <a:pt x="14" y="468"/>
                  </a:lnTo>
                  <a:lnTo>
                    <a:pt x="12" y="468"/>
                  </a:lnTo>
                  <a:lnTo>
                    <a:pt x="14" y="470"/>
                  </a:lnTo>
                  <a:lnTo>
                    <a:pt x="7" y="465"/>
                  </a:lnTo>
                  <a:lnTo>
                    <a:pt x="5" y="468"/>
                  </a:lnTo>
                  <a:lnTo>
                    <a:pt x="7" y="477"/>
                  </a:lnTo>
                  <a:lnTo>
                    <a:pt x="10" y="477"/>
                  </a:lnTo>
                  <a:lnTo>
                    <a:pt x="26" y="475"/>
                  </a:lnTo>
                  <a:lnTo>
                    <a:pt x="22" y="479"/>
                  </a:lnTo>
                  <a:lnTo>
                    <a:pt x="26" y="479"/>
                  </a:lnTo>
                  <a:lnTo>
                    <a:pt x="29" y="479"/>
                  </a:lnTo>
                  <a:lnTo>
                    <a:pt x="31" y="479"/>
                  </a:lnTo>
                  <a:lnTo>
                    <a:pt x="10" y="482"/>
                  </a:lnTo>
                  <a:lnTo>
                    <a:pt x="7" y="486"/>
                  </a:lnTo>
                  <a:lnTo>
                    <a:pt x="5" y="486"/>
                  </a:lnTo>
                  <a:lnTo>
                    <a:pt x="3" y="486"/>
                  </a:lnTo>
                  <a:lnTo>
                    <a:pt x="3" y="489"/>
                  </a:lnTo>
                  <a:lnTo>
                    <a:pt x="7" y="491"/>
                  </a:lnTo>
                  <a:lnTo>
                    <a:pt x="7" y="493"/>
                  </a:lnTo>
                  <a:lnTo>
                    <a:pt x="7" y="496"/>
                  </a:lnTo>
                  <a:lnTo>
                    <a:pt x="5" y="498"/>
                  </a:lnTo>
                  <a:lnTo>
                    <a:pt x="3" y="508"/>
                  </a:lnTo>
                  <a:lnTo>
                    <a:pt x="5" y="512"/>
                  </a:lnTo>
                  <a:lnTo>
                    <a:pt x="5" y="515"/>
                  </a:lnTo>
                  <a:lnTo>
                    <a:pt x="22" y="512"/>
                  </a:lnTo>
                  <a:lnTo>
                    <a:pt x="24" y="515"/>
                  </a:lnTo>
                  <a:lnTo>
                    <a:pt x="29" y="515"/>
                  </a:lnTo>
                  <a:lnTo>
                    <a:pt x="33" y="503"/>
                  </a:lnTo>
                  <a:lnTo>
                    <a:pt x="31" y="512"/>
                  </a:lnTo>
                  <a:lnTo>
                    <a:pt x="33" y="512"/>
                  </a:lnTo>
                  <a:lnTo>
                    <a:pt x="36" y="515"/>
                  </a:lnTo>
                  <a:lnTo>
                    <a:pt x="40" y="512"/>
                  </a:lnTo>
                  <a:lnTo>
                    <a:pt x="40" y="515"/>
                  </a:lnTo>
                  <a:lnTo>
                    <a:pt x="43" y="515"/>
                  </a:lnTo>
                  <a:lnTo>
                    <a:pt x="45" y="510"/>
                  </a:lnTo>
                  <a:lnTo>
                    <a:pt x="48" y="503"/>
                  </a:lnTo>
                  <a:lnTo>
                    <a:pt x="52" y="498"/>
                  </a:lnTo>
                  <a:lnTo>
                    <a:pt x="50" y="512"/>
                  </a:lnTo>
                  <a:lnTo>
                    <a:pt x="52" y="512"/>
                  </a:lnTo>
                  <a:lnTo>
                    <a:pt x="55" y="510"/>
                  </a:lnTo>
                  <a:lnTo>
                    <a:pt x="57" y="510"/>
                  </a:lnTo>
                  <a:lnTo>
                    <a:pt x="45" y="519"/>
                  </a:lnTo>
                  <a:lnTo>
                    <a:pt x="43" y="519"/>
                  </a:lnTo>
                  <a:lnTo>
                    <a:pt x="43" y="524"/>
                  </a:lnTo>
                  <a:lnTo>
                    <a:pt x="45" y="524"/>
                  </a:lnTo>
                  <a:lnTo>
                    <a:pt x="40" y="529"/>
                  </a:lnTo>
                  <a:lnTo>
                    <a:pt x="40" y="522"/>
                  </a:lnTo>
                  <a:lnTo>
                    <a:pt x="36" y="517"/>
                  </a:lnTo>
                  <a:lnTo>
                    <a:pt x="29" y="517"/>
                  </a:lnTo>
                  <a:lnTo>
                    <a:pt x="26" y="519"/>
                  </a:lnTo>
                  <a:lnTo>
                    <a:pt x="24" y="517"/>
                  </a:lnTo>
                  <a:lnTo>
                    <a:pt x="14" y="517"/>
                  </a:lnTo>
                  <a:lnTo>
                    <a:pt x="12" y="519"/>
                  </a:lnTo>
                  <a:lnTo>
                    <a:pt x="10" y="519"/>
                  </a:lnTo>
                  <a:lnTo>
                    <a:pt x="5" y="519"/>
                  </a:lnTo>
                  <a:lnTo>
                    <a:pt x="3" y="524"/>
                  </a:lnTo>
                  <a:lnTo>
                    <a:pt x="3" y="529"/>
                  </a:lnTo>
                  <a:lnTo>
                    <a:pt x="7" y="527"/>
                  </a:lnTo>
                  <a:lnTo>
                    <a:pt x="7" y="534"/>
                  </a:lnTo>
                  <a:lnTo>
                    <a:pt x="0" y="529"/>
                  </a:lnTo>
                  <a:lnTo>
                    <a:pt x="0" y="531"/>
                  </a:lnTo>
                  <a:lnTo>
                    <a:pt x="3" y="541"/>
                  </a:lnTo>
                  <a:lnTo>
                    <a:pt x="5" y="541"/>
                  </a:lnTo>
                  <a:lnTo>
                    <a:pt x="14" y="536"/>
                  </a:lnTo>
                  <a:lnTo>
                    <a:pt x="7" y="545"/>
                  </a:lnTo>
                  <a:lnTo>
                    <a:pt x="10" y="545"/>
                  </a:lnTo>
                  <a:lnTo>
                    <a:pt x="5" y="550"/>
                  </a:lnTo>
                  <a:lnTo>
                    <a:pt x="3" y="553"/>
                  </a:lnTo>
                  <a:lnTo>
                    <a:pt x="5" y="562"/>
                  </a:lnTo>
                  <a:lnTo>
                    <a:pt x="10" y="555"/>
                  </a:lnTo>
                  <a:lnTo>
                    <a:pt x="10" y="562"/>
                  </a:lnTo>
                  <a:lnTo>
                    <a:pt x="14" y="567"/>
                  </a:lnTo>
                  <a:lnTo>
                    <a:pt x="10" y="567"/>
                  </a:lnTo>
                  <a:lnTo>
                    <a:pt x="7" y="569"/>
                  </a:lnTo>
                  <a:lnTo>
                    <a:pt x="7" y="571"/>
                  </a:lnTo>
                  <a:lnTo>
                    <a:pt x="10" y="574"/>
                  </a:lnTo>
                  <a:lnTo>
                    <a:pt x="31" y="541"/>
                  </a:lnTo>
                  <a:lnTo>
                    <a:pt x="33" y="543"/>
                  </a:lnTo>
                  <a:lnTo>
                    <a:pt x="33" y="545"/>
                  </a:lnTo>
                  <a:lnTo>
                    <a:pt x="40" y="543"/>
                  </a:lnTo>
                  <a:lnTo>
                    <a:pt x="36" y="548"/>
                  </a:lnTo>
                  <a:lnTo>
                    <a:pt x="33" y="555"/>
                  </a:lnTo>
                  <a:lnTo>
                    <a:pt x="33" y="550"/>
                  </a:lnTo>
                  <a:lnTo>
                    <a:pt x="31" y="548"/>
                  </a:lnTo>
                  <a:lnTo>
                    <a:pt x="24" y="557"/>
                  </a:lnTo>
                  <a:lnTo>
                    <a:pt x="24" y="560"/>
                  </a:lnTo>
                  <a:lnTo>
                    <a:pt x="24" y="562"/>
                  </a:lnTo>
                  <a:lnTo>
                    <a:pt x="14" y="576"/>
                  </a:lnTo>
                  <a:lnTo>
                    <a:pt x="17" y="579"/>
                  </a:lnTo>
                  <a:lnTo>
                    <a:pt x="24" y="579"/>
                  </a:lnTo>
                  <a:lnTo>
                    <a:pt x="26" y="576"/>
                  </a:lnTo>
                  <a:lnTo>
                    <a:pt x="26" y="579"/>
                  </a:lnTo>
                  <a:lnTo>
                    <a:pt x="17" y="586"/>
                  </a:lnTo>
                  <a:lnTo>
                    <a:pt x="7" y="586"/>
                  </a:lnTo>
                  <a:lnTo>
                    <a:pt x="3" y="595"/>
                  </a:lnTo>
                  <a:lnTo>
                    <a:pt x="3" y="597"/>
                  </a:lnTo>
                  <a:lnTo>
                    <a:pt x="5" y="600"/>
                  </a:lnTo>
                  <a:lnTo>
                    <a:pt x="7" y="600"/>
                  </a:lnTo>
                  <a:lnTo>
                    <a:pt x="10" y="597"/>
                  </a:lnTo>
                  <a:lnTo>
                    <a:pt x="10" y="600"/>
                  </a:lnTo>
                  <a:lnTo>
                    <a:pt x="12" y="600"/>
                  </a:lnTo>
                  <a:lnTo>
                    <a:pt x="14" y="597"/>
                  </a:lnTo>
                  <a:lnTo>
                    <a:pt x="12" y="595"/>
                  </a:lnTo>
                  <a:lnTo>
                    <a:pt x="14" y="597"/>
                  </a:lnTo>
                  <a:lnTo>
                    <a:pt x="19" y="595"/>
                  </a:lnTo>
                  <a:lnTo>
                    <a:pt x="24" y="590"/>
                  </a:lnTo>
                  <a:lnTo>
                    <a:pt x="24" y="593"/>
                  </a:lnTo>
                  <a:lnTo>
                    <a:pt x="24" y="595"/>
                  </a:lnTo>
                  <a:lnTo>
                    <a:pt x="19" y="600"/>
                  </a:lnTo>
                  <a:lnTo>
                    <a:pt x="22" y="600"/>
                  </a:lnTo>
                  <a:lnTo>
                    <a:pt x="14" y="621"/>
                  </a:lnTo>
                  <a:lnTo>
                    <a:pt x="10" y="616"/>
                  </a:lnTo>
                  <a:lnTo>
                    <a:pt x="7" y="619"/>
                  </a:lnTo>
                  <a:lnTo>
                    <a:pt x="5" y="628"/>
                  </a:lnTo>
                  <a:lnTo>
                    <a:pt x="19" y="649"/>
                  </a:lnTo>
                  <a:lnTo>
                    <a:pt x="26" y="654"/>
                  </a:lnTo>
                  <a:lnTo>
                    <a:pt x="29" y="654"/>
                  </a:lnTo>
                  <a:lnTo>
                    <a:pt x="31" y="647"/>
                  </a:lnTo>
                  <a:lnTo>
                    <a:pt x="31" y="661"/>
                  </a:lnTo>
                  <a:lnTo>
                    <a:pt x="31" y="659"/>
                  </a:lnTo>
                  <a:lnTo>
                    <a:pt x="33" y="659"/>
                  </a:lnTo>
                  <a:lnTo>
                    <a:pt x="36" y="661"/>
                  </a:lnTo>
                  <a:lnTo>
                    <a:pt x="38" y="659"/>
                  </a:lnTo>
                  <a:lnTo>
                    <a:pt x="40" y="659"/>
                  </a:lnTo>
                  <a:lnTo>
                    <a:pt x="45" y="659"/>
                  </a:lnTo>
                  <a:lnTo>
                    <a:pt x="40" y="664"/>
                  </a:lnTo>
                  <a:lnTo>
                    <a:pt x="50" y="666"/>
                  </a:lnTo>
                  <a:lnTo>
                    <a:pt x="57" y="661"/>
                  </a:lnTo>
                  <a:lnTo>
                    <a:pt x="62" y="652"/>
                  </a:lnTo>
                  <a:lnTo>
                    <a:pt x="64" y="659"/>
                  </a:lnTo>
                  <a:lnTo>
                    <a:pt x="95" y="621"/>
                  </a:lnTo>
                  <a:lnTo>
                    <a:pt x="95" y="614"/>
                  </a:lnTo>
                  <a:lnTo>
                    <a:pt x="104" y="619"/>
                  </a:lnTo>
                  <a:lnTo>
                    <a:pt x="109" y="616"/>
                  </a:lnTo>
                  <a:lnTo>
                    <a:pt x="109" y="607"/>
                  </a:lnTo>
                  <a:lnTo>
                    <a:pt x="114" y="607"/>
                  </a:lnTo>
                  <a:lnTo>
                    <a:pt x="114" y="600"/>
                  </a:lnTo>
                  <a:lnTo>
                    <a:pt x="109" y="593"/>
                  </a:lnTo>
                  <a:lnTo>
                    <a:pt x="109" y="588"/>
                  </a:lnTo>
                  <a:lnTo>
                    <a:pt x="109" y="586"/>
                  </a:lnTo>
                  <a:lnTo>
                    <a:pt x="114" y="590"/>
                  </a:lnTo>
                  <a:lnTo>
                    <a:pt x="114" y="593"/>
                  </a:lnTo>
                  <a:lnTo>
                    <a:pt x="114" y="590"/>
                  </a:lnTo>
                  <a:lnTo>
                    <a:pt x="114" y="579"/>
                  </a:lnTo>
                  <a:lnTo>
                    <a:pt x="116" y="576"/>
                  </a:lnTo>
                  <a:lnTo>
                    <a:pt x="118" y="576"/>
                  </a:lnTo>
                  <a:lnTo>
                    <a:pt x="121" y="579"/>
                  </a:lnTo>
                  <a:lnTo>
                    <a:pt x="116" y="581"/>
                  </a:lnTo>
                  <a:lnTo>
                    <a:pt x="121" y="607"/>
                  </a:lnTo>
                  <a:lnTo>
                    <a:pt x="123" y="607"/>
                  </a:lnTo>
                  <a:lnTo>
                    <a:pt x="125" y="609"/>
                  </a:lnTo>
                  <a:lnTo>
                    <a:pt x="130" y="612"/>
                  </a:lnTo>
                  <a:lnTo>
                    <a:pt x="133" y="623"/>
                  </a:lnTo>
                  <a:lnTo>
                    <a:pt x="133" y="619"/>
                  </a:lnTo>
                  <a:lnTo>
                    <a:pt x="135" y="623"/>
                  </a:lnTo>
                  <a:lnTo>
                    <a:pt x="137" y="621"/>
                  </a:lnTo>
                  <a:lnTo>
                    <a:pt x="144" y="574"/>
                  </a:lnTo>
                  <a:lnTo>
                    <a:pt x="156" y="567"/>
                  </a:lnTo>
                  <a:lnTo>
                    <a:pt x="151" y="527"/>
                  </a:lnTo>
                  <a:lnTo>
                    <a:pt x="149" y="524"/>
                  </a:lnTo>
                  <a:lnTo>
                    <a:pt x="149" y="519"/>
                  </a:lnTo>
                  <a:lnTo>
                    <a:pt x="156" y="512"/>
                  </a:lnTo>
                  <a:lnTo>
                    <a:pt x="161" y="503"/>
                  </a:lnTo>
                  <a:lnTo>
                    <a:pt x="159" y="498"/>
                  </a:lnTo>
                  <a:lnTo>
                    <a:pt x="149" y="486"/>
                  </a:lnTo>
                  <a:lnTo>
                    <a:pt x="147" y="423"/>
                  </a:lnTo>
                  <a:lnTo>
                    <a:pt x="142" y="401"/>
                  </a:lnTo>
                  <a:lnTo>
                    <a:pt x="156" y="378"/>
                  </a:lnTo>
                  <a:lnTo>
                    <a:pt x="168" y="373"/>
                  </a:lnTo>
                  <a:lnTo>
                    <a:pt x="175" y="375"/>
                  </a:lnTo>
                  <a:lnTo>
                    <a:pt x="177" y="373"/>
                  </a:lnTo>
                  <a:lnTo>
                    <a:pt x="180" y="361"/>
                  </a:lnTo>
                  <a:lnTo>
                    <a:pt x="170" y="345"/>
                  </a:lnTo>
                  <a:lnTo>
                    <a:pt x="182" y="276"/>
                  </a:lnTo>
                  <a:lnTo>
                    <a:pt x="192" y="269"/>
                  </a:lnTo>
                  <a:lnTo>
                    <a:pt x="208" y="222"/>
                  </a:lnTo>
                  <a:lnTo>
                    <a:pt x="203" y="208"/>
                  </a:lnTo>
                  <a:lnTo>
                    <a:pt x="220" y="175"/>
                  </a:lnTo>
                  <a:lnTo>
                    <a:pt x="222" y="175"/>
                  </a:lnTo>
                  <a:lnTo>
                    <a:pt x="227" y="179"/>
                  </a:lnTo>
                  <a:lnTo>
                    <a:pt x="229" y="177"/>
                  </a:lnTo>
                  <a:lnTo>
                    <a:pt x="232" y="151"/>
                  </a:lnTo>
                  <a:lnTo>
                    <a:pt x="234" y="151"/>
                  </a:lnTo>
                  <a:lnTo>
                    <a:pt x="258" y="153"/>
                  </a:lnTo>
                  <a:lnTo>
                    <a:pt x="260" y="151"/>
                  </a:lnTo>
                  <a:lnTo>
                    <a:pt x="260" y="149"/>
                  </a:lnTo>
                  <a:lnTo>
                    <a:pt x="258" y="146"/>
                  </a:lnTo>
                  <a:lnTo>
                    <a:pt x="258" y="123"/>
                  </a:lnTo>
                  <a:lnTo>
                    <a:pt x="265" y="120"/>
                  </a:lnTo>
                  <a:lnTo>
                    <a:pt x="267" y="115"/>
                  </a:lnTo>
                  <a:lnTo>
                    <a:pt x="272" y="115"/>
                  </a:lnTo>
                  <a:lnTo>
                    <a:pt x="272" y="106"/>
                  </a:lnTo>
                  <a:lnTo>
                    <a:pt x="277" y="106"/>
                  </a:lnTo>
                  <a:lnTo>
                    <a:pt x="296" y="127"/>
                  </a:lnTo>
                  <a:lnTo>
                    <a:pt x="312" y="130"/>
                  </a:lnTo>
                  <a:lnTo>
                    <a:pt x="319" y="118"/>
                  </a:lnTo>
                  <a:lnTo>
                    <a:pt x="322" y="118"/>
                  </a:lnTo>
                  <a:lnTo>
                    <a:pt x="329" y="125"/>
                  </a:lnTo>
                  <a:lnTo>
                    <a:pt x="331" y="125"/>
                  </a:lnTo>
                  <a:lnTo>
                    <a:pt x="345" y="104"/>
                  </a:lnTo>
                  <a:lnTo>
                    <a:pt x="345" y="64"/>
                  </a:lnTo>
                  <a:lnTo>
                    <a:pt x="369" y="45"/>
                  </a:lnTo>
                  <a:lnTo>
                    <a:pt x="390" y="59"/>
                  </a:lnTo>
                  <a:lnTo>
                    <a:pt x="395" y="66"/>
                  </a:lnTo>
                  <a:lnTo>
                    <a:pt x="392" y="85"/>
                  </a:lnTo>
                  <a:lnTo>
                    <a:pt x="395" y="87"/>
                  </a:lnTo>
                  <a:lnTo>
                    <a:pt x="397" y="87"/>
                  </a:lnTo>
                  <a:lnTo>
                    <a:pt x="400" y="82"/>
                  </a:lnTo>
                  <a:lnTo>
                    <a:pt x="400" y="78"/>
                  </a:lnTo>
                  <a:lnTo>
                    <a:pt x="397" y="75"/>
                  </a:lnTo>
                  <a:lnTo>
                    <a:pt x="407" y="64"/>
                  </a:lnTo>
                  <a:lnTo>
                    <a:pt x="407" y="61"/>
                  </a:lnTo>
                  <a:lnTo>
                    <a:pt x="404" y="59"/>
                  </a:lnTo>
                  <a:lnTo>
                    <a:pt x="404" y="56"/>
                  </a:lnTo>
                  <a:lnTo>
                    <a:pt x="414" y="56"/>
                  </a:lnTo>
                  <a:lnTo>
                    <a:pt x="416" y="54"/>
                  </a:lnTo>
                  <a:lnTo>
                    <a:pt x="416" y="52"/>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1" name="Freeform 1115"/>
            <p:cNvSpPr>
              <a:spLocks/>
            </p:cNvSpPr>
            <p:nvPr/>
          </p:nvSpPr>
          <p:spPr bwMode="auto">
            <a:xfrm>
              <a:off x="6301" y="1178"/>
              <a:ext cx="15" cy="9"/>
            </a:xfrm>
            <a:custGeom>
              <a:avLst/>
              <a:gdLst>
                <a:gd name="T0" fmla="*/ 0 w 17"/>
                <a:gd name="T1" fmla="*/ 5 h 10"/>
                <a:gd name="T2" fmla="*/ 0 w 17"/>
                <a:gd name="T3" fmla="*/ 5 h 10"/>
                <a:gd name="T4" fmla="*/ 4 w 17"/>
                <a:gd name="T5" fmla="*/ 0 h 10"/>
                <a:gd name="T6" fmla="*/ 4 w 17"/>
                <a:gd name="T7" fmla="*/ 5 h 10"/>
                <a:gd name="T8" fmla="*/ 3 w 17"/>
                <a:gd name="T9" fmla="*/ 5 h 10"/>
                <a:gd name="T10" fmla="*/ 0 w 17"/>
                <a:gd name="T11" fmla="*/ 5 h 10"/>
                <a:gd name="T12" fmla="*/ 0 w 17"/>
                <a:gd name="T13" fmla="*/ 5 h 10"/>
                <a:gd name="T14" fmla="*/ 0 w 17"/>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0"/>
                <a:gd name="T26" fmla="*/ 17 w 1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0">
                  <a:moveTo>
                    <a:pt x="0" y="7"/>
                  </a:moveTo>
                  <a:lnTo>
                    <a:pt x="0" y="7"/>
                  </a:lnTo>
                  <a:lnTo>
                    <a:pt x="14" y="0"/>
                  </a:lnTo>
                  <a:lnTo>
                    <a:pt x="17" y="5"/>
                  </a:lnTo>
                  <a:lnTo>
                    <a:pt x="3" y="10"/>
                  </a:lnTo>
                  <a:lnTo>
                    <a:pt x="0" y="7"/>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2" name="Freeform 1116"/>
            <p:cNvSpPr>
              <a:spLocks/>
            </p:cNvSpPr>
            <p:nvPr/>
          </p:nvSpPr>
          <p:spPr bwMode="auto">
            <a:xfrm>
              <a:off x="6301" y="1178"/>
              <a:ext cx="15" cy="9"/>
            </a:xfrm>
            <a:custGeom>
              <a:avLst/>
              <a:gdLst>
                <a:gd name="T0" fmla="*/ 0 w 17"/>
                <a:gd name="T1" fmla="*/ 5 h 10"/>
                <a:gd name="T2" fmla="*/ 0 w 17"/>
                <a:gd name="T3" fmla="*/ 5 h 10"/>
                <a:gd name="T4" fmla="*/ 4 w 17"/>
                <a:gd name="T5" fmla="*/ 0 h 10"/>
                <a:gd name="T6" fmla="*/ 4 w 17"/>
                <a:gd name="T7" fmla="*/ 5 h 10"/>
                <a:gd name="T8" fmla="*/ 3 w 17"/>
                <a:gd name="T9" fmla="*/ 5 h 10"/>
                <a:gd name="T10" fmla="*/ 0 w 17"/>
                <a:gd name="T11" fmla="*/ 5 h 10"/>
                <a:gd name="T12" fmla="*/ 0 w 17"/>
                <a:gd name="T13" fmla="*/ 5 h 10"/>
                <a:gd name="T14" fmla="*/ 0 w 17"/>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0"/>
                <a:gd name="T26" fmla="*/ 17 w 1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0">
                  <a:moveTo>
                    <a:pt x="0" y="7"/>
                  </a:moveTo>
                  <a:lnTo>
                    <a:pt x="0" y="7"/>
                  </a:lnTo>
                  <a:lnTo>
                    <a:pt x="14" y="0"/>
                  </a:lnTo>
                  <a:lnTo>
                    <a:pt x="17" y="5"/>
                  </a:lnTo>
                  <a:lnTo>
                    <a:pt x="3" y="10"/>
                  </a:lnTo>
                  <a:lnTo>
                    <a:pt x="0" y="7"/>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3" name="Freeform 1117"/>
            <p:cNvSpPr>
              <a:spLocks/>
            </p:cNvSpPr>
            <p:nvPr/>
          </p:nvSpPr>
          <p:spPr bwMode="auto">
            <a:xfrm>
              <a:off x="6301" y="1178"/>
              <a:ext cx="15" cy="9"/>
            </a:xfrm>
            <a:custGeom>
              <a:avLst/>
              <a:gdLst>
                <a:gd name="T0" fmla="*/ 0 w 17"/>
                <a:gd name="T1" fmla="*/ 5 h 10"/>
                <a:gd name="T2" fmla="*/ 0 w 17"/>
                <a:gd name="T3" fmla="*/ 5 h 10"/>
                <a:gd name="T4" fmla="*/ 4 w 17"/>
                <a:gd name="T5" fmla="*/ 0 h 10"/>
                <a:gd name="T6" fmla="*/ 4 w 17"/>
                <a:gd name="T7" fmla="*/ 5 h 10"/>
                <a:gd name="T8" fmla="*/ 3 w 17"/>
                <a:gd name="T9" fmla="*/ 5 h 10"/>
                <a:gd name="T10" fmla="*/ 0 w 17"/>
                <a:gd name="T11" fmla="*/ 5 h 10"/>
                <a:gd name="T12" fmla="*/ 0 w 17"/>
                <a:gd name="T13" fmla="*/ 5 h 10"/>
                <a:gd name="T14" fmla="*/ 0 w 17"/>
                <a:gd name="T15" fmla="*/ 5 h 10"/>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0"/>
                <a:gd name="T26" fmla="*/ 17 w 17"/>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0">
                  <a:moveTo>
                    <a:pt x="0" y="7"/>
                  </a:moveTo>
                  <a:lnTo>
                    <a:pt x="0" y="7"/>
                  </a:lnTo>
                  <a:lnTo>
                    <a:pt x="14" y="0"/>
                  </a:lnTo>
                  <a:lnTo>
                    <a:pt x="17" y="5"/>
                  </a:lnTo>
                  <a:lnTo>
                    <a:pt x="3" y="10"/>
                  </a:lnTo>
                  <a:lnTo>
                    <a:pt x="0" y="7"/>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4" name="Freeform 1118"/>
            <p:cNvSpPr>
              <a:spLocks/>
            </p:cNvSpPr>
            <p:nvPr/>
          </p:nvSpPr>
          <p:spPr bwMode="auto">
            <a:xfrm>
              <a:off x="6301" y="1178"/>
              <a:ext cx="15" cy="9"/>
            </a:xfrm>
            <a:custGeom>
              <a:avLst/>
              <a:gdLst>
                <a:gd name="T0" fmla="*/ 0 w 17"/>
                <a:gd name="T1" fmla="*/ 5 h 10"/>
                <a:gd name="T2" fmla="*/ 0 w 17"/>
                <a:gd name="T3" fmla="*/ 5 h 10"/>
                <a:gd name="T4" fmla="*/ 4 w 17"/>
                <a:gd name="T5" fmla="*/ 0 h 10"/>
                <a:gd name="T6" fmla="*/ 4 w 17"/>
                <a:gd name="T7" fmla="*/ 5 h 10"/>
                <a:gd name="T8" fmla="*/ 3 w 17"/>
                <a:gd name="T9" fmla="*/ 5 h 10"/>
                <a:gd name="T10" fmla="*/ 0 w 17"/>
                <a:gd name="T11" fmla="*/ 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7"/>
                  </a:moveTo>
                  <a:lnTo>
                    <a:pt x="0" y="7"/>
                  </a:lnTo>
                  <a:lnTo>
                    <a:pt x="14" y="0"/>
                  </a:lnTo>
                  <a:lnTo>
                    <a:pt x="17" y="5"/>
                  </a:lnTo>
                  <a:lnTo>
                    <a:pt x="3" y="10"/>
                  </a:lnTo>
                  <a:lnTo>
                    <a:pt x="0" y="7"/>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5" name="Freeform 1119"/>
            <p:cNvSpPr>
              <a:spLocks/>
            </p:cNvSpPr>
            <p:nvPr/>
          </p:nvSpPr>
          <p:spPr bwMode="auto">
            <a:xfrm>
              <a:off x="6301" y="1178"/>
              <a:ext cx="15" cy="9"/>
            </a:xfrm>
            <a:custGeom>
              <a:avLst/>
              <a:gdLst>
                <a:gd name="T0" fmla="*/ 0 w 17"/>
                <a:gd name="T1" fmla="*/ 5 h 10"/>
                <a:gd name="T2" fmla="*/ 0 w 17"/>
                <a:gd name="T3" fmla="*/ 5 h 10"/>
                <a:gd name="T4" fmla="*/ 4 w 17"/>
                <a:gd name="T5" fmla="*/ 0 h 10"/>
                <a:gd name="T6" fmla="*/ 4 w 17"/>
                <a:gd name="T7" fmla="*/ 5 h 10"/>
                <a:gd name="T8" fmla="*/ 3 w 17"/>
                <a:gd name="T9" fmla="*/ 5 h 10"/>
                <a:gd name="T10" fmla="*/ 0 w 17"/>
                <a:gd name="T11" fmla="*/ 5 h 10"/>
                <a:gd name="T12" fmla="*/ 0 60000 65536"/>
                <a:gd name="T13" fmla="*/ 0 60000 65536"/>
                <a:gd name="T14" fmla="*/ 0 60000 65536"/>
                <a:gd name="T15" fmla="*/ 0 60000 65536"/>
                <a:gd name="T16" fmla="*/ 0 60000 65536"/>
                <a:gd name="T17" fmla="*/ 0 60000 65536"/>
                <a:gd name="T18" fmla="*/ 0 w 17"/>
                <a:gd name="T19" fmla="*/ 0 h 10"/>
                <a:gd name="T20" fmla="*/ 17 w 1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7" h="10">
                  <a:moveTo>
                    <a:pt x="0" y="7"/>
                  </a:moveTo>
                  <a:lnTo>
                    <a:pt x="0" y="7"/>
                  </a:lnTo>
                  <a:lnTo>
                    <a:pt x="14" y="0"/>
                  </a:lnTo>
                  <a:lnTo>
                    <a:pt x="17" y="5"/>
                  </a:lnTo>
                  <a:lnTo>
                    <a:pt x="3" y="10"/>
                  </a:lnTo>
                  <a:lnTo>
                    <a:pt x="0" y="7"/>
                  </a:lnTo>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6" name="Freeform 1120"/>
            <p:cNvSpPr>
              <a:spLocks/>
            </p:cNvSpPr>
            <p:nvPr/>
          </p:nvSpPr>
          <p:spPr bwMode="auto">
            <a:xfrm>
              <a:off x="6254" y="1231"/>
              <a:ext cx="5" cy="9"/>
            </a:xfrm>
            <a:custGeom>
              <a:avLst/>
              <a:gdLst>
                <a:gd name="T0" fmla="*/ 3 w 5"/>
                <a:gd name="T1" fmla="*/ 5 h 10"/>
                <a:gd name="T2" fmla="*/ 3 w 5"/>
                <a:gd name="T3" fmla="*/ 5 h 10"/>
                <a:gd name="T4" fmla="*/ 5 w 5"/>
                <a:gd name="T5" fmla="*/ 0 h 10"/>
                <a:gd name="T6" fmla="*/ 3 w 5"/>
                <a:gd name="T7" fmla="*/ 0 h 10"/>
                <a:gd name="T8" fmla="*/ 0 w 5"/>
                <a:gd name="T9" fmla="*/ 3 h 10"/>
                <a:gd name="T10" fmla="*/ 0 w 5"/>
                <a:gd name="T11" fmla="*/ 5 h 10"/>
                <a:gd name="T12" fmla="*/ 3 w 5"/>
                <a:gd name="T13" fmla="*/ 5 h 10"/>
                <a:gd name="T14" fmla="*/ 3 w 5"/>
                <a:gd name="T15" fmla="*/ 5 h 10"/>
                <a:gd name="T16" fmla="*/ 3 w 5"/>
                <a:gd name="T17" fmla="*/ 5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0"/>
                <a:gd name="T29" fmla="*/ 5 w 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0">
                  <a:moveTo>
                    <a:pt x="3" y="10"/>
                  </a:moveTo>
                  <a:lnTo>
                    <a:pt x="3" y="10"/>
                  </a:lnTo>
                  <a:lnTo>
                    <a:pt x="5" y="0"/>
                  </a:lnTo>
                  <a:lnTo>
                    <a:pt x="3" y="0"/>
                  </a:lnTo>
                  <a:lnTo>
                    <a:pt x="0" y="3"/>
                  </a:lnTo>
                  <a:lnTo>
                    <a:pt x="0" y="7"/>
                  </a:lnTo>
                  <a:lnTo>
                    <a:pt x="3" y="10"/>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7" name="Freeform 1121"/>
            <p:cNvSpPr>
              <a:spLocks/>
            </p:cNvSpPr>
            <p:nvPr/>
          </p:nvSpPr>
          <p:spPr bwMode="auto">
            <a:xfrm>
              <a:off x="6254" y="1231"/>
              <a:ext cx="5" cy="9"/>
            </a:xfrm>
            <a:custGeom>
              <a:avLst/>
              <a:gdLst>
                <a:gd name="T0" fmla="*/ 3 w 5"/>
                <a:gd name="T1" fmla="*/ 5 h 10"/>
                <a:gd name="T2" fmla="*/ 3 w 5"/>
                <a:gd name="T3" fmla="*/ 5 h 10"/>
                <a:gd name="T4" fmla="*/ 5 w 5"/>
                <a:gd name="T5" fmla="*/ 0 h 10"/>
                <a:gd name="T6" fmla="*/ 3 w 5"/>
                <a:gd name="T7" fmla="*/ 0 h 10"/>
                <a:gd name="T8" fmla="*/ 0 w 5"/>
                <a:gd name="T9" fmla="*/ 3 h 10"/>
                <a:gd name="T10" fmla="*/ 0 w 5"/>
                <a:gd name="T11" fmla="*/ 5 h 10"/>
                <a:gd name="T12" fmla="*/ 3 w 5"/>
                <a:gd name="T13" fmla="*/ 5 h 10"/>
                <a:gd name="T14" fmla="*/ 3 w 5"/>
                <a:gd name="T15" fmla="*/ 5 h 10"/>
                <a:gd name="T16" fmla="*/ 3 w 5"/>
                <a:gd name="T17" fmla="*/ 5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0"/>
                <a:gd name="T29" fmla="*/ 5 w 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0">
                  <a:moveTo>
                    <a:pt x="3" y="10"/>
                  </a:moveTo>
                  <a:lnTo>
                    <a:pt x="3" y="10"/>
                  </a:lnTo>
                  <a:lnTo>
                    <a:pt x="5" y="0"/>
                  </a:lnTo>
                  <a:lnTo>
                    <a:pt x="3" y="0"/>
                  </a:lnTo>
                  <a:lnTo>
                    <a:pt x="0" y="3"/>
                  </a:lnTo>
                  <a:lnTo>
                    <a:pt x="0" y="7"/>
                  </a:lnTo>
                  <a:lnTo>
                    <a:pt x="3" y="1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8" name="Freeform 1122"/>
            <p:cNvSpPr>
              <a:spLocks/>
            </p:cNvSpPr>
            <p:nvPr/>
          </p:nvSpPr>
          <p:spPr bwMode="auto">
            <a:xfrm>
              <a:off x="6254" y="1231"/>
              <a:ext cx="5" cy="9"/>
            </a:xfrm>
            <a:custGeom>
              <a:avLst/>
              <a:gdLst>
                <a:gd name="T0" fmla="*/ 3 w 5"/>
                <a:gd name="T1" fmla="*/ 5 h 10"/>
                <a:gd name="T2" fmla="*/ 3 w 5"/>
                <a:gd name="T3" fmla="*/ 5 h 10"/>
                <a:gd name="T4" fmla="*/ 5 w 5"/>
                <a:gd name="T5" fmla="*/ 0 h 10"/>
                <a:gd name="T6" fmla="*/ 3 w 5"/>
                <a:gd name="T7" fmla="*/ 0 h 10"/>
                <a:gd name="T8" fmla="*/ 0 w 5"/>
                <a:gd name="T9" fmla="*/ 3 h 10"/>
                <a:gd name="T10" fmla="*/ 0 w 5"/>
                <a:gd name="T11" fmla="*/ 5 h 10"/>
                <a:gd name="T12" fmla="*/ 3 w 5"/>
                <a:gd name="T13" fmla="*/ 5 h 10"/>
                <a:gd name="T14" fmla="*/ 3 w 5"/>
                <a:gd name="T15" fmla="*/ 5 h 10"/>
                <a:gd name="T16" fmla="*/ 3 w 5"/>
                <a:gd name="T17" fmla="*/ 5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10"/>
                <a:gd name="T29" fmla="*/ 5 w 5"/>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10">
                  <a:moveTo>
                    <a:pt x="3" y="10"/>
                  </a:moveTo>
                  <a:lnTo>
                    <a:pt x="3" y="10"/>
                  </a:lnTo>
                  <a:lnTo>
                    <a:pt x="5" y="0"/>
                  </a:lnTo>
                  <a:lnTo>
                    <a:pt x="3" y="0"/>
                  </a:lnTo>
                  <a:lnTo>
                    <a:pt x="0" y="3"/>
                  </a:lnTo>
                  <a:lnTo>
                    <a:pt x="0" y="7"/>
                  </a:lnTo>
                  <a:lnTo>
                    <a:pt x="3" y="10"/>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39" name="Freeform 1123"/>
            <p:cNvSpPr>
              <a:spLocks/>
            </p:cNvSpPr>
            <p:nvPr/>
          </p:nvSpPr>
          <p:spPr bwMode="auto">
            <a:xfrm>
              <a:off x="6254" y="1231"/>
              <a:ext cx="5" cy="9"/>
            </a:xfrm>
            <a:custGeom>
              <a:avLst/>
              <a:gdLst>
                <a:gd name="T0" fmla="*/ 3 w 5"/>
                <a:gd name="T1" fmla="*/ 5 h 10"/>
                <a:gd name="T2" fmla="*/ 3 w 5"/>
                <a:gd name="T3" fmla="*/ 5 h 10"/>
                <a:gd name="T4" fmla="*/ 5 w 5"/>
                <a:gd name="T5" fmla="*/ 0 h 10"/>
                <a:gd name="T6" fmla="*/ 3 w 5"/>
                <a:gd name="T7" fmla="*/ 0 h 10"/>
                <a:gd name="T8" fmla="*/ 0 w 5"/>
                <a:gd name="T9" fmla="*/ 3 h 10"/>
                <a:gd name="T10" fmla="*/ 0 w 5"/>
                <a:gd name="T11" fmla="*/ 5 h 10"/>
                <a:gd name="T12" fmla="*/ 3 w 5"/>
                <a:gd name="T13" fmla="*/ 5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3" y="10"/>
                  </a:moveTo>
                  <a:lnTo>
                    <a:pt x="3" y="10"/>
                  </a:lnTo>
                  <a:lnTo>
                    <a:pt x="5" y="0"/>
                  </a:lnTo>
                  <a:lnTo>
                    <a:pt x="3" y="0"/>
                  </a:lnTo>
                  <a:lnTo>
                    <a:pt x="0" y="3"/>
                  </a:lnTo>
                  <a:lnTo>
                    <a:pt x="0" y="7"/>
                  </a:lnTo>
                  <a:lnTo>
                    <a:pt x="3" y="1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0" name="Freeform 1124"/>
            <p:cNvSpPr>
              <a:spLocks/>
            </p:cNvSpPr>
            <p:nvPr/>
          </p:nvSpPr>
          <p:spPr bwMode="auto">
            <a:xfrm>
              <a:off x="6254" y="1231"/>
              <a:ext cx="5" cy="9"/>
            </a:xfrm>
            <a:custGeom>
              <a:avLst/>
              <a:gdLst>
                <a:gd name="T0" fmla="*/ 3 w 5"/>
                <a:gd name="T1" fmla="*/ 5 h 10"/>
                <a:gd name="T2" fmla="*/ 3 w 5"/>
                <a:gd name="T3" fmla="*/ 5 h 10"/>
                <a:gd name="T4" fmla="*/ 5 w 5"/>
                <a:gd name="T5" fmla="*/ 0 h 10"/>
                <a:gd name="T6" fmla="*/ 3 w 5"/>
                <a:gd name="T7" fmla="*/ 0 h 10"/>
                <a:gd name="T8" fmla="*/ 0 w 5"/>
                <a:gd name="T9" fmla="*/ 3 h 10"/>
                <a:gd name="T10" fmla="*/ 0 w 5"/>
                <a:gd name="T11" fmla="*/ 5 h 10"/>
                <a:gd name="T12" fmla="*/ 3 w 5"/>
                <a:gd name="T13" fmla="*/ 5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3" y="10"/>
                  </a:moveTo>
                  <a:lnTo>
                    <a:pt x="3" y="10"/>
                  </a:lnTo>
                  <a:lnTo>
                    <a:pt x="5" y="0"/>
                  </a:lnTo>
                  <a:lnTo>
                    <a:pt x="3" y="0"/>
                  </a:lnTo>
                  <a:lnTo>
                    <a:pt x="0" y="3"/>
                  </a:lnTo>
                  <a:lnTo>
                    <a:pt x="0" y="7"/>
                  </a:lnTo>
                  <a:lnTo>
                    <a:pt x="3" y="10"/>
                  </a:lnTo>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1" name="Freeform 1125"/>
            <p:cNvSpPr>
              <a:spLocks/>
            </p:cNvSpPr>
            <p:nvPr/>
          </p:nvSpPr>
          <p:spPr bwMode="auto">
            <a:xfrm>
              <a:off x="6240" y="1255"/>
              <a:ext cx="1" cy="4"/>
            </a:xfrm>
            <a:custGeom>
              <a:avLst/>
              <a:gdLst>
                <a:gd name="T0" fmla="*/ 0 w 2"/>
                <a:gd name="T1" fmla="*/ 2 h 5"/>
                <a:gd name="T2" fmla="*/ 0 w 2"/>
                <a:gd name="T3" fmla="*/ 2 h 5"/>
                <a:gd name="T4" fmla="*/ 1 w 2"/>
                <a:gd name="T5" fmla="*/ 0 h 5"/>
                <a:gd name="T6" fmla="*/ 1 w 2"/>
                <a:gd name="T7" fmla="*/ 0 h 5"/>
                <a:gd name="T8" fmla="*/ 0 w 2"/>
                <a:gd name="T9" fmla="*/ 0 h 5"/>
                <a:gd name="T10" fmla="*/ 0 w 2"/>
                <a:gd name="T11" fmla="*/ 2 h 5"/>
                <a:gd name="T12" fmla="*/ 0 w 2"/>
                <a:gd name="T13" fmla="*/ 2 h 5"/>
                <a:gd name="T14" fmla="*/ 0 w 2"/>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5"/>
                  </a:moveTo>
                  <a:lnTo>
                    <a:pt x="0" y="5"/>
                  </a:lnTo>
                  <a:lnTo>
                    <a:pt x="2" y="0"/>
                  </a:lnTo>
                  <a:lnTo>
                    <a:pt x="0" y="0"/>
                  </a:lnTo>
                  <a:lnTo>
                    <a:pt x="0" y="5"/>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2" name="Freeform 1126"/>
            <p:cNvSpPr>
              <a:spLocks/>
            </p:cNvSpPr>
            <p:nvPr/>
          </p:nvSpPr>
          <p:spPr bwMode="auto">
            <a:xfrm>
              <a:off x="6240" y="1255"/>
              <a:ext cx="1" cy="4"/>
            </a:xfrm>
            <a:custGeom>
              <a:avLst/>
              <a:gdLst>
                <a:gd name="T0" fmla="*/ 0 w 2"/>
                <a:gd name="T1" fmla="*/ 2 h 5"/>
                <a:gd name="T2" fmla="*/ 0 w 2"/>
                <a:gd name="T3" fmla="*/ 2 h 5"/>
                <a:gd name="T4" fmla="*/ 1 w 2"/>
                <a:gd name="T5" fmla="*/ 0 h 5"/>
                <a:gd name="T6" fmla="*/ 1 w 2"/>
                <a:gd name="T7" fmla="*/ 0 h 5"/>
                <a:gd name="T8" fmla="*/ 0 w 2"/>
                <a:gd name="T9" fmla="*/ 0 h 5"/>
                <a:gd name="T10" fmla="*/ 0 w 2"/>
                <a:gd name="T11" fmla="*/ 2 h 5"/>
                <a:gd name="T12" fmla="*/ 0 w 2"/>
                <a:gd name="T13" fmla="*/ 2 h 5"/>
                <a:gd name="T14" fmla="*/ 0 w 2"/>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5"/>
                  </a:moveTo>
                  <a:lnTo>
                    <a:pt x="0" y="5"/>
                  </a:lnTo>
                  <a:lnTo>
                    <a:pt x="2" y="0"/>
                  </a:lnTo>
                  <a:lnTo>
                    <a:pt x="0" y="0"/>
                  </a:lnTo>
                  <a:lnTo>
                    <a:pt x="0" y="5"/>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3" name="Freeform 1127"/>
            <p:cNvSpPr>
              <a:spLocks/>
            </p:cNvSpPr>
            <p:nvPr/>
          </p:nvSpPr>
          <p:spPr bwMode="auto">
            <a:xfrm>
              <a:off x="6240" y="1255"/>
              <a:ext cx="1" cy="4"/>
            </a:xfrm>
            <a:custGeom>
              <a:avLst/>
              <a:gdLst>
                <a:gd name="T0" fmla="*/ 0 w 2"/>
                <a:gd name="T1" fmla="*/ 2 h 5"/>
                <a:gd name="T2" fmla="*/ 0 w 2"/>
                <a:gd name="T3" fmla="*/ 2 h 5"/>
                <a:gd name="T4" fmla="*/ 1 w 2"/>
                <a:gd name="T5" fmla="*/ 0 h 5"/>
                <a:gd name="T6" fmla="*/ 1 w 2"/>
                <a:gd name="T7" fmla="*/ 0 h 5"/>
                <a:gd name="T8" fmla="*/ 0 w 2"/>
                <a:gd name="T9" fmla="*/ 0 h 5"/>
                <a:gd name="T10" fmla="*/ 0 w 2"/>
                <a:gd name="T11" fmla="*/ 2 h 5"/>
                <a:gd name="T12" fmla="*/ 0 w 2"/>
                <a:gd name="T13" fmla="*/ 2 h 5"/>
                <a:gd name="T14" fmla="*/ 0 w 2"/>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5"/>
                  </a:moveTo>
                  <a:lnTo>
                    <a:pt x="0" y="5"/>
                  </a:lnTo>
                  <a:lnTo>
                    <a:pt x="2" y="0"/>
                  </a:lnTo>
                  <a:lnTo>
                    <a:pt x="0" y="0"/>
                  </a:lnTo>
                  <a:lnTo>
                    <a:pt x="0" y="5"/>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4" name="Freeform 1128"/>
            <p:cNvSpPr>
              <a:spLocks/>
            </p:cNvSpPr>
            <p:nvPr/>
          </p:nvSpPr>
          <p:spPr bwMode="auto">
            <a:xfrm>
              <a:off x="6240" y="1255"/>
              <a:ext cx="1" cy="4"/>
            </a:xfrm>
            <a:custGeom>
              <a:avLst/>
              <a:gdLst>
                <a:gd name="T0" fmla="*/ 0 w 2"/>
                <a:gd name="T1" fmla="*/ 2 h 5"/>
                <a:gd name="T2" fmla="*/ 0 w 2"/>
                <a:gd name="T3" fmla="*/ 2 h 5"/>
                <a:gd name="T4" fmla="*/ 1 w 2"/>
                <a:gd name="T5" fmla="*/ 0 h 5"/>
                <a:gd name="T6" fmla="*/ 1 w 2"/>
                <a:gd name="T7" fmla="*/ 0 h 5"/>
                <a:gd name="T8" fmla="*/ 0 w 2"/>
                <a:gd name="T9" fmla="*/ 0 h 5"/>
                <a:gd name="T10" fmla="*/ 0 w 2"/>
                <a:gd name="T11" fmla="*/ 2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5"/>
                  </a:moveTo>
                  <a:lnTo>
                    <a:pt x="0" y="5"/>
                  </a:lnTo>
                  <a:lnTo>
                    <a:pt x="2" y="0"/>
                  </a:lnTo>
                  <a:lnTo>
                    <a:pt x="0" y="0"/>
                  </a:lnTo>
                  <a:lnTo>
                    <a:pt x="0" y="5"/>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5" name="Freeform 1129"/>
            <p:cNvSpPr>
              <a:spLocks/>
            </p:cNvSpPr>
            <p:nvPr/>
          </p:nvSpPr>
          <p:spPr bwMode="auto">
            <a:xfrm>
              <a:off x="6240" y="1255"/>
              <a:ext cx="1" cy="4"/>
            </a:xfrm>
            <a:custGeom>
              <a:avLst/>
              <a:gdLst>
                <a:gd name="T0" fmla="*/ 0 w 2"/>
                <a:gd name="T1" fmla="*/ 2 h 5"/>
                <a:gd name="T2" fmla="*/ 0 w 2"/>
                <a:gd name="T3" fmla="*/ 2 h 5"/>
                <a:gd name="T4" fmla="*/ 1 w 2"/>
                <a:gd name="T5" fmla="*/ 0 h 5"/>
                <a:gd name="T6" fmla="*/ 1 w 2"/>
                <a:gd name="T7" fmla="*/ 0 h 5"/>
                <a:gd name="T8" fmla="*/ 0 w 2"/>
                <a:gd name="T9" fmla="*/ 0 h 5"/>
                <a:gd name="T10" fmla="*/ 0 w 2"/>
                <a:gd name="T11" fmla="*/ 2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5"/>
                  </a:moveTo>
                  <a:lnTo>
                    <a:pt x="0" y="5"/>
                  </a:lnTo>
                  <a:lnTo>
                    <a:pt x="2" y="0"/>
                  </a:lnTo>
                  <a:lnTo>
                    <a:pt x="0" y="0"/>
                  </a:lnTo>
                  <a:lnTo>
                    <a:pt x="0" y="5"/>
                  </a:lnTo>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6" name="Freeform 1130"/>
            <p:cNvSpPr>
              <a:spLocks/>
            </p:cNvSpPr>
            <p:nvPr/>
          </p:nvSpPr>
          <p:spPr bwMode="auto">
            <a:xfrm>
              <a:off x="6318" y="1508"/>
              <a:ext cx="25" cy="23"/>
            </a:xfrm>
            <a:custGeom>
              <a:avLst/>
              <a:gdLst>
                <a:gd name="T0" fmla="*/ 4 w 28"/>
                <a:gd name="T1" fmla="*/ 4 h 26"/>
                <a:gd name="T2" fmla="*/ 4 w 28"/>
                <a:gd name="T3" fmla="*/ 4 h 26"/>
                <a:gd name="T4" fmla="*/ 4 w 28"/>
                <a:gd name="T5" fmla="*/ 3 h 26"/>
                <a:gd name="T6" fmla="*/ 4 w 28"/>
                <a:gd name="T7" fmla="*/ 3 h 26"/>
                <a:gd name="T8" fmla="*/ 4 w 28"/>
                <a:gd name="T9" fmla="*/ 4 h 26"/>
                <a:gd name="T10" fmla="*/ 4 w 28"/>
                <a:gd name="T11" fmla="*/ 0 h 26"/>
                <a:gd name="T12" fmla="*/ 4 w 28"/>
                <a:gd name="T13" fmla="*/ 4 h 26"/>
                <a:gd name="T14" fmla="*/ 4 w 28"/>
                <a:gd name="T15" fmla="*/ 4 h 26"/>
                <a:gd name="T16" fmla="*/ 4 w 28"/>
                <a:gd name="T17" fmla="*/ 4 h 26"/>
                <a:gd name="T18" fmla="*/ 4 w 28"/>
                <a:gd name="T19" fmla="*/ 4 h 26"/>
                <a:gd name="T20" fmla="*/ 4 w 28"/>
                <a:gd name="T21" fmla="*/ 4 h 26"/>
                <a:gd name="T22" fmla="*/ 4 w 28"/>
                <a:gd name="T23" fmla="*/ 4 h 26"/>
                <a:gd name="T24" fmla="*/ 4 w 28"/>
                <a:gd name="T25" fmla="*/ 4 h 26"/>
                <a:gd name="T26" fmla="*/ 4 w 28"/>
                <a:gd name="T27" fmla="*/ 4 h 26"/>
                <a:gd name="T28" fmla="*/ 4 w 28"/>
                <a:gd name="T29" fmla="*/ 4 h 26"/>
                <a:gd name="T30" fmla="*/ 4 w 28"/>
                <a:gd name="T31" fmla="*/ 4 h 26"/>
                <a:gd name="T32" fmla="*/ 4 w 28"/>
                <a:gd name="T33" fmla="*/ 4 h 26"/>
                <a:gd name="T34" fmla="*/ 4 w 28"/>
                <a:gd name="T35" fmla="*/ 4 h 26"/>
                <a:gd name="T36" fmla="*/ 0 w 28"/>
                <a:gd name="T37" fmla="*/ 4 h 26"/>
                <a:gd name="T38" fmla="*/ 0 w 28"/>
                <a:gd name="T39" fmla="*/ 4 h 26"/>
                <a:gd name="T40" fmla="*/ 0 w 28"/>
                <a:gd name="T41" fmla="*/ 4 h 26"/>
                <a:gd name="T42" fmla="*/ 2 w 28"/>
                <a:gd name="T43" fmla="*/ 4 h 26"/>
                <a:gd name="T44" fmla="*/ 4 w 28"/>
                <a:gd name="T45" fmla="*/ 4 h 26"/>
                <a:gd name="T46" fmla="*/ 4 w 28"/>
                <a:gd name="T47" fmla="*/ 4 h 26"/>
                <a:gd name="T48" fmla="*/ 4 w 28"/>
                <a:gd name="T49" fmla="*/ 4 h 26"/>
                <a:gd name="T50" fmla="*/ 4 w 28"/>
                <a:gd name="T51" fmla="*/ 4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26"/>
                <a:gd name="T80" fmla="*/ 28 w 28"/>
                <a:gd name="T81" fmla="*/ 26 h 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26">
                  <a:moveTo>
                    <a:pt x="7" y="5"/>
                  </a:moveTo>
                  <a:lnTo>
                    <a:pt x="7" y="5"/>
                  </a:lnTo>
                  <a:lnTo>
                    <a:pt x="9" y="3"/>
                  </a:lnTo>
                  <a:lnTo>
                    <a:pt x="14" y="3"/>
                  </a:lnTo>
                  <a:lnTo>
                    <a:pt x="19" y="5"/>
                  </a:lnTo>
                  <a:lnTo>
                    <a:pt x="21" y="0"/>
                  </a:lnTo>
                  <a:lnTo>
                    <a:pt x="24" y="8"/>
                  </a:lnTo>
                  <a:lnTo>
                    <a:pt x="24" y="12"/>
                  </a:lnTo>
                  <a:lnTo>
                    <a:pt x="26" y="15"/>
                  </a:lnTo>
                  <a:lnTo>
                    <a:pt x="28" y="15"/>
                  </a:lnTo>
                  <a:lnTo>
                    <a:pt x="26" y="26"/>
                  </a:lnTo>
                  <a:lnTo>
                    <a:pt x="24" y="26"/>
                  </a:lnTo>
                  <a:lnTo>
                    <a:pt x="21" y="26"/>
                  </a:lnTo>
                  <a:lnTo>
                    <a:pt x="12" y="26"/>
                  </a:lnTo>
                  <a:lnTo>
                    <a:pt x="9" y="26"/>
                  </a:lnTo>
                  <a:lnTo>
                    <a:pt x="9" y="24"/>
                  </a:lnTo>
                  <a:lnTo>
                    <a:pt x="12" y="22"/>
                  </a:lnTo>
                  <a:lnTo>
                    <a:pt x="5" y="19"/>
                  </a:lnTo>
                  <a:lnTo>
                    <a:pt x="0" y="8"/>
                  </a:lnTo>
                  <a:lnTo>
                    <a:pt x="0" y="5"/>
                  </a:lnTo>
                  <a:lnTo>
                    <a:pt x="2" y="8"/>
                  </a:lnTo>
                  <a:lnTo>
                    <a:pt x="5" y="8"/>
                  </a:lnTo>
                  <a:lnTo>
                    <a:pt x="7" y="5"/>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7" name="Freeform 1131"/>
            <p:cNvSpPr>
              <a:spLocks/>
            </p:cNvSpPr>
            <p:nvPr/>
          </p:nvSpPr>
          <p:spPr bwMode="auto">
            <a:xfrm>
              <a:off x="6318" y="1508"/>
              <a:ext cx="25" cy="23"/>
            </a:xfrm>
            <a:custGeom>
              <a:avLst/>
              <a:gdLst>
                <a:gd name="T0" fmla="*/ 4 w 28"/>
                <a:gd name="T1" fmla="*/ 4 h 26"/>
                <a:gd name="T2" fmla="*/ 4 w 28"/>
                <a:gd name="T3" fmla="*/ 4 h 26"/>
                <a:gd name="T4" fmla="*/ 4 w 28"/>
                <a:gd name="T5" fmla="*/ 3 h 26"/>
                <a:gd name="T6" fmla="*/ 4 w 28"/>
                <a:gd name="T7" fmla="*/ 3 h 26"/>
                <a:gd name="T8" fmla="*/ 4 w 28"/>
                <a:gd name="T9" fmla="*/ 4 h 26"/>
                <a:gd name="T10" fmla="*/ 4 w 28"/>
                <a:gd name="T11" fmla="*/ 0 h 26"/>
                <a:gd name="T12" fmla="*/ 4 w 28"/>
                <a:gd name="T13" fmla="*/ 4 h 26"/>
                <a:gd name="T14" fmla="*/ 4 w 28"/>
                <a:gd name="T15" fmla="*/ 4 h 26"/>
                <a:gd name="T16" fmla="*/ 4 w 28"/>
                <a:gd name="T17" fmla="*/ 4 h 26"/>
                <a:gd name="T18" fmla="*/ 4 w 28"/>
                <a:gd name="T19" fmla="*/ 4 h 26"/>
                <a:gd name="T20" fmla="*/ 4 w 28"/>
                <a:gd name="T21" fmla="*/ 4 h 26"/>
                <a:gd name="T22" fmla="*/ 4 w 28"/>
                <a:gd name="T23" fmla="*/ 4 h 26"/>
                <a:gd name="T24" fmla="*/ 4 w 28"/>
                <a:gd name="T25" fmla="*/ 4 h 26"/>
                <a:gd name="T26" fmla="*/ 4 w 28"/>
                <a:gd name="T27" fmla="*/ 4 h 26"/>
                <a:gd name="T28" fmla="*/ 4 w 28"/>
                <a:gd name="T29" fmla="*/ 4 h 26"/>
                <a:gd name="T30" fmla="*/ 4 w 28"/>
                <a:gd name="T31" fmla="*/ 4 h 26"/>
                <a:gd name="T32" fmla="*/ 4 w 28"/>
                <a:gd name="T33" fmla="*/ 4 h 26"/>
                <a:gd name="T34" fmla="*/ 4 w 28"/>
                <a:gd name="T35" fmla="*/ 4 h 26"/>
                <a:gd name="T36" fmla="*/ 0 w 28"/>
                <a:gd name="T37" fmla="*/ 4 h 26"/>
                <a:gd name="T38" fmla="*/ 0 w 28"/>
                <a:gd name="T39" fmla="*/ 4 h 26"/>
                <a:gd name="T40" fmla="*/ 0 w 28"/>
                <a:gd name="T41" fmla="*/ 4 h 26"/>
                <a:gd name="T42" fmla="*/ 2 w 28"/>
                <a:gd name="T43" fmla="*/ 4 h 26"/>
                <a:gd name="T44" fmla="*/ 4 w 28"/>
                <a:gd name="T45" fmla="*/ 4 h 26"/>
                <a:gd name="T46" fmla="*/ 4 w 28"/>
                <a:gd name="T47" fmla="*/ 4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26"/>
                <a:gd name="T74" fmla="*/ 28 w 28"/>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26">
                  <a:moveTo>
                    <a:pt x="7" y="5"/>
                  </a:moveTo>
                  <a:lnTo>
                    <a:pt x="7" y="5"/>
                  </a:lnTo>
                  <a:lnTo>
                    <a:pt x="9" y="3"/>
                  </a:lnTo>
                  <a:lnTo>
                    <a:pt x="14" y="3"/>
                  </a:lnTo>
                  <a:lnTo>
                    <a:pt x="19" y="5"/>
                  </a:lnTo>
                  <a:lnTo>
                    <a:pt x="21" y="0"/>
                  </a:lnTo>
                  <a:lnTo>
                    <a:pt x="24" y="8"/>
                  </a:lnTo>
                  <a:lnTo>
                    <a:pt x="24" y="12"/>
                  </a:lnTo>
                  <a:lnTo>
                    <a:pt x="26" y="15"/>
                  </a:lnTo>
                  <a:lnTo>
                    <a:pt x="28" y="15"/>
                  </a:lnTo>
                  <a:lnTo>
                    <a:pt x="26" y="26"/>
                  </a:lnTo>
                  <a:lnTo>
                    <a:pt x="24" y="26"/>
                  </a:lnTo>
                  <a:lnTo>
                    <a:pt x="21" y="26"/>
                  </a:lnTo>
                  <a:lnTo>
                    <a:pt x="12" y="26"/>
                  </a:lnTo>
                  <a:lnTo>
                    <a:pt x="9" y="26"/>
                  </a:lnTo>
                  <a:lnTo>
                    <a:pt x="9" y="24"/>
                  </a:lnTo>
                  <a:lnTo>
                    <a:pt x="12" y="22"/>
                  </a:lnTo>
                  <a:lnTo>
                    <a:pt x="5" y="19"/>
                  </a:lnTo>
                  <a:lnTo>
                    <a:pt x="0" y="8"/>
                  </a:lnTo>
                  <a:lnTo>
                    <a:pt x="0" y="5"/>
                  </a:lnTo>
                  <a:lnTo>
                    <a:pt x="2" y="8"/>
                  </a:lnTo>
                  <a:lnTo>
                    <a:pt x="5" y="8"/>
                  </a:lnTo>
                  <a:lnTo>
                    <a:pt x="7" y="5"/>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8" name="Freeform 1132"/>
            <p:cNvSpPr>
              <a:spLocks/>
            </p:cNvSpPr>
            <p:nvPr/>
          </p:nvSpPr>
          <p:spPr bwMode="auto">
            <a:xfrm>
              <a:off x="6318" y="1508"/>
              <a:ext cx="25" cy="23"/>
            </a:xfrm>
            <a:custGeom>
              <a:avLst/>
              <a:gdLst>
                <a:gd name="T0" fmla="*/ 4 w 28"/>
                <a:gd name="T1" fmla="*/ 4 h 26"/>
                <a:gd name="T2" fmla="*/ 4 w 28"/>
                <a:gd name="T3" fmla="*/ 4 h 26"/>
                <a:gd name="T4" fmla="*/ 4 w 28"/>
                <a:gd name="T5" fmla="*/ 3 h 26"/>
                <a:gd name="T6" fmla="*/ 4 w 28"/>
                <a:gd name="T7" fmla="*/ 3 h 26"/>
                <a:gd name="T8" fmla="*/ 4 w 28"/>
                <a:gd name="T9" fmla="*/ 4 h 26"/>
                <a:gd name="T10" fmla="*/ 4 w 28"/>
                <a:gd name="T11" fmla="*/ 0 h 26"/>
                <a:gd name="T12" fmla="*/ 4 w 28"/>
                <a:gd name="T13" fmla="*/ 4 h 26"/>
                <a:gd name="T14" fmla="*/ 4 w 28"/>
                <a:gd name="T15" fmla="*/ 4 h 26"/>
                <a:gd name="T16" fmla="*/ 4 w 28"/>
                <a:gd name="T17" fmla="*/ 4 h 26"/>
                <a:gd name="T18" fmla="*/ 4 w 28"/>
                <a:gd name="T19" fmla="*/ 4 h 26"/>
                <a:gd name="T20" fmla="*/ 4 w 28"/>
                <a:gd name="T21" fmla="*/ 4 h 26"/>
                <a:gd name="T22" fmla="*/ 4 w 28"/>
                <a:gd name="T23" fmla="*/ 4 h 26"/>
                <a:gd name="T24" fmla="*/ 4 w 28"/>
                <a:gd name="T25" fmla="*/ 4 h 26"/>
                <a:gd name="T26" fmla="*/ 4 w 28"/>
                <a:gd name="T27" fmla="*/ 4 h 26"/>
                <a:gd name="T28" fmla="*/ 4 w 28"/>
                <a:gd name="T29" fmla="*/ 4 h 26"/>
                <a:gd name="T30" fmla="*/ 4 w 28"/>
                <a:gd name="T31" fmla="*/ 4 h 26"/>
                <a:gd name="T32" fmla="*/ 4 w 28"/>
                <a:gd name="T33" fmla="*/ 4 h 26"/>
                <a:gd name="T34" fmla="*/ 4 w 28"/>
                <a:gd name="T35" fmla="*/ 4 h 26"/>
                <a:gd name="T36" fmla="*/ 0 w 28"/>
                <a:gd name="T37" fmla="*/ 4 h 26"/>
                <a:gd name="T38" fmla="*/ 0 w 28"/>
                <a:gd name="T39" fmla="*/ 4 h 26"/>
                <a:gd name="T40" fmla="*/ 0 w 28"/>
                <a:gd name="T41" fmla="*/ 4 h 26"/>
                <a:gd name="T42" fmla="*/ 2 w 28"/>
                <a:gd name="T43" fmla="*/ 4 h 26"/>
                <a:gd name="T44" fmla="*/ 4 w 28"/>
                <a:gd name="T45" fmla="*/ 4 h 26"/>
                <a:gd name="T46" fmla="*/ 4 w 28"/>
                <a:gd name="T47" fmla="*/ 4 h 2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8"/>
                <a:gd name="T73" fmla="*/ 0 h 26"/>
                <a:gd name="T74" fmla="*/ 28 w 28"/>
                <a:gd name="T75" fmla="*/ 26 h 2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8" h="26">
                  <a:moveTo>
                    <a:pt x="7" y="5"/>
                  </a:moveTo>
                  <a:lnTo>
                    <a:pt x="7" y="5"/>
                  </a:lnTo>
                  <a:lnTo>
                    <a:pt x="9" y="3"/>
                  </a:lnTo>
                  <a:lnTo>
                    <a:pt x="14" y="3"/>
                  </a:lnTo>
                  <a:lnTo>
                    <a:pt x="19" y="5"/>
                  </a:lnTo>
                  <a:lnTo>
                    <a:pt x="21" y="0"/>
                  </a:lnTo>
                  <a:lnTo>
                    <a:pt x="24" y="8"/>
                  </a:lnTo>
                  <a:lnTo>
                    <a:pt x="24" y="12"/>
                  </a:lnTo>
                  <a:lnTo>
                    <a:pt x="26" y="15"/>
                  </a:lnTo>
                  <a:lnTo>
                    <a:pt x="28" y="15"/>
                  </a:lnTo>
                  <a:lnTo>
                    <a:pt x="26" y="26"/>
                  </a:lnTo>
                  <a:lnTo>
                    <a:pt x="24" y="26"/>
                  </a:lnTo>
                  <a:lnTo>
                    <a:pt x="21" y="26"/>
                  </a:lnTo>
                  <a:lnTo>
                    <a:pt x="12" y="26"/>
                  </a:lnTo>
                  <a:lnTo>
                    <a:pt x="9" y="26"/>
                  </a:lnTo>
                  <a:lnTo>
                    <a:pt x="9" y="24"/>
                  </a:lnTo>
                  <a:lnTo>
                    <a:pt x="12" y="22"/>
                  </a:lnTo>
                  <a:lnTo>
                    <a:pt x="5" y="19"/>
                  </a:lnTo>
                  <a:lnTo>
                    <a:pt x="0" y="8"/>
                  </a:lnTo>
                  <a:lnTo>
                    <a:pt x="0" y="5"/>
                  </a:lnTo>
                  <a:lnTo>
                    <a:pt x="2" y="8"/>
                  </a:lnTo>
                  <a:lnTo>
                    <a:pt x="5" y="8"/>
                  </a:lnTo>
                  <a:lnTo>
                    <a:pt x="7" y="5"/>
                  </a:lnTo>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49" name="Freeform 1133"/>
            <p:cNvSpPr>
              <a:spLocks/>
            </p:cNvSpPr>
            <p:nvPr/>
          </p:nvSpPr>
          <p:spPr bwMode="auto">
            <a:xfrm>
              <a:off x="6363" y="1536"/>
              <a:ext cx="13" cy="15"/>
            </a:xfrm>
            <a:custGeom>
              <a:avLst/>
              <a:gdLst>
                <a:gd name="T0" fmla="*/ 2 w 14"/>
                <a:gd name="T1" fmla="*/ 0 h 17"/>
                <a:gd name="T2" fmla="*/ 2 w 14"/>
                <a:gd name="T3" fmla="*/ 0 h 17"/>
                <a:gd name="T4" fmla="*/ 4 w 14"/>
                <a:gd name="T5" fmla="*/ 0 h 17"/>
                <a:gd name="T6" fmla="*/ 7 w 14"/>
                <a:gd name="T7" fmla="*/ 3 h 17"/>
                <a:gd name="T8" fmla="*/ 7 w 14"/>
                <a:gd name="T9" fmla="*/ 3 h 17"/>
                <a:gd name="T10" fmla="*/ 7 w 14"/>
                <a:gd name="T11" fmla="*/ 3 h 17"/>
                <a:gd name="T12" fmla="*/ 7 w 14"/>
                <a:gd name="T13" fmla="*/ 3 h 17"/>
                <a:gd name="T14" fmla="*/ 7 w 14"/>
                <a:gd name="T15" fmla="*/ 4 h 17"/>
                <a:gd name="T16" fmla="*/ 7 w 14"/>
                <a:gd name="T17" fmla="*/ 4 h 17"/>
                <a:gd name="T18" fmla="*/ 7 w 14"/>
                <a:gd name="T19" fmla="*/ 4 h 17"/>
                <a:gd name="T20" fmla="*/ 7 w 14"/>
                <a:gd name="T21" fmla="*/ 4 h 17"/>
                <a:gd name="T22" fmla="*/ 0 w 14"/>
                <a:gd name="T23" fmla="*/ 0 h 17"/>
                <a:gd name="T24" fmla="*/ 2 w 14"/>
                <a:gd name="T25" fmla="*/ 0 h 17"/>
                <a:gd name="T26" fmla="*/ 2 w 14"/>
                <a:gd name="T27" fmla="*/ 0 h 17"/>
                <a:gd name="T28" fmla="*/ 2 w 14"/>
                <a:gd name="T29" fmla="*/ 0 h 17"/>
                <a:gd name="T30" fmla="*/ 2 w 14"/>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7"/>
                <a:gd name="T50" fmla="*/ 14 w 14"/>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7">
                  <a:moveTo>
                    <a:pt x="2" y="0"/>
                  </a:moveTo>
                  <a:lnTo>
                    <a:pt x="2" y="0"/>
                  </a:lnTo>
                  <a:lnTo>
                    <a:pt x="4" y="0"/>
                  </a:lnTo>
                  <a:lnTo>
                    <a:pt x="7" y="3"/>
                  </a:lnTo>
                  <a:lnTo>
                    <a:pt x="9" y="3"/>
                  </a:lnTo>
                  <a:lnTo>
                    <a:pt x="11" y="3"/>
                  </a:lnTo>
                  <a:lnTo>
                    <a:pt x="14" y="5"/>
                  </a:lnTo>
                  <a:lnTo>
                    <a:pt x="11" y="7"/>
                  </a:lnTo>
                  <a:lnTo>
                    <a:pt x="9" y="7"/>
                  </a:lnTo>
                  <a:lnTo>
                    <a:pt x="7" y="17"/>
                  </a:lnTo>
                  <a:lnTo>
                    <a:pt x="0" y="0"/>
                  </a:lnTo>
                  <a:lnTo>
                    <a:pt x="2" y="0"/>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0" name="Freeform 1134"/>
            <p:cNvSpPr>
              <a:spLocks/>
            </p:cNvSpPr>
            <p:nvPr/>
          </p:nvSpPr>
          <p:spPr bwMode="auto">
            <a:xfrm>
              <a:off x="6363" y="1536"/>
              <a:ext cx="13" cy="15"/>
            </a:xfrm>
            <a:custGeom>
              <a:avLst/>
              <a:gdLst>
                <a:gd name="T0" fmla="*/ 2 w 14"/>
                <a:gd name="T1" fmla="*/ 0 h 17"/>
                <a:gd name="T2" fmla="*/ 2 w 14"/>
                <a:gd name="T3" fmla="*/ 0 h 17"/>
                <a:gd name="T4" fmla="*/ 4 w 14"/>
                <a:gd name="T5" fmla="*/ 0 h 17"/>
                <a:gd name="T6" fmla="*/ 7 w 14"/>
                <a:gd name="T7" fmla="*/ 3 h 17"/>
                <a:gd name="T8" fmla="*/ 7 w 14"/>
                <a:gd name="T9" fmla="*/ 3 h 17"/>
                <a:gd name="T10" fmla="*/ 7 w 14"/>
                <a:gd name="T11" fmla="*/ 3 h 17"/>
                <a:gd name="T12" fmla="*/ 7 w 14"/>
                <a:gd name="T13" fmla="*/ 3 h 17"/>
                <a:gd name="T14" fmla="*/ 7 w 14"/>
                <a:gd name="T15" fmla="*/ 4 h 17"/>
                <a:gd name="T16" fmla="*/ 7 w 14"/>
                <a:gd name="T17" fmla="*/ 4 h 17"/>
                <a:gd name="T18" fmla="*/ 7 w 14"/>
                <a:gd name="T19" fmla="*/ 4 h 17"/>
                <a:gd name="T20" fmla="*/ 7 w 14"/>
                <a:gd name="T21" fmla="*/ 4 h 17"/>
                <a:gd name="T22" fmla="*/ 0 w 14"/>
                <a:gd name="T23" fmla="*/ 0 h 17"/>
                <a:gd name="T24" fmla="*/ 2 w 14"/>
                <a:gd name="T25" fmla="*/ 0 h 17"/>
                <a:gd name="T26" fmla="*/ 2 w 14"/>
                <a:gd name="T27" fmla="*/ 0 h 17"/>
                <a:gd name="T28" fmla="*/ 2 w 14"/>
                <a:gd name="T29" fmla="*/ 0 h 17"/>
                <a:gd name="T30" fmla="*/ 2 w 14"/>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7"/>
                <a:gd name="T50" fmla="*/ 14 w 14"/>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7">
                  <a:moveTo>
                    <a:pt x="2" y="0"/>
                  </a:moveTo>
                  <a:lnTo>
                    <a:pt x="2" y="0"/>
                  </a:lnTo>
                  <a:lnTo>
                    <a:pt x="4" y="0"/>
                  </a:lnTo>
                  <a:lnTo>
                    <a:pt x="7" y="3"/>
                  </a:lnTo>
                  <a:lnTo>
                    <a:pt x="9" y="3"/>
                  </a:lnTo>
                  <a:lnTo>
                    <a:pt x="11" y="3"/>
                  </a:lnTo>
                  <a:lnTo>
                    <a:pt x="14" y="5"/>
                  </a:lnTo>
                  <a:lnTo>
                    <a:pt x="11" y="7"/>
                  </a:lnTo>
                  <a:lnTo>
                    <a:pt x="9" y="7"/>
                  </a:lnTo>
                  <a:lnTo>
                    <a:pt x="7" y="17"/>
                  </a:lnTo>
                  <a:lnTo>
                    <a:pt x="0" y="0"/>
                  </a:lnTo>
                  <a:lnTo>
                    <a:pt x="2"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1" name="Freeform 1135"/>
            <p:cNvSpPr>
              <a:spLocks/>
            </p:cNvSpPr>
            <p:nvPr/>
          </p:nvSpPr>
          <p:spPr bwMode="auto">
            <a:xfrm>
              <a:off x="6363" y="1536"/>
              <a:ext cx="13" cy="15"/>
            </a:xfrm>
            <a:custGeom>
              <a:avLst/>
              <a:gdLst>
                <a:gd name="T0" fmla="*/ 2 w 14"/>
                <a:gd name="T1" fmla="*/ 0 h 17"/>
                <a:gd name="T2" fmla="*/ 2 w 14"/>
                <a:gd name="T3" fmla="*/ 0 h 17"/>
                <a:gd name="T4" fmla="*/ 4 w 14"/>
                <a:gd name="T5" fmla="*/ 0 h 17"/>
                <a:gd name="T6" fmla="*/ 7 w 14"/>
                <a:gd name="T7" fmla="*/ 3 h 17"/>
                <a:gd name="T8" fmla="*/ 7 w 14"/>
                <a:gd name="T9" fmla="*/ 3 h 17"/>
                <a:gd name="T10" fmla="*/ 7 w 14"/>
                <a:gd name="T11" fmla="*/ 3 h 17"/>
                <a:gd name="T12" fmla="*/ 7 w 14"/>
                <a:gd name="T13" fmla="*/ 3 h 17"/>
                <a:gd name="T14" fmla="*/ 7 w 14"/>
                <a:gd name="T15" fmla="*/ 4 h 17"/>
                <a:gd name="T16" fmla="*/ 7 w 14"/>
                <a:gd name="T17" fmla="*/ 4 h 17"/>
                <a:gd name="T18" fmla="*/ 7 w 14"/>
                <a:gd name="T19" fmla="*/ 4 h 17"/>
                <a:gd name="T20" fmla="*/ 7 w 14"/>
                <a:gd name="T21" fmla="*/ 4 h 17"/>
                <a:gd name="T22" fmla="*/ 0 w 14"/>
                <a:gd name="T23" fmla="*/ 0 h 17"/>
                <a:gd name="T24" fmla="*/ 2 w 14"/>
                <a:gd name="T25" fmla="*/ 0 h 17"/>
                <a:gd name="T26" fmla="*/ 2 w 14"/>
                <a:gd name="T27" fmla="*/ 0 h 17"/>
                <a:gd name="T28" fmla="*/ 2 w 14"/>
                <a:gd name="T29" fmla="*/ 0 h 17"/>
                <a:gd name="T30" fmla="*/ 2 w 14"/>
                <a:gd name="T31" fmla="*/ 0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
                <a:gd name="T49" fmla="*/ 0 h 17"/>
                <a:gd name="T50" fmla="*/ 14 w 14"/>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 h="17">
                  <a:moveTo>
                    <a:pt x="2" y="0"/>
                  </a:moveTo>
                  <a:lnTo>
                    <a:pt x="2" y="0"/>
                  </a:lnTo>
                  <a:lnTo>
                    <a:pt x="4" y="0"/>
                  </a:lnTo>
                  <a:lnTo>
                    <a:pt x="7" y="3"/>
                  </a:lnTo>
                  <a:lnTo>
                    <a:pt x="9" y="3"/>
                  </a:lnTo>
                  <a:lnTo>
                    <a:pt x="11" y="3"/>
                  </a:lnTo>
                  <a:lnTo>
                    <a:pt x="14" y="5"/>
                  </a:lnTo>
                  <a:lnTo>
                    <a:pt x="11" y="7"/>
                  </a:lnTo>
                  <a:lnTo>
                    <a:pt x="9" y="7"/>
                  </a:lnTo>
                  <a:lnTo>
                    <a:pt x="7" y="17"/>
                  </a:lnTo>
                  <a:lnTo>
                    <a:pt x="0" y="0"/>
                  </a:lnTo>
                  <a:lnTo>
                    <a:pt x="2" y="0"/>
                  </a:lnTo>
                  <a:close/>
                </a:path>
              </a:pathLst>
            </a:custGeom>
            <a:solidFill>
              <a:srgbClr val="F8F8F8"/>
            </a:solidFill>
            <a:ln w="12700">
              <a:solidFill>
                <a:sysClr val="window" lastClr="FFFFFF"/>
              </a:solidFill>
              <a:miter lim="800000"/>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2" name="Freeform 1136"/>
            <p:cNvSpPr>
              <a:spLocks/>
            </p:cNvSpPr>
            <p:nvPr/>
          </p:nvSpPr>
          <p:spPr bwMode="auto">
            <a:xfrm>
              <a:off x="6363" y="1536"/>
              <a:ext cx="13" cy="15"/>
            </a:xfrm>
            <a:custGeom>
              <a:avLst/>
              <a:gdLst>
                <a:gd name="T0" fmla="*/ 2 w 14"/>
                <a:gd name="T1" fmla="*/ 0 h 17"/>
                <a:gd name="T2" fmla="*/ 2 w 14"/>
                <a:gd name="T3" fmla="*/ 0 h 17"/>
                <a:gd name="T4" fmla="*/ 4 w 14"/>
                <a:gd name="T5" fmla="*/ 0 h 17"/>
                <a:gd name="T6" fmla="*/ 7 w 14"/>
                <a:gd name="T7" fmla="*/ 3 h 17"/>
                <a:gd name="T8" fmla="*/ 7 w 14"/>
                <a:gd name="T9" fmla="*/ 3 h 17"/>
                <a:gd name="T10" fmla="*/ 7 w 14"/>
                <a:gd name="T11" fmla="*/ 3 h 17"/>
                <a:gd name="T12" fmla="*/ 7 w 14"/>
                <a:gd name="T13" fmla="*/ 3 h 17"/>
                <a:gd name="T14" fmla="*/ 7 w 14"/>
                <a:gd name="T15" fmla="*/ 4 h 17"/>
                <a:gd name="T16" fmla="*/ 7 w 14"/>
                <a:gd name="T17" fmla="*/ 4 h 17"/>
                <a:gd name="T18" fmla="*/ 7 w 14"/>
                <a:gd name="T19" fmla="*/ 4 h 17"/>
                <a:gd name="T20" fmla="*/ 7 w 14"/>
                <a:gd name="T21" fmla="*/ 4 h 17"/>
                <a:gd name="T22" fmla="*/ 0 w 14"/>
                <a:gd name="T23" fmla="*/ 0 h 17"/>
                <a:gd name="T24" fmla="*/ 2 w 14"/>
                <a:gd name="T25" fmla="*/ 0 h 17"/>
                <a:gd name="T26" fmla="*/ 2 w 14"/>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7"/>
                <a:gd name="T44" fmla="*/ 14 w 1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7">
                  <a:moveTo>
                    <a:pt x="2" y="0"/>
                  </a:moveTo>
                  <a:lnTo>
                    <a:pt x="2" y="0"/>
                  </a:lnTo>
                  <a:lnTo>
                    <a:pt x="4" y="0"/>
                  </a:lnTo>
                  <a:lnTo>
                    <a:pt x="7" y="3"/>
                  </a:lnTo>
                  <a:lnTo>
                    <a:pt x="9" y="3"/>
                  </a:lnTo>
                  <a:lnTo>
                    <a:pt x="11" y="3"/>
                  </a:lnTo>
                  <a:lnTo>
                    <a:pt x="14" y="5"/>
                  </a:lnTo>
                  <a:lnTo>
                    <a:pt x="11" y="7"/>
                  </a:lnTo>
                  <a:lnTo>
                    <a:pt x="9" y="7"/>
                  </a:lnTo>
                  <a:lnTo>
                    <a:pt x="7" y="17"/>
                  </a:lnTo>
                  <a:lnTo>
                    <a:pt x="0" y="0"/>
                  </a:lnTo>
                  <a:lnTo>
                    <a:pt x="2" y="0"/>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3" name="Freeform 1137"/>
            <p:cNvSpPr>
              <a:spLocks/>
            </p:cNvSpPr>
            <p:nvPr/>
          </p:nvSpPr>
          <p:spPr bwMode="auto">
            <a:xfrm>
              <a:off x="6363" y="1536"/>
              <a:ext cx="13" cy="15"/>
            </a:xfrm>
            <a:custGeom>
              <a:avLst/>
              <a:gdLst>
                <a:gd name="T0" fmla="*/ 2 w 14"/>
                <a:gd name="T1" fmla="*/ 0 h 17"/>
                <a:gd name="T2" fmla="*/ 2 w 14"/>
                <a:gd name="T3" fmla="*/ 0 h 17"/>
                <a:gd name="T4" fmla="*/ 4 w 14"/>
                <a:gd name="T5" fmla="*/ 0 h 17"/>
                <a:gd name="T6" fmla="*/ 7 w 14"/>
                <a:gd name="T7" fmla="*/ 3 h 17"/>
                <a:gd name="T8" fmla="*/ 7 w 14"/>
                <a:gd name="T9" fmla="*/ 3 h 17"/>
                <a:gd name="T10" fmla="*/ 7 w 14"/>
                <a:gd name="T11" fmla="*/ 3 h 17"/>
                <a:gd name="T12" fmla="*/ 7 w 14"/>
                <a:gd name="T13" fmla="*/ 3 h 17"/>
                <a:gd name="T14" fmla="*/ 7 w 14"/>
                <a:gd name="T15" fmla="*/ 4 h 17"/>
                <a:gd name="T16" fmla="*/ 7 w 14"/>
                <a:gd name="T17" fmla="*/ 4 h 17"/>
                <a:gd name="T18" fmla="*/ 7 w 14"/>
                <a:gd name="T19" fmla="*/ 4 h 17"/>
                <a:gd name="T20" fmla="*/ 7 w 14"/>
                <a:gd name="T21" fmla="*/ 4 h 17"/>
                <a:gd name="T22" fmla="*/ 0 w 14"/>
                <a:gd name="T23" fmla="*/ 0 h 17"/>
                <a:gd name="T24" fmla="*/ 2 w 14"/>
                <a:gd name="T25" fmla="*/ 0 h 17"/>
                <a:gd name="T26" fmla="*/ 2 w 14"/>
                <a:gd name="T27" fmla="*/ 0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7"/>
                <a:gd name="T44" fmla="*/ 14 w 1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7">
                  <a:moveTo>
                    <a:pt x="2" y="0"/>
                  </a:moveTo>
                  <a:lnTo>
                    <a:pt x="2" y="0"/>
                  </a:lnTo>
                  <a:lnTo>
                    <a:pt x="4" y="0"/>
                  </a:lnTo>
                  <a:lnTo>
                    <a:pt x="7" y="3"/>
                  </a:lnTo>
                  <a:lnTo>
                    <a:pt x="9" y="3"/>
                  </a:lnTo>
                  <a:lnTo>
                    <a:pt x="11" y="3"/>
                  </a:lnTo>
                  <a:lnTo>
                    <a:pt x="14" y="5"/>
                  </a:lnTo>
                  <a:lnTo>
                    <a:pt x="11" y="7"/>
                  </a:lnTo>
                  <a:lnTo>
                    <a:pt x="9" y="7"/>
                  </a:lnTo>
                  <a:lnTo>
                    <a:pt x="7" y="17"/>
                  </a:lnTo>
                  <a:lnTo>
                    <a:pt x="0" y="0"/>
                  </a:lnTo>
                  <a:lnTo>
                    <a:pt x="2" y="0"/>
                  </a:lnTo>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4" name="Freeform 1138"/>
            <p:cNvSpPr>
              <a:spLocks/>
            </p:cNvSpPr>
            <p:nvPr/>
          </p:nvSpPr>
          <p:spPr bwMode="auto">
            <a:xfrm>
              <a:off x="6346" y="1487"/>
              <a:ext cx="38" cy="47"/>
            </a:xfrm>
            <a:custGeom>
              <a:avLst/>
              <a:gdLst>
                <a:gd name="T0" fmla="*/ 5 w 42"/>
                <a:gd name="T1" fmla="*/ 5 h 52"/>
                <a:gd name="T2" fmla="*/ 5 w 42"/>
                <a:gd name="T3" fmla="*/ 5 h 52"/>
                <a:gd name="T4" fmla="*/ 5 w 42"/>
                <a:gd name="T5" fmla="*/ 5 h 52"/>
                <a:gd name="T6" fmla="*/ 5 w 42"/>
                <a:gd name="T7" fmla="*/ 5 h 52"/>
                <a:gd name="T8" fmla="*/ 5 w 42"/>
                <a:gd name="T9" fmla="*/ 5 h 52"/>
                <a:gd name="T10" fmla="*/ 5 w 42"/>
                <a:gd name="T11" fmla="*/ 5 h 52"/>
                <a:gd name="T12" fmla="*/ 5 w 42"/>
                <a:gd name="T13" fmla="*/ 5 h 52"/>
                <a:gd name="T14" fmla="*/ 5 w 42"/>
                <a:gd name="T15" fmla="*/ 5 h 52"/>
                <a:gd name="T16" fmla="*/ 5 w 42"/>
                <a:gd name="T17" fmla="*/ 5 h 52"/>
                <a:gd name="T18" fmla="*/ 5 w 42"/>
                <a:gd name="T19" fmla="*/ 5 h 52"/>
                <a:gd name="T20" fmla="*/ 5 w 42"/>
                <a:gd name="T21" fmla="*/ 0 h 52"/>
                <a:gd name="T22" fmla="*/ 5 w 42"/>
                <a:gd name="T23" fmla="*/ 5 h 52"/>
                <a:gd name="T24" fmla="*/ 5 w 42"/>
                <a:gd name="T25" fmla="*/ 5 h 52"/>
                <a:gd name="T26" fmla="*/ 5 w 42"/>
                <a:gd name="T27" fmla="*/ 5 h 52"/>
                <a:gd name="T28" fmla="*/ 5 w 42"/>
                <a:gd name="T29" fmla="*/ 5 h 52"/>
                <a:gd name="T30" fmla="*/ 5 w 42"/>
                <a:gd name="T31" fmla="*/ 5 h 52"/>
                <a:gd name="T32" fmla="*/ 5 w 42"/>
                <a:gd name="T33" fmla="*/ 5 h 52"/>
                <a:gd name="T34" fmla="*/ 5 w 42"/>
                <a:gd name="T35" fmla="*/ 5 h 52"/>
                <a:gd name="T36" fmla="*/ 5 w 42"/>
                <a:gd name="T37" fmla="*/ 5 h 52"/>
                <a:gd name="T38" fmla="*/ 5 w 42"/>
                <a:gd name="T39" fmla="*/ 5 h 52"/>
                <a:gd name="T40" fmla="*/ 5 w 42"/>
                <a:gd name="T41" fmla="*/ 5 h 52"/>
                <a:gd name="T42" fmla="*/ 5 w 42"/>
                <a:gd name="T43" fmla="*/ 5 h 52"/>
                <a:gd name="T44" fmla="*/ 5 w 42"/>
                <a:gd name="T45" fmla="*/ 5 h 52"/>
                <a:gd name="T46" fmla="*/ 5 w 42"/>
                <a:gd name="T47" fmla="*/ 5 h 52"/>
                <a:gd name="T48" fmla="*/ 5 w 42"/>
                <a:gd name="T49" fmla="*/ 5 h 52"/>
                <a:gd name="T50" fmla="*/ 5 w 42"/>
                <a:gd name="T51" fmla="*/ 5 h 52"/>
                <a:gd name="T52" fmla="*/ 2 w 42"/>
                <a:gd name="T53" fmla="*/ 5 h 52"/>
                <a:gd name="T54" fmla="*/ 0 w 42"/>
                <a:gd name="T55" fmla="*/ 5 h 52"/>
                <a:gd name="T56" fmla="*/ 0 w 42"/>
                <a:gd name="T57" fmla="*/ 5 h 52"/>
                <a:gd name="T58" fmla="*/ 0 w 42"/>
                <a:gd name="T59" fmla="*/ 5 h 52"/>
                <a:gd name="T60" fmla="*/ 5 w 42"/>
                <a:gd name="T61" fmla="*/ 5 h 52"/>
                <a:gd name="T62" fmla="*/ 5 w 42"/>
                <a:gd name="T63" fmla="*/ 5 h 52"/>
                <a:gd name="T64" fmla="*/ 5 w 42"/>
                <a:gd name="T65" fmla="*/ 5 h 52"/>
                <a:gd name="T66" fmla="*/ 5 w 42"/>
                <a:gd name="T67" fmla="*/ 5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52"/>
                <a:gd name="T104" fmla="*/ 42 w 42"/>
                <a:gd name="T105" fmla="*/ 52 h 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52">
                  <a:moveTo>
                    <a:pt x="12" y="9"/>
                  </a:moveTo>
                  <a:lnTo>
                    <a:pt x="12" y="9"/>
                  </a:lnTo>
                  <a:lnTo>
                    <a:pt x="21" y="9"/>
                  </a:lnTo>
                  <a:lnTo>
                    <a:pt x="19" y="14"/>
                  </a:lnTo>
                  <a:lnTo>
                    <a:pt x="19" y="16"/>
                  </a:lnTo>
                  <a:lnTo>
                    <a:pt x="19" y="14"/>
                  </a:lnTo>
                  <a:lnTo>
                    <a:pt x="21" y="19"/>
                  </a:lnTo>
                  <a:lnTo>
                    <a:pt x="19" y="19"/>
                  </a:lnTo>
                  <a:lnTo>
                    <a:pt x="21" y="21"/>
                  </a:lnTo>
                  <a:lnTo>
                    <a:pt x="23" y="9"/>
                  </a:lnTo>
                  <a:lnTo>
                    <a:pt x="26" y="9"/>
                  </a:lnTo>
                  <a:lnTo>
                    <a:pt x="26" y="14"/>
                  </a:lnTo>
                  <a:lnTo>
                    <a:pt x="26" y="21"/>
                  </a:lnTo>
                  <a:lnTo>
                    <a:pt x="28" y="21"/>
                  </a:lnTo>
                  <a:lnTo>
                    <a:pt x="28" y="12"/>
                  </a:lnTo>
                  <a:lnTo>
                    <a:pt x="26" y="9"/>
                  </a:lnTo>
                  <a:lnTo>
                    <a:pt x="23" y="7"/>
                  </a:lnTo>
                  <a:lnTo>
                    <a:pt x="23" y="5"/>
                  </a:lnTo>
                  <a:lnTo>
                    <a:pt x="30" y="0"/>
                  </a:lnTo>
                  <a:lnTo>
                    <a:pt x="35" y="0"/>
                  </a:lnTo>
                  <a:lnTo>
                    <a:pt x="38" y="5"/>
                  </a:lnTo>
                  <a:lnTo>
                    <a:pt x="42" y="21"/>
                  </a:lnTo>
                  <a:lnTo>
                    <a:pt x="40" y="21"/>
                  </a:lnTo>
                  <a:lnTo>
                    <a:pt x="38" y="21"/>
                  </a:lnTo>
                  <a:lnTo>
                    <a:pt x="38" y="23"/>
                  </a:lnTo>
                  <a:lnTo>
                    <a:pt x="35" y="33"/>
                  </a:lnTo>
                  <a:lnTo>
                    <a:pt x="38" y="33"/>
                  </a:lnTo>
                  <a:lnTo>
                    <a:pt x="40" y="35"/>
                  </a:lnTo>
                  <a:lnTo>
                    <a:pt x="40" y="40"/>
                  </a:lnTo>
                  <a:lnTo>
                    <a:pt x="33" y="45"/>
                  </a:lnTo>
                  <a:lnTo>
                    <a:pt x="35" y="45"/>
                  </a:lnTo>
                  <a:lnTo>
                    <a:pt x="33" y="45"/>
                  </a:lnTo>
                  <a:lnTo>
                    <a:pt x="33" y="47"/>
                  </a:lnTo>
                  <a:lnTo>
                    <a:pt x="33" y="49"/>
                  </a:lnTo>
                  <a:lnTo>
                    <a:pt x="33" y="52"/>
                  </a:lnTo>
                  <a:lnTo>
                    <a:pt x="30" y="52"/>
                  </a:lnTo>
                  <a:lnTo>
                    <a:pt x="19" y="49"/>
                  </a:lnTo>
                  <a:lnTo>
                    <a:pt x="21" y="47"/>
                  </a:lnTo>
                  <a:lnTo>
                    <a:pt x="21" y="49"/>
                  </a:lnTo>
                  <a:lnTo>
                    <a:pt x="21" y="45"/>
                  </a:lnTo>
                  <a:lnTo>
                    <a:pt x="14" y="42"/>
                  </a:lnTo>
                  <a:lnTo>
                    <a:pt x="9" y="45"/>
                  </a:lnTo>
                  <a:lnTo>
                    <a:pt x="9" y="42"/>
                  </a:lnTo>
                  <a:lnTo>
                    <a:pt x="7" y="40"/>
                  </a:lnTo>
                  <a:lnTo>
                    <a:pt x="4" y="38"/>
                  </a:lnTo>
                  <a:lnTo>
                    <a:pt x="7" y="31"/>
                  </a:lnTo>
                  <a:lnTo>
                    <a:pt x="4" y="26"/>
                  </a:lnTo>
                  <a:lnTo>
                    <a:pt x="2" y="23"/>
                  </a:lnTo>
                  <a:lnTo>
                    <a:pt x="0" y="23"/>
                  </a:lnTo>
                  <a:lnTo>
                    <a:pt x="0" y="21"/>
                  </a:lnTo>
                  <a:lnTo>
                    <a:pt x="0" y="19"/>
                  </a:lnTo>
                  <a:lnTo>
                    <a:pt x="9" y="19"/>
                  </a:lnTo>
                  <a:lnTo>
                    <a:pt x="9" y="16"/>
                  </a:lnTo>
                  <a:lnTo>
                    <a:pt x="9" y="14"/>
                  </a:lnTo>
                  <a:lnTo>
                    <a:pt x="14" y="14"/>
                  </a:lnTo>
                  <a:lnTo>
                    <a:pt x="14" y="9"/>
                  </a:lnTo>
                  <a:lnTo>
                    <a:pt x="12" y="9"/>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5" name="Freeform 1139"/>
            <p:cNvSpPr>
              <a:spLocks/>
            </p:cNvSpPr>
            <p:nvPr/>
          </p:nvSpPr>
          <p:spPr bwMode="auto">
            <a:xfrm>
              <a:off x="6287" y="1425"/>
              <a:ext cx="46" cy="30"/>
            </a:xfrm>
            <a:custGeom>
              <a:avLst/>
              <a:gdLst>
                <a:gd name="T0" fmla="*/ 4 w 52"/>
                <a:gd name="T1" fmla="*/ 5 h 33"/>
                <a:gd name="T2" fmla="*/ 4 w 52"/>
                <a:gd name="T3" fmla="*/ 5 h 33"/>
                <a:gd name="T4" fmla="*/ 4 w 52"/>
                <a:gd name="T5" fmla="*/ 5 h 33"/>
                <a:gd name="T6" fmla="*/ 4 w 52"/>
                <a:gd name="T7" fmla="*/ 3 h 33"/>
                <a:gd name="T8" fmla="*/ 4 w 52"/>
                <a:gd name="T9" fmla="*/ 0 h 33"/>
                <a:gd name="T10" fmla="*/ 4 w 52"/>
                <a:gd name="T11" fmla="*/ 5 h 33"/>
                <a:gd name="T12" fmla="*/ 4 w 52"/>
                <a:gd name="T13" fmla="*/ 5 h 33"/>
                <a:gd name="T14" fmla="*/ 4 w 52"/>
                <a:gd name="T15" fmla="*/ 5 h 33"/>
                <a:gd name="T16" fmla="*/ 2 w 52"/>
                <a:gd name="T17" fmla="*/ 5 h 33"/>
                <a:gd name="T18" fmla="*/ 0 w 52"/>
                <a:gd name="T19" fmla="*/ 5 h 33"/>
                <a:gd name="T20" fmla="*/ 0 w 52"/>
                <a:gd name="T21" fmla="*/ 5 h 33"/>
                <a:gd name="T22" fmla="*/ 4 w 52"/>
                <a:gd name="T23" fmla="*/ 5 h 33"/>
                <a:gd name="T24" fmla="*/ 4 w 52"/>
                <a:gd name="T25" fmla="*/ 5 h 33"/>
                <a:gd name="T26" fmla="*/ 4 w 52"/>
                <a:gd name="T27" fmla="*/ 5 h 33"/>
                <a:gd name="T28" fmla="*/ 4 w 52"/>
                <a:gd name="T29" fmla="*/ 5 h 33"/>
                <a:gd name="T30" fmla="*/ 4 w 52"/>
                <a:gd name="T31" fmla="*/ 5 h 33"/>
                <a:gd name="T32" fmla="*/ 4 w 52"/>
                <a:gd name="T33" fmla="*/ 5 h 3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33"/>
                <a:gd name="T53" fmla="*/ 52 w 52"/>
                <a:gd name="T54" fmla="*/ 33 h 3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33">
                  <a:moveTo>
                    <a:pt x="47" y="26"/>
                  </a:moveTo>
                  <a:lnTo>
                    <a:pt x="47" y="26"/>
                  </a:lnTo>
                  <a:lnTo>
                    <a:pt x="52" y="17"/>
                  </a:lnTo>
                  <a:lnTo>
                    <a:pt x="52" y="3"/>
                  </a:lnTo>
                  <a:lnTo>
                    <a:pt x="52" y="0"/>
                  </a:lnTo>
                  <a:lnTo>
                    <a:pt x="30" y="17"/>
                  </a:lnTo>
                  <a:lnTo>
                    <a:pt x="30" y="19"/>
                  </a:lnTo>
                  <a:lnTo>
                    <a:pt x="26" y="22"/>
                  </a:lnTo>
                  <a:lnTo>
                    <a:pt x="2" y="29"/>
                  </a:lnTo>
                  <a:lnTo>
                    <a:pt x="0" y="31"/>
                  </a:lnTo>
                  <a:lnTo>
                    <a:pt x="0" y="33"/>
                  </a:lnTo>
                  <a:lnTo>
                    <a:pt x="30" y="26"/>
                  </a:lnTo>
                  <a:lnTo>
                    <a:pt x="33" y="29"/>
                  </a:lnTo>
                  <a:lnTo>
                    <a:pt x="35" y="29"/>
                  </a:lnTo>
                  <a:lnTo>
                    <a:pt x="37" y="29"/>
                  </a:lnTo>
                  <a:lnTo>
                    <a:pt x="47" y="26"/>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6" name="Freeform 1140"/>
            <p:cNvSpPr>
              <a:spLocks/>
            </p:cNvSpPr>
            <p:nvPr/>
          </p:nvSpPr>
          <p:spPr bwMode="auto">
            <a:xfrm>
              <a:off x="6278" y="1451"/>
              <a:ext cx="65" cy="91"/>
            </a:xfrm>
            <a:custGeom>
              <a:avLst/>
              <a:gdLst>
                <a:gd name="T0" fmla="*/ 4 w 73"/>
                <a:gd name="T1" fmla="*/ 0 h 101"/>
                <a:gd name="T2" fmla="*/ 4 w 73"/>
                <a:gd name="T3" fmla="*/ 0 h 101"/>
                <a:gd name="T4" fmla="*/ 4 w 73"/>
                <a:gd name="T5" fmla="*/ 2 h 101"/>
                <a:gd name="T6" fmla="*/ 4 w 73"/>
                <a:gd name="T7" fmla="*/ 5 h 101"/>
                <a:gd name="T8" fmla="*/ 4 w 73"/>
                <a:gd name="T9" fmla="*/ 5 h 101"/>
                <a:gd name="T10" fmla="*/ 4 w 73"/>
                <a:gd name="T11" fmla="*/ 5 h 101"/>
                <a:gd name="T12" fmla="*/ 4 w 73"/>
                <a:gd name="T13" fmla="*/ 5 h 101"/>
                <a:gd name="T14" fmla="*/ 4 w 73"/>
                <a:gd name="T15" fmla="*/ 5 h 101"/>
                <a:gd name="T16" fmla="*/ 4 w 73"/>
                <a:gd name="T17" fmla="*/ 5 h 101"/>
                <a:gd name="T18" fmla="*/ 4 w 73"/>
                <a:gd name="T19" fmla="*/ 5 h 101"/>
                <a:gd name="T20" fmla="*/ 4 w 73"/>
                <a:gd name="T21" fmla="*/ 5 h 101"/>
                <a:gd name="T22" fmla="*/ 4 w 73"/>
                <a:gd name="T23" fmla="*/ 5 h 101"/>
                <a:gd name="T24" fmla="*/ 4 w 73"/>
                <a:gd name="T25" fmla="*/ 5 h 101"/>
                <a:gd name="T26" fmla="*/ 4 w 73"/>
                <a:gd name="T27" fmla="*/ 5 h 101"/>
                <a:gd name="T28" fmla="*/ 4 w 73"/>
                <a:gd name="T29" fmla="*/ 5 h 101"/>
                <a:gd name="T30" fmla="*/ 4 w 73"/>
                <a:gd name="T31" fmla="*/ 5 h 101"/>
                <a:gd name="T32" fmla="*/ 4 w 73"/>
                <a:gd name="T33" fmla="*/ 5 h 101"/>
                <a:gd name="T34" fmla="*/ 4 w 73"/>
                <a:gd name="T35" fmla="*/ 5 h 101"/>
                <a:gd name="T36" fmla="*/ 4 w 73"/>
                <a:gd name="T37" fmla="*/ 5 h 101"/>
                <a:gd name="T38" fmla="*/ 4 w 73"/>
                <a:gd name="T39" fmla="*/ 5 h 101"/>
                <a:gd name="T40" fmla="*/ 4 w 73"/>
                <a:gd name="T41" fmla="*/ 5 h 101"/>
                <a:gd name="T42" fmla="*/ 4 w 73"/>
                <a:gd name="T43" fmla="*/ 5 h 101"/>
                <a:gd name="T44" fmla="*/ 4 w 73"/>
                <a:gd name="T45" fmla="*/ 5 h 101"/>
                <a:gd name="T46" fmla="*/ 4 w 73"/>
                <a:gd name="T47" fmla="*/ 5 h 101"/>
                <a:gd name="T48" fmla="*/ 4 w 73"/>
                <a:gd name="T49" fmla="*/ 5 h 101"/>
                <a:gd name="T50" fmla="*/ 4 w 73"/>
                <a:gd name="T51" fmla="*/ 5 h 101"/>
                <a:gd name="T52" fmla="*/ 4 w 73"/>
                <a:gd name="T53" fmla="*/ 5 h 101"/>
                <a:gd name="T54" fmla="*/ 4 w 73"/>
                <a:gd name="T55" fmla="*/ 5 h 101"/>
                <a:gd name="T56" fmla="*/ 4 w 73"/>
                <a:gd name="T57" fmla="*/ 5 h 101"/>
                <a:gd name="T58" fmla="*/ 4 w 73"/>
                <a:gd name="T59" fmla="*/ 5 h 101"/>
                <a:gd name="T60" fmla="*/ 4 w 73"/>
                <a:gd name="T61" fmla="*/ 5 h 101"/>
                <a:gd name="T62" fmla="*/ 4 w 73"/>
                <a:gd name="T63" fmla="*/ 5 h 101"/>
                <a:gd name="T64" fmla="*/ 4 w 73"/>
                <a:gd name="T65" fmla="*/ 5 h 101"/>
                <a:gd name="T66" fmla="*/ 4 w 73"/>
                <a:gd name="T67" fmla="*/ 5 h 101"/>
                <a:gd name="T68" fmla="*/ 4 w 73"/>
                <a:gd name="T69" fmla="*/ 5 h 101"/>
                <a:gd name="T70" fmla="*/ 4 w 73"/>
                <a:gd name="T71" fmla="*/ 5 h 101"/>
                <a:gd name="T72" fmla="*/ 4 w 73"/>
                <a:gd name="T73" fmla="*/ 5 h 101"/>
                <a:gd name="T74" fmla="*/ 4 w 73"/>
                <a:gd name="T75" fmla="*/ 5 h 101"/>
                <a:gd name="T76" fmla="*/ 4 w 73"/>
                <a:gd name="T77" fmla="*/ 5 h 101"/>
                <a:gd name="T78" fmla="*/ 4 w 73"/>
                <a:gd name="T79" fmla="*/ 5 h 101"/>
                <a:gd name="T80" fmla="*/ 4 w 73"/>
                <a:gd name="T81" fmla="*/ 5 h 101"/>
                <a:gd name="T82" fmla="*/ 4 w 73"/>
                <a:gd name="T83" fmla="*/ 5 h 101"/>
                <a:gd name="T84" fmla="*/ 4 w 73"/>
                <a:gd name="T85" fmla="*/ 5 h 101"/>
                <a:gd name="T86" fmla="*/ 4 w 73"/>
                <a:gd name="T87" fmla="*/ 5 h 101"/>
                <a:gd name="T88" fmla="*/ 4 w 73"/>
                <a:gd name="T89" fmla="*/ 5 h 101"/>
                <a:gd name="T90" fmla="*/ 4 w 73"/>
                <a:gd name="T91" fmla="*/ 5 h 101"/>
                <a:gd name="T92" fmla="*/ 4 w 73"/>
                <a:gd name="T93" fmla="*/ 5 h 101"/>
                <a:gd name="T94" fmla="*/ 0 w 73"/>
                <a:gd name="T95" fmla="*/ 5 h 101"/>
                <a:gd name="T96" fmla="*/ 4 w 73"/>
                <a:gd name="T97" fmla="*/ 5 h 101"/>
                <a:gd name="T98" fmla="*/ 4 w 73"/>
                <a:gd name="T99" fmla="*/ 5 h 101"/>
                <a:gd name="T100" fmla="*/ 4 w 73"/>
                <a:gd name="T101" fmla="*/ 5 h 101"/>
                <a:gd name="T102" fmla="*/ 4 w 73"/>
                <a:gd name="T103" fmla="*/ 4 h 101"/>
                <a:gd name="T104" fmla="*/ 4 w 73"/>
                <a:gd name="T105" fmla="*/ 0 h 101"/>
                <a:gd name="T106" fmla="*/ 4 w 73"/>
                <a:gd name="T107" fmla="*/ 0 h 10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3"/>
                <a:gd name="T163" fmla="*/ 0 h 101"/>
                <a:gd name="T164" fmla="*/ 73 w 73"/>
                <a:gd name="T165" fmla="*/ 101 h 10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3" h="101">
                  <a:moveTo>
                    <a:pt x="57" y="0"/>
                  </a:moveTo>
                  <a:lnTo>
                    <a:pt x="57" y="0"/>
                  </a:lnTo>
                  <a:lnTo>
                    <a:pt x="59" y="2"/>
                  </a:lnTo>
                  <a:lnTo>
                    <a:pt x="59" y="7"/>
                  </a:lnTo>
                  <a:lnTo>
                    <a:pt x="54" y="14"/>
                  </a:lnTo>
                  <a:lnTo>
                    <a:pt x="54" y="16"/>
                  </a:lnTo>
                  <a:lnTo>
                    <a:pt x="57" y="14"/>
                  </a:lnTo>
                  <a:lnTo>
                    <a:pt x="59" y="14"/>
                  </a:lnTo>
                  <a:lnTo>
                    <a:pt x="57" y="23"/>
                  </a:lnTo>
                  <a:lnTo>
                    <a:pt x="59" y="21"/>
                  </a:lnTo>
                  <a:lnTo>
                    <a:pt x="64" y="23"/>
                  </a:lnTo>
                  <a:lnTo>
                    <a:pt x="69" y="23"/>
                  </a:lnTo>
                  <a:lnTo>
                    <a:pt x="73" y="28"/>
                  </a:lnTo>
                  <a:lnTo>
                    <a:pt x="64" y="40"/>
                  </a:lnTo>
                  <a:lnTo>
                    <a:pt x="64" y="37"/>
                  </a:lnTo>
                  <a:lnTo>
                    <a:pt x="59" y="42"/>
                  </a:lnTo>
                  <a:lnTo>
                    <a:pt x="59" y="37"/>
                  </a:lnTo>
                  <a:lnTo>
                    <a:pt x="57" y="37"/>
                  </a:lnTo>
                  <a:lnTo>
                    <a:pt x="54" y="42"/>
                  </a:lnTo>
                  <a:lnTo>
                    <a:pt x="54" y="49"/>
                  </a:lnTo>
                  <a:lnTo>
                    <a:pt x="54" y="52"/>
                  </a:lnTo>
                  <a:lnTo>
                    <a:pt x="52" y="52"/>
                  </a:lnTo>
                  <a:lnTo>
                    <a:pt x="47" y="52"/>
                  </a:lnTo>
                  <a:lnTo>
                    <a:pt x="47" y="59"/>
                  </a:lnTo>
                  <a:lnTo>
                    <a:pt x="47" y="61"/>
                  </a:lnTo>
                  <a:lnTo>
                    <a:pt x="38" y="61"/>
                  </a:lnTo>
                  <a:lnTo>
                    <a:pt x="43" y="63"/>
                  </a:lnTo>
                  <a:lnTo>
                    <a:pt x="43" y="66"/>
                  </a:lnTo>
                  <a:lnTo>
                    <a:pt x="38" y="71"/>
                  </a:lnTo>
                  <a:lnTo>
                    <a:pt x="38" y="82"/>
                  </a:lnTo>
                  <a:lnTo>
                    <a:pt x="40" y="82"/>
                  </a:lnTo>
                  <a:lnTo>
                    <a:pt x="36" y="87"/>
                  </a:lnTo>
                  <a:lnTo>
                    <a:pt x="36" y="92"/>
                  </a:lnTo>
                  <a:lnTo>
                    <a:pt x="38" y="94"/>
                  </a:lnTo>
                  <a:lnTo>
                    <a:pt x="43" y="97"/>
                  </a:lnTo>
                  <a:lnTo>
                    <a:pt x="43" y="99"/>
                  </a:lnTo>
                  <a:lnTo>
                    <a:pt x="38" y="97"/>
                  </a:lnTo>
                  <a:lnTo>
                    <a:pt x="31" y="101"/>
                  </a:lnTo>
                  <a:lnTo>
                    <a:pt x="17" y="97"/>
                  </a:lnTo>
                  <a:lnTo>
                    <a:pt x="14" y="97"/>
                  </a:lnTo>
                  <a:lnTo>
                    <a:pt x="14" y="75"/>
                  </a:lnTo>
                  <a:lnTo>
                    <a:pt x="10" y="68"/>
                  </a:lnTo>
                  <a:lnTo>
                    <a:pt x="0" y="68"/>
                  </a:lnTo>
                  <a:lnTo>
                    <a:pt x="7" y="9"/>
                  </a:lnTo>
                  <a:lnTo>
                    <a:pt x="10" y="7"/>
                  </a:lnTo>
                  <a:lnTo>
                    <a:pt x="17" y="7"/>
                  </a:lnTo>
                  <a:lnTo>
                    <a:pt x="19" y="4"/>
                  </a:lnTo>
                  <a:lnTo>
                    <a:pt x="57" y="0"/>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7" name="Freeform 1141"/>
            <p:cNvSpPr>
              <a:spLocks/>
            </p:cNvSpPr>
            <p:nvPr/>
          </p:nvSpPr>
          <p:spPr bwMode="auto">
            <a:xfrm>
              <a:off x="6627" y="1969"/>
              <a:ext cx="168" cy="164"/>
            </a:xfrm>
            <a:custGeom>
              <a:avLst/>
              <a:gdLst>
                <a:gd name="T0" fmla="*/ 5 w 186"/>
                <a:gd name="T1" fmla="*/ 5 h 182"/>
                <a:gd name="T2" fmla="*/ 5 w 186"/>
                <a:gd name="T3" fmla="*/ 5 h 182"/>
                <a:gd name="T4" fmla="*/ 5 w 186"/>
                <a:gd name="T5" fmla="*/ 5 h 182"/>
                <a:gd name="T6" fmla="*/ 5 w 186"/>
                <a:gd name="T7" fmla="*/ 5 h 182"/>
                <a:gd name="T8" fmla="*/ 5 w 186"/>
                <a:gd name="T9" fmla="*/ 5 h 182"/>
                <a:gd name="T10" fmla="*/ 5 w 186"/>
                <a:gd name="T11" fmla="*/ 5 h 182"/>
                <a:gd name="T12" fmla="*/ 5 w 186"/>
                <a:gd name="T13" fmla="*/ 5 h 182"/>
                <a:gd name="T14" fmla="*/ 5 w 186"/>
                <a:gd name="T15" fmla="*/ 5 h 182"/>
                <a:gd name="T16" fmla="*/ 5 w 186"/>
                <a:gd name="T17" fmla="*/ 5 h 182"/>
                <a:gd name="T18" fmla="*/ 5 w 186"/>
                <a:gd name="T19" fmla="*/ 5 h 182"/>
                <a:gd name="T20" fmla="*/ 5 w 186"/>
                <a:gd name="T21" fmla="*/ 5 h 182"/>
                <a:gd name="T22" fmla="*/ 5 w 186"/>
                <a:gd name="T23" fmla="*/ 0 h 182"/>
                <a:gd name="T24" fmla="*/ 5 w 186"/>
                <a:gd name="T25" fmla="*/ 0 h 182"/>
                <a:gd name="T26" fmla="*/ 5 w 186"/>
                <a:gd name="T27" fmla="*/ 5 h 182"/>
                <a:gd name="T28" fmla="*/ 5 w 186"/>
                <a:gd name="T29" fmla="*/ 5 h 182"/>
                <a:gd name="T30" fmla="*/ 5 w 186"/>
                <a:gd name="T31" fmla="*/ 5 h 182"/>
                <a:gd name="T32" fmla="*/ 0 w 186"/>
                <a:gd name="T33" fmla="*/ 5 h 182"/>
                <a:gd name="T34" fmla="*/ 5 w 186"/>
                <a:gd name="T35" fmla="*/ 5 h 182"/>
                <a:gd name="T36" fmla="*/ 5 w 186"/>
                <a:gd name="T37" fmla="*/ 5 h 182"/>
                <a:gd name="T38" fmla="*/ 5 w 186"/>
                <a:gd name="T39" fmla="*/ 5 h 182"/>
                <a:gd name="T40" fmla="*/ 5 w 186"/>
                <a:gd name="T41" fmla="*/ 5 h 182"/>
                <a:gd name="T42" fmla="*/ 5 w 186"/>
                <a:gd name="T43" fmla="*/ 5 h 182"/>
                <a:gd name="T44" fmla="*/ 5 w 186"/>
                <a:gd name="T45" fmla="*/ 5 h 182"/>
                <a:gd name="T46" fmla="*/ 5 w 186"/>
                <a:gd name="T47" fmla="*/ 5 h 182"/>
                <a:gd name="T48" fmla="*/ 5 w 186"/>
                <a:gd name="T49" fmla="*/ 5 h 182"/>
                <a:gd name="T50" fmla="*/ 5 w 186"/>
                <a:gd name="T51" fmla="*/ 5 h 182"/>
                <a:gd name="T52" fmla="*/ 5 w 186"/>
                <a:gd name="T53" fmla="*/ 5 h 182"/>
                <a:gd name="T54" fmla="*/ 5 w 186"/>
                <a:gd name="T55" fmla="*/ 5 h 182"/>
                <a:gd name="T56" fmla="*/ 5 w 186"/>
                <a:gd name="T57" fmla="*/ 5 h 182"/>
                <a:gd name="T58" fmla="*/ 5 w 186"/>
                <a:gd name="T59" fmla="*/ 5 h 182"/>
                <a:gd name="T60" fmla="*/ 5 w 186"/>
                <a:gd name="T61" fmla="*/ 5 h 182"/>
                <a:gd name="T62" fmla="*/ 5 w 186"/>
                <a:gd name="T63" fmla="*/ 5 h 182"/>
                <a:gd name="T64" fmla="*/ 5 w 186"/>
                <a:gd name="T65" fmla="*/ 5 h 182"/>
                <a:gd name="T66" fmla="*/ 5 w 186"/>
                <a:gd name="T67" fmla="*/ 5 h 182"/>
                <a:gd name="T68" fmla="*/ 5 w 186"/>
                <a:gd name="T69" fmla="*/ 5 h 1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6"/>
                <a:gd name="T106" fmla="*/ 0 h 182"/>
                <a:gd name="T107" fmla="*/ 186 w 186"/>
                <a:gd name="T108" fmla="*/ 182 h 1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6" h="182">
                  <a:moveTo>
                    <a:pt x="78" y="73"/>
                  </a:moveTo>
                  <a:lnTo>
                    <a:pt x="111" y="94"/>
                  </a:lnTo>
                  <a:lnTo>
                    <a:pt x="111" y="92"/>
                  </a:lnTo>
                  <a:lnTo>
                    <a:pt x="106" y="90"/>
                  </a:lnTo>
                  <a:lnTo>
                    <a:pt x="106" y="82"/>
                  </a:lnTo>
                  <a:lnTo>
                    <a:pt x="120" y="92"/>
                  </a:lnTo>
                  <a:lnTo>
                    <a:pt x="120" y="87"/>
                  </a:lnTo>
                  <a:lnTo>
                    <a:pt x="113" y="80"/>
                  </a:lnTo>
                  <a:lnTo>
                    <a:pt x="111" y="75"/>
                  </a:lnTo>
                  <a:lnTo>
                    <a:pt x="130" y="80"/>
                  </a:lnTo>
                  <a:lnTo>
                    <a:pt x="104" y="64"/>
                  </a:lnTo>
                  <a:lnTo>
                    <a:pt x="125" y="47"/>
                  </a:lnTo>
                  <a:lnTo>
                    <a:pt x="127" y="47"/>
                  </a:lnTo>
                  <a:lnTo>
                    <a:pt x="132" y="47"/>
                  </a:lnTo>
                  <a:lnTo>
                    <a:pt x="146" y="40"/>
                  </a:lnTo>
                  <a:lnTo>
                    <a:pt x="179" y="45"/>
                  </a:lnTo>
                  <a:lnTo>
                    <a:pt x="182" y="42"/>
                  </a:lnTo>
                  <a:lnTo>
                    <a:pt x="182" y="19"/>
                  </a:lnTo>
                  <a:lnTo>
                    <a:pt x="184" y="16"/>
                  </a:lnTo>
                  <a:lnTo>
                    <a:pt x="186" y="14"/>
                  </a:lnTo>
                  <a:lnTo>
                    <a:pt x="186" y="7"/>
                  </a:lnTo>
                  <a:lnTo>
                    <a:pt x="177" y="0"/>
                  </a:lnTo>
                  <a:lnTo>
                    <a:pt x="172" y="0"/>
                  </a:lnTo>
                  <a:lnTo>
                    <a:pt x="170" y="2"/>
                  </a:lnTo>
                  <a:lnTo>
                    <a:pt x="170" y="12"/>
                  </a:lnTo>
                  <a:lnTo>
                    <a:pt x="160" y="21"/>
                  </a:lnTo>
                  <a:lnTo>
                    <a:pt x="125" y="19"/>
                  </a:lnTo>
                  <a:lnTo>
                    <a:pt x="19" y="71"/>
                  </a:lnTo>
                  <a:lnTo>
                    <a:pt x="21" y="80"/>
                  </a:lnTo>
                  <a:lnTo>
                    <a:pt x="0" y="125"/>
                  </a:lnTo>
                  <a:lnTo>
                    <a:pt x="23" y="151"/>
                  </a:lnTo>
                  <a:lnTo>
                    <a:pt x="23" y="146"/>
                  </a:lnTo>
                  <a:lnTo>
                    <a:pt x="33" y="149"/>
                  </a:lnTo>
                  <a:lnTo>
                    <a:pt x="35" y="153"/>
                  </a:lnTo>
                  <a:lnTo>
                    <a:pt x="23" y="153"/>
                  </a:lnTo>
                  <a:lnTo>
                    <a:pt x="40" y="175"/>
                  </a:lnTo>
                  <a:lnTo>
                    <a:pt x="42" y="175"/>
                  </a:lnTo>
                  <a:lnTo>
                    <a:pt x="47" y="170"/>
                  </a:lnTo>
                  <a:lnTo>
                    <a:pt x="87" y="165"/>
                  </a:lnTo>
                  <a:lnTo>
                    <a:pt x="89" y="163"/>
                  </a:lnTo>
                  <a:lnTo>
                    <a:pt x="108" y="168"/>
                  </a:lnTo>
                  <a:lnTo>
                    <a:pt x="108" y="172"/>
                  </a:lnTo>
                  <a:lnTo>
                    <a:pt x="101" y="177"/>
                  </a:lnTo>
                  <a:lnTo>
                    <a:pt x="125" y="175"/>
                  </a:lnTo>
                  <a:lnTo>
                    <a:pt x="137" y="182"/>
                  </a:lnTo>
                  <a:lnTo>
                    <a:pt x="139" y="182"/>
                  </a:lnTo>
                  <a:lnTo>
                    <a:pt x="141" y="179"/>
                  </a:lnTo>
                  <a:lnTo>
                    <a:pt x="139" y="165"/>
                  </a:lnTo>
                  <a:lnTo>
                    <a:pt x="115" y="153"/>
                  </a:lnTo>
                  <a:lnTo>
                    <a:pt x="113" y="153"/>
                  </a:lnTo>
                  <a:lnTo>
                    <a:pt x="104" y="146"/>
                  </a:lnTo>
                  <a:lnTo>
                    <a:pt x="85" y="144"/>
                  </a:lnTo>
                  <a:lnTo>
                    <a:pt x="82" y="142"/>
                  </a:lnTo>
                  <a:lnTo>
                    <a:pt x="92" y="137"/>
                  </a:lnTo>
                  <a:lnTo>
                    <a:pt x="94" y="137"/>
                  </a:lnTo>
                  <a:lnTo>
                    <a:pt x="89" y="125"/>
                  </a:lnTo>
                  <a:lnTo>
                    <a:pt x="89" y="123"/>
                  </a:lnTo>
                  <a:lnTo>
                    <a:pt x="94" y="123"/>
                  </a:lnTo>
                  <a:lnTo>
                    <a:pt x="99" y="130"/>
                  </a:lnTo>
                  <a:lnTo>
                    <a:pt x="101" y="130"/>
                  </a:lnTo>
                  <a:lnTo>
                    <a:pt x="104" y="127"/>
                  </a:lnTo>
                  <a:lnTo>
                    <a:pt x="104" y="125"/>
                  </a:lnTo>
                  <a:lnTo>
                    <a:pt x="75" y="97"/>
                  </a:lnTo>
                  <a:lnTo>
                    <a:pt x="73" y="75"/>
                  </a:lnTo>
                  <a:lnTo>
                    <a:pt x="78" y="73"/>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8" name="Freeform 1142"/>
            <p:cNvSpPr>
              <a:spLocks/>
            </p:cNvSpPr>
            <p:nvPr/>
          </p:nvSpPr>
          <p:spPr bwMode="auto">
            <a:xfrm>
              <a:off x="6668" y="2122"/>
              <a:ext cx="72" cy="68"/>
            </a:xfrm>
            <a:custGeom>
              <a:avLst/>
              <a:gdLst>
                <a:gd name="T0" fmla="*/ 2 w 80"/>
                <a:gd name="T1" fmla="*/ 4 h 76"/>
                <a:gd name="T2" fmla="*/ 0 w 80"/>
                <a:gd name="T3" fmla="*/ 4 h 76"/>
                <a:gd name="T4" fmla="*/ 5 w 80"/>
                <a:gd name="T5" fmla="*/ 4 h 76"/>
                <a:gd name="T6" fmla="*/ 5 w 80"/>
                <a:gd name="T7" fmla="*/ 4 h 76"/>
                <a:gd name="T8" fmla="*/ 5 w 80"/>
                <a:gd name="T9" fmla="*/ 4 h 76"/>
                <a:gd name="T10" fmla="*/ 5 w 80"/>
                <a:gd name="T11" fmla="*/ 4 h 76"/>
                <a:gd name="T12" fmla="*/ 5 w 80"/>
                <a:gd name="T13" fmla="*/ 4 h 76"/>
                <a:gd name="T14" fmla="*/ 5 w 80"/>
                <a:gd name="T15" fmla="*/ 4 h 76"/>
                <a:gd name="T16" fmla="*/ 5 w 80"/>
                <a:gd name="T17" fmla="*/ 4 h 76"/>
                <a:gd name="T18" fmla="*/ 5 w 80"/>
                <a:gd name="T19" fmla="*/ 4 h 76"/>
                <a:gd name="T20" fmla="*/ 5 w 80"/>
                <a:gd name="T21" fmla="*/ 4 h 76"/>
                <a:gd name="T22" fmla="*/ 5 w 80"/>
                <a:gd name="T23" fmla="*/ 4 h 76"/>
                <a:gd name="T24" fmla="*/ 5 w 80"/>
                <a:gd name="T25" fmla="*/ 4 h 76"/>
                <a:gd name="T26" fmla="*/ 5 w 80"/>
                <a:gd name="T27" fmla="*/ 4 h 76"/>
                <a:gd name="T28" fmla="*/ 5 w 80"/>
                <a:gd name="T29" fmla="*/ 4 h 76"/>
                <a:gd name="T30" fmla="*/ 5 w 80"/>
                <a:gd name="T31" fmla="*/ 0 h 76"/>
                <a:gd name="T32" fmla="*/ 5 w 80"/>
                <a:gd name="T33" fmla="*/ 0 h 76"/>
                <a:gd name="T34" fmla="*/ 5 w 80"/>
                <a:gd name="T35" fmla="*/ 0 h 76"/>
                <a:gd name="T36" fmla="*/ 5 w 80"/>
                <a:gd name="T37" fmla="*/ 4 h 76"/>
                <a:gd name="T38" fmla="*/ 2 w 80"/>
                <a:gd name="T39" fmla="*/ 4 h 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76"/>
                <a:gd name="T62" fmla="*/ 80 w 80"/>
                <a:gd name="T63" fmla="*/ 76 h 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76">
                  <a:moveTo>
                    <a:pt x="2" y="12"/>
                  </a:moveTo>
                  <a:lnTo>
                    <a:pt x="0" y="28"/>
                  </a:lnTo>
                  <a:lnTo>
                    <a:pt x="18" y="40"/>
                  </a:lnTo>
                  <a:lnTo>
                    <a:pt x="23" y="61"/>
                  </a:lnTo>
                  <a:lnTo>
                    <a:pt x="30" y="64"/>
                  </a:lnTo>
                  <a:lnTo>
                    <a:pt x="35" y="52"/>
                  </a:lnTo>
                  <a:lnTo>
                    <a:pt x="54" y="76"/>
                  </a:lnTo>
                  <a:lnTo>
                    <a:pt x="54" y="64"/>
                  </a:lnTo>
                  <a:lnTo>
                    <a:pt x="73" y="68"/>
                  </a:lnTo>
                  <a:lnTo>
                    <a:pt x="75" y="68"/>
                  </a:lnTo>
                  <a:lnTo>
                    <a:pt x="54" y="26"/>
                  </a:lnTo>
                  <a:lnTo>
                    <a:pt x="66" y="31"/>
                  </a:lnTo>
                  <a:lnTo>
                    <a:pt x="80" y="28"/>
                  </a:lnTo>
                  <a:lnTo>
                    <a:pt x="80" y="26"/>
                  </a:lnTo>
                  <a:lnTo>
                    <a:pt x="61" y="9"/>
                  </a:lnTo>
                  <a:lnTo>
                    <a:pt x="26" y="0"/>
                  </a:lnTo>
                  <a:lnTo>
                    <a:pt x="9" y="9"/>
                  </a:lnTo>
                  <a:lnTo>
                    <a:pt x="2" y="12"/>
                  </a:lnTo>
                  <a:close/>
                </a:path>
              </a:pathLst>
            </a:custGeom>
            <a:solidFill>
              <a:srgbClr val="FFFFFF"/>
            </a:solidFill>
            <a:ln w="9525">
              <a:solidFill>
                <a:sysClr val="window" lastClr="FFFFFF"/>
              </a:solidFill>
              <a:round/>
              <a:headEnd/>
              <a:tailEnd/>
            </a:ln>
          </p:spPr>
          <p:txBody>
            <a:bodyPr wrap="none"/>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59" name="Freeform 1143"/>
            <p:cNvSpPr>
              <a:spLocks/>
            </p:cNvSpPr>
            <p:nvPr/>
          </p:nvSpPr>
          <p:spPr bwMode="auto">
            <a:xfrm>
              <a:off x="6714" y="2088"/>
              <a:ext cx="51" cy="32"/>
            </a:xfrm>
            <a:custGeom>
              <a:avLst/>
              <a:gdLst>
                <a:gd name="T0" fmla="*/ 4 w 57"/>
                <a:gd name="T1" fmla="*/ 4 h 36"/>
                <a:gd name="T2" fmla="*/ 4 w 57"/>
                <a:gd name="T3" fmla="*/ 4 h 36"/>
                <a:gd name="T4" fmla="*/ 4 w 57"/>
                <a:gd name="T5" fmla="*/ 4 h 36"/>
                <a:gd name="T6" fmla="*/ 4 w 57"/>
                <a:gd name="T7" fmla="*/ 4 h 36"/>
                <a:gd name="T8" fmla="*/ 4 w 57"/>
                <a:gd name="T9" fmla="*/ 0 h 36"/>
                <a:gd name="T10" fmla="*/ 4 w 57"/>
                <a:gd name="T11" fmla="*/ 0 h 36"/>
                <a:gd name="T12" fmla="*/ 0 w 57"/>
                <a:gd name="T13" fmla="*/ 4 h 36"/>
                <a:gd name="T14" fmla="*/ 4 w 57"/>
                <a:gd name="T15" fmla="*/ 4 h 36"/>
                <a:gd name="T16" fmla="*/ 4 w 57"/>
                <a:gd name="T17" fmla="*/ 4 h 36"/>
                <a:gd name="T18" fmla="*/ 4 w 57"/>
                <a:gd name="T19" fmla="*/ 4 h 36"/>
                <a:gd name="T20" fmla="*/ 4 w 57"/>
                <a:gd name="T21" fmla="*/ 4 h 36"/>
                <a:gd name="T22" fmla="*/ 4 w 57"/>
                <a:gd name="T23" fmla="*/ 4 h 36"/>
                <a:gd name="T24" fmla="*/ 4 w 57"/>
                <a:gd name="T25" fmla="*/ 4 h 36"/>
                <a:gd name="T26" fmla="*/ 4 w 57"/>
                <a:gd name="T27" fmla="*/ 4 h 36"/>
                <a:gd name="T28" fmla="*/ 4 w 57"/>
                <a:gd name="T29" fmla="*/ 4 h 36"/>
                <a:gd name="T30" fmla="*/ 4 w 57"/>
                <a:gd name="T31" fmla="*/ 4 h 36"/>
                <a:gd name="T32" fmla="*/ 4 w 57"/>
                <a:gd name="T33" fmla="*/ 4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7"/>
                <a:gd name="T52" fmla="*/ 0 h 36"/>
                <a:gd name="T53" fmla="*/ 57 w 57"/>
                <a:gd name="T54" fmla="*/ 36 h 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7" h="36">
                  <a:moveTo>
                    <a:pt x="57" y="26"/>
                  </a:moveTo>
                  <a:lnTo>
                    <a:pt x="50" y="26"/>
                  </a:lnTo>
                  <a:lnTo>
                    <a:pt x="41" y="12"/>
                  </a:lnTo>
                  <a:lnTo>
                    <a:pt x="22" y="10"/>
                  </a:lnTo>
                  <a:lnTo>
                    <a:pt x="10" y="0"/>
                  </a:lnTo>
                  <a:lnTo>
                    <a:pt x="8" y="0"/>
                  </a:lnTo>
                  <a:lnTo>
                    <a:pt x="0" y="10"/>
                  </a:lnTo>
                  <a:lnTo>
                    <a:pt x="8" y="10"/>
                  </a:lnTo>
                  <a:lnTo>
                    <a:pt x="19" y="17"/>
                  </a:lnTo>
                  <a:lnTo>
                    <a:pt x="24" y="21"/>
                  </a:lnTo>
                  <a:lnTo>
                    <a:pt x="34" y="24"/>
                  </a:lnTo>
                  <a:lnTo>
                    <a:pt x="36" y="24"/>
                  </a:lnTo>
                  <a:lnTo>
                    <a:pt x="50" y="33"/>
                  </a:lnTo>
                  <a:lnTo>
                    <a:pt x="57" y="36"/>
                  </a:lnTo>
                  <a:lnTo>
                    <a:pt x="57" y="26"/>
                  </a:lnTo>
                  <a:close/>
                </a:path>
              </a:pathLst>
            </a:custGeom>
            <a:solidFill>
              <a:srgbClr val="F8F8F8"/>
            </a:solidFill>
            <a:ln w="12700">
              <a:solidFill>
                <a:sysClr val="window" lastClr="FFFFFF"/>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grpSp>
      <p:sp>
        <p:nvSpPr>
          <p:cNvPr id="960" name="Line 1146"/>
          <p:cNvSpPr>
            <a:spLocks noChangeShapeType="1"/>
          </p:cNvSpPr>
          <p:nvPr/>
        </p:nvSpPr>
        <p:spPr bwMode="auto">
          <a:xfrm>
            <a:off x="3974603" y="3753123"/>
            <a:ext cx="2948026" cy="1911922"/>
          </a:xfrm>
          <a:prstGeom prst="line">
            <a:avLst/>
          </a:prstGeom>
          <a:noFill/>
          <a:ln w="19050" cmpd="sng">
            <a:solidFill>
              <a:sysClr val="windowText" lastClr="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sp>
        <p:nvSpPr>
          <p:cNvPr id="961" name="Line 1147"/>
          <p:cNvSpPr>
            <a:spLocks noChangeShapeType="1"/>
          </p:cNvSpPr>
          <p:nvPr/>
        </p:nvSpPr>
        <p:spPr bwMode="auto">
          <a:xfrm>
            <a:off x="3109416" y="4488135"/>
            <a:ext cx="3825849" cy="1183228"/>
          </a:xfrm>
          <a:prstGeom prst="line">
            <a:avLst/>
          </a:prstGeom>
          <a:noFill/>
          <a:ln w="19050" cmpd="sng">
            <a:solidFill>
              <a:sysClr val="windowText" lastClr="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Arial" panose="020B0604020202020204" pitchFamily="34" charset="0"/>
            </a:endParaRPr>
          </a:p>
        </p:txBody>
      </p:sp>
      <p:grpSp>
        <p:nvGrpSpPr>
          <p:cNvPr id="962" name="Gruppierung 961"/>
          <p:cNvGrpSpPr/>
          <p:nvPr/>
        </p:nvGrpSpPr>
        <p:grpSpPr>
          <a:xfrm>
            <a:off x="1569541" y="2008460"/>
            <a:ext cx="3001962" cy="2991923"/>
            <a:chOff x="630238" y="1651000"/>
            <a:chExt cx="3001962" cy="2991923"/>
          </a:xfrm>
        </p:grpSpPr>
        <p:sp>
          <p:nvSpPr>
            <p:cNvPr id="963" name="Oval 1145"/>
            <p:cNvSpPr>
              <a:spLocks noChangeArrowheads="1"/>
            </p:cNvSpPr>
            <p:nvPr/>
          </p:nvSpPr>
          <p:spPr bwMode="auto">
            <a:xfrm>
              <a:off x="630238" y="1651000"/>
              <a:ext cx="3001962" cy="2986088"/>
            </a:xfrm>
            <a:prstGeom prst="ellipse">
              <a:avLst/>
            </a:prstGeom>
            <a:solidFill>
              <a:sysClr val="window" lastClr="FFFFFF"/>
            </a:solidFill>
            <a:ln w="22225">
              <a:solidFill>
                <a:srgbClr val="000000"/>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altLang="de-DE" sz="1800" b="0" i="0" u="none" strike="noStrike" kern="0" cap="none" spc="0" normalizeH="0" baseline="0" noProof="1">
                <a:ln>
                  <a:noFill/>
                </a:ln>
                <a:solidFill>
                  <a:prstClr val="black"/>
                </a:solidFill>
                <a:effectLst/>
                <a:uLnTx/>
                <a:uFillTx/>
                <a:latin typeface="Arial" panose="020B0604020202020204" pitchFamily="34" charset="0"/>
              </a:endParaRPr>
            </a:p>
          </p:txBody>
        </p:sp>
        <p:pic>
          <p:nvPicPr>
            <p:cNvPr id="964" name="Picture 60"/>
            <p:cNvPicPr>
              <a:picLocks noChangeAspect="1" noChangeArrowheads="1"/>
            </p:cNvPicPr>
            <p:nvPr/>
          </p:nvPicPr>
          <p:blipFill>
            <a:blip r:embed="rId3" cstate="print"/>
            <a:srcRect/>
            <a:stretch>
              <a:fillRect/>
            </a:stretch>
          </p:blipFill>
          <p:spPr bwMode="auto">
            <a:xfrm>
              <a:off x="651401" y="1683998"/>
              <a:ext cx="2972948" cy="2958925"/>
            </a:xfrm>
            <a:prstGeom prst="ellipse">
              <a:avLst/>
            </a:prstGeom>
            <a:ln>
              <a:solidFill>
                <a:srgbClr val="000000"/>
              </a:solidFill>
            </a:ln>
            <a:effectLst>
              <a:softEdge rad="112500"/>
            </a:effectLst>
          </p:spPr>
        </p:pic>
      </p:grpSp>
      <p:sp>
        <p:nvSpPr>
          <p:cNvPr id="965" name="Rechteck 964"/>
          <p:cNvSpPr/>
          <p:nvPr/>
        </p:nvSpPr>
        <p:spPr bwMode="gray">
          <a:xfrm>
            <a:off x="4799857" y="5913626"/>
            <a:ext cx="2534638" cy="281167"/>
          </a:xfrm>
          <a:prstGeom prst="rect">
            <a:avLst/>
          </a:prstGeom>
          <a:solidFill>
            <a:sysClr val="windowText" lastClr="000000"/>
          </a:solidFill>
          <a:ln w="12700">
            <a:noFill/>
            <a:miter lim="800000"/>
            <a:headEnd/>
            <a:tailEnd/>
          </a:ln>
          <a:effectLst/>
        </p:spPr>
        <p:txBody>
          <a:bodyPr lIns="0" tIns="0" rIns="0" bIns="0" anchor="ctr" anchorCtr="0"/>
          <a:lstStyle/>
          <a:p>
            <a:pPr marL="0" marR="0" lvl="0" indent="0" algn="ctr" defTabSz="801688" eaLnBrk="0" fontAlgn="base" latinLnBrk="0" hangingPunct="0">
              <a:lnSpc>
                <a:spcPct val="100000"/>
              </a:lnSpc>
              <a:spcBef>
                <a:spcPct val="0"/>
              </a:spcBef>
              <a:spcAft>
                <a:spcPct val="0"/>
              </a:spcAft>
              <a:buClr>
                <a:srgbClr val="969696"/>
              </a:buClr>
              <a:buSzTx/>
              <a:buFontTx/>
              <a:buNone/>
              <a:tabLst/>
              <a:defRPr/>
            </a:pPr>
            <a:r>
              <a:rPr kumimoji="0" lang="de-DE" sz="1400" b="0" i="0" u="none" strike="noStrike" kern="0" cap="all" spc="140" normalizeH="0" baseline="0" noProof="1">
                <a:ln>
                  <a:noFill/>
                </a:ln>
                <a:solidFill>
                  <a:srgbClr val="FFFFFF"/>
                </a:solidFill>
                <a:effectLst/>
                <a:uLnTx/>
                <a:uFillTx/>
                <a:latin typeface="Helvetica Neue Light"/>
                <a:cs typeface="Helvetica Neue Light"/>
              </a:rPr>
              <a:t>Achern-Gamshurst</a:t>
            </a:r>
          </a:p>
        </p:txBody>
      </p:sp>
      <p:pic>
        <p:nvPicPr>
          <p:cNvPr id="175" name="Bild 174">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176" name="Bild 175">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177" name="Bild 176">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178" name="Bild 177">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179" name="Titel 1">
            <a:hlinkClick r:id="rId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180" name="Titel 1">
            <a:hlinkClick r:id="rId9"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181" name="Titel 1">
            <a:hlinkClick r:id="rId10"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182" name="Titel 1">
            <a:hlinkClick r:id="rId11"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183" name="Titel 1">
            <a:hlinkClick r:id="rId12"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932455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WIRELESS CART</a:t>
            </a:r>
          </a:p>
        </p:txBody>
      </p:sp>
      <p:sp>
        <p:nvSpPr>
          <p:cNvPr id="13" name="Textfeld 12"/>
          <p:cNvSpPr txBox="1"/>
          <p:nvPr/>
        </p:nvSpPr>
        <p:spPr>
          <a:xfrm>
            <a:off x="407989" y="3067281"/>
            <a:ext cx="6767511" cy="2197525"/>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Max. Nutzlast: 3 t</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Kompatible </a:t>
            </a:r>
            <a:r>
              <a:rPr lang="de-DE" sz="1500" dirty="0" err="1">
                <a:latin typeface="Helvetica" charset="0"/>
                <a:ea typeface="Helvetica" charset="0"/>
                <a:cs typeface="Helvetica" charset="0"/>
              </a:rPr>
              <a:t>Palettenformate</a:t>
            </a:r>
            <a:r>
              <a:rPr lang="de-DE" sz="1500" dirty="0">
                <a:latin typeface="Helvetica" charset="0"/>
                <a:ea typeface="Helvetica" charset="0"/>
                <a:cs typeface="Helvetica" charset="0"/>
              </a:rPr>
              <a:t>: GF (1.525 x 3.050 mm)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Max. Hub: 260 mm</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Betriebsspannung: 24 V DC</a:t>
            </a:r>
          </a:p>
          <a:p>
            <a:pPr marL="285750" indent="-285750">
              <a:lnSpc>
                <a:spcPct val="120000"/>
              </a:lnSpc>
              <a:buClr>
                <a:srgbClr val="1E6CA7"/>
              </a:buClr>
              <a:buFont typeface="Wingdings" charset="2"/>
              <a:buChar char="§"/>
            </a:pPr>
            <a:r>
              <a:rPr lang="de-DE" sz="1500" dirty="0" err="1">
                <a:latin typeface="Helvetica" charset="0"/>
                <a:ea typeface="Helvetica" charset="0"/>
                <a:cs typeface="Helvetica" charset="0"/>
              </a:rPr>
              <a:t>Akkutyp</a:t>
            </a:r>
            <a:r>
              <a:rPr lang="de-DE" sz="1500" dirty="0">
                <a:latin typeface="Helvetica" charset="0"/>
                <a:ea typeface="Helvetica" charset="0"/>
                <a:cs typeface="Helvetica" charset="0"/>
              </a:rPr>
              <a:t>: Lithium-Technologie</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05990"/>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STOPA Wireless </a:t>
            </a:r>
            <a:r>
              <a:rPr lang="de-DE" sz="1500" b="1" dirty="0" err="1">
                <a:solidFill>
                  <a:srgbClr val="1E6CA7"/>
                </a:solidFill>
                <a:latin typeface="Helvetica" charset="0"/>
                <a:ea typeface="Helvetica" charset="0"/>
                <a:cs typeface="Helvetica" charset="0"/>
              </a:rPr>
              <a:t>Cart</a:t>
            </a:r>
            <a:r>
              <a:rPr lang="de-DE" sz="1500" b="1" dirty="0">
                <a:solidFill>
                  <a:srgbClr val="1E6CA7"/>
                </a:solidFill>
                <a:latin typeface="Helvetica" charset="0"/>
                <a:ea typeface="Helvetica" charset="0"/>
                <a:cs typeface="Helvetica" charset="0"/>
              </a:rPr>
              <a:t> kann Paletten mit einer Beladung von bis zu 3 t aus dem Stahlbaufach ausheben und diese auf einem Ablagegestell außerhalb der Regalblöcke ablegen.</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4991110"/>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Textfeld 29"/>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STATIONSZUFÜHRENDE EINHEITEN</a:t>
            </a:r>
          </a:p>
        </p:txBody>
      </p:sp>
      <p:pic>
        <p:nvPicPr>
          <p:cNvPr id="31" name="Bild 3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9963" y="2284585"/>
            <a:ext cx="4464050" cy="2783734"/>
          </a:xfrm>
          <a:prstGeom prst="rect">
            <a:avLst/>
          </a:prstGeom>
        </p:spPr>
      </p:pic>
      <p:pic>
        <p:nvPicPr>
          <p:cNvPr id="29" name="Bild 28">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4" name="Bild 33">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6116445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STATIONSZUFÜHRENDE EINHEITEN</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WARENEINGANG</a:t>
            </a:r>
          </a:p>
        </p:txBody>
      </p:sp>
      <p:sp>
        <p:nvSpPr>
          <p:cNvPr id="13" name="Textfeld 12"/>
          <p:cNvSpPr txBox="1"/>
          <p:nvPr/>
        </p:nvSpPr>
        <p:spPr>
          <a:xfrm>
            <a:off x="407990" y="3067281"/>
            <a:ext cx="6911974" cy="3028521"/>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Stirn- und längsseitige Ausführung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und Mehrformatlager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Optional </a:t>
            </a:r>
            <a:r>
              <a:rPr lang="de-DE" sz="1500" dirty="0" err="1">
                <a:latin typeface="Helvetica" charset="0"/>
                <a:ea typeface="Helvetica" charset="0"/>
                <a:cs typeface="Helvetica" charset="0"/>
              </a:rPr>
              <a:t>Koordinateckstempel</a:t>
            </a:r>
            <a:r>
              <a:rPr lang="de-DE" sz="1500" dirty="0">
                <a:latin typeface="Helvetica" charset="0"/>
                <a:ea typeface="Helvetica" charset="0"/>
                <a:cs typeface="Helvetica" charset="0"/>
              </a:rPr>
              <a:t> am Wagen für genaues Positionieren der Rohbleche</a:t>
            </a:r>
          </a:p>
          <a:p>
            <a:pPr marL="285750" indent="-285750">
              <a:lnSpc>
                <a:spcPct val="120000"/>
              </a:lnSpc>
              <a:buClr>
                <a:srgbClr val="1E6CA7"/>
              </a:buClr>
              <a:buFont typeface="Wingdings" charset="2"/>
              <a:buChar char="§"/>
            </a:pPr>
            <a:r>
              <a:rPr lang="de-DE" sz="1500" dirty="0" err="1">
                <a:latin typeface="Helvetica" charset="0"/>
                <a:ea typeface="Helvetica" charset="0"/>
                <a:cs typeface="Helvetica" charset="0"/>
              </a:rPr>
              <a:t>Verfahrbare</a:t>
            </a:r>
            <a:r>
              <a:rPr lang="de-DE" sz="1500" dirty="0">
                <a:latin typeface="Helvetica" charset="0"/>
                <a:ea typeface="Helvetica" charset="0"/>
                <a:cs typeface="Helvetica" charset="0"/>
              </a:rPr>
              <a:t> Stempel zum komfortablen Beladen durch Stapler oder ähnliches</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Als Warenausgangstation verwendbar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Passend für Systempaletten und EPAL Carrier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Manuelles Beladen</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6093708"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Wareneingang dient dazu, den Einlagerungsvorgang von Rohblechen zu vereinfachen. Die Stempel ermöglichen ein unkompliziertes Einlagern mithilfe von Gabelstaplern oder Kränen. </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5817845"/>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Bild 3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36159" y="2042953"/>
            <a:ext cx="4247854" cy="2783753"/>
          </a:xfrm>
          <a:prstGeom prst="rect">
            <a:avLst/>
          </a:prstGeom>
        </p:spPr>
      </p:pic>
      <p:pic>
        <p:nvPicPr>
          <p:cNvPr id="29" name="Bild 28">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5" name="Bild 34">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6"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8"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0"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1"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2"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3"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173180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SCHERENHUBTISCH (SHT)</a:t>
            </a:r>
          </a:p>
        </p:txBody>
      </p:sp>
      <p:sp>
        <p:nvSpPr>
          <p:cNvPr id="13" name="Textfeld 12"/>
          <p:cNvSpPr txBox="1"/>
          <p:nvPr/>
        </p:nvSpPr>
        <p:spPr>
          <a:xfrm>
            <a:off x="407989" y="3067281"/>
            <a:ext cx="6767511" cy="3028521"/>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Stirn- und längsseitige Ausführung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und Mehrformatlager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Kombinierbar mit Oberwagen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Bietet die Option, Ablagegestelle zu bedienen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Geringste Lagerplatzverluste durch geringe Bauhöhe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Erweiterbar mit Tandemwechsler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Erweiterbar mit Schnellwechsler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Passend für Systempaletten und EPAL Carrier</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05990"/>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Scherenhubtisch ist dank seiner niedrigen Bauhöhe und seiner Funktion vielseitig einsetzbar. Die Lagerplatzverluste begrenzen sich daher auf ein Minimum.</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5808974"/>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STATIONSZUFÜHRENDE EINHEITEN</a:t>
            </a:r>
          </a:p>
        </p:txBody>
      </p:sp>
      <p:pic>
        <p:nvPicPr>
          <p:cNvPr id="31" name="Bild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22133" y="2041967"/>
            <a:ext cx="4459709" cy="2961247"/>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4" name="Bild 33">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27113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TRANSPORTWAGEN</a:t>
            </a:r>
          </a:p>
        </p:txBody>
      </p:sp>
      <p:sp>
        <p:nvSpPr>
          <p:cNvPr id="13" name="Textfeld 12"/>
          <p:cNvSpPr txBox="1"/>
          <p:nvPr/>
        </p:nvSpPr>
        <p:spPr>
          <a:xfrm>
            <a:off x="407989" y="3345926"/>
            <a:ext cx="6767511" cy="2751522"/>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Fixe Höhen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Verschiedene Höhen realisierbar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Stirn- und längsseitige Ausführung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Als Unterwagen kombinierbar mit Oberwagen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Totmann- oder Automatikbetrieb</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und Mehrformatlager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Passend für Systempaletten und EPAL Carrier</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976044" cy="1107996"/>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Transportwagen ist der klassische Warenausgang. Er wird mit einer vordefinierten Höhe geliefert und kann Systempaletten mit Rohblechen sowie Fertigteilen an einer Maschine oder einem Arbeitsplatz bereitstellen.</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5819748"/>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STATIONSZUFÜHRENDE EINHEITEN</a:t>
            </a:r>
          </a:p>
        </p:txBody>
      </p:sp>
      <p:pic>
        <p:nvPicPr>
          <p:cNvPr id="34" name="Bild 3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22133" y="2041967"/>
            <a:ext cx="4459709" cy="3612792"/>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83266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DOPPELWAGEN</a:t>
            </a:r>
          </a:p>
        </p:txBody>
      </p:sp>
      <p:sp>
        <p:nvSpPr>
          <p:cNvPr id="13" name="Textfeld 12"/>
          <p:cNvSpPr txBox="1"/>
          <p:nvPr/>
        </p:nvSpPr>
        <p:spPr>
          <a:xfrm>
            <a:off x="407989" y="3067281"/>
            <a:ext cx="6093707" cy="3305520"/>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Besteht aus einem Oberwagen und einem Unterwagen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Standardausführung als zwei Transportwagen in fixer Höhe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Unterwagen auch als Scherenhubtisch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Paralleles </a:t>
            </a:r>
            <a:r>
              <a:rPr lang="de-DE" sz="1500" dirty="0" err="1">
                <a:latin typeface="Helvetica" charset="0"/>
                <a:ea typeface="Helvetica" charset="0"/>
                <a:cs typeface="Helvetica" charset="0"/>
              </a:rPr>
              <a:t>Be</a:t>
            </a:r>
            <a:r>
              <a:rPr lang="de-DE" sz="1500" dirty="0">
                <a:latin typeface="Helvetica" charset="0"/>
                <a:ea typeface="Helvetica" charset="0"/>
                <a:cs typeface="Helvetica" charset="0"/>
              </a:rPr>
              <a:t>- und Entladen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Einsatz sowohl für die Versorgung der Maschinen mit Rohblechen als auch für das Rücklagern von Fertigteilen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Passend für Systempaletten und EPAL Carrier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Sowohl Totmann- als auch Automatikbetrieb</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976044"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Der Doppelwagen dient in der Regel zum parallelen </a:t>
            </a:r>
            <a:r>
              <a:rPr lang="de-DE" sz="1500" b="1" dirty="0" err="1">
                <a:solidFill>
                  <a:srgbClr val="1E6CA7"/>
                </a:solidFill>
                <a:latin typeface="Helvetica" charset="0"/>
                <a:ea typeface="Helvetica" charset="0"/>
                <a:cs typeface="Helvetica" charset="0"/>
              </a:rPr>
              <a:t>Be</a:t>
            </a:r>
            <a:r>
              <a:rPr lang="de-DE" sz="1500" b="1" dirty="0">
                <a:solidFill>
                  <a:srgbClr val="1E6CA7"/>
                </a:solidFill>
                <a:latin typeface="Helvetica" charset="0"/>
                <a:ea typeface="Helvetica" charset="0"/>
                <a:cs typeface="Helvetica" charset="0"/>
              </a:rPr>
              <a:t>- und Entladen von Blechbearbeitungsmaschinen. Dafür besteht er aus zwei Komponenten, dem Unterwagen sowie dem Oberwagen.</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6092313"/>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STATIONSZUFÜHRENDE EINHEITEN</a:t>
            </a:r>
          </a:p>
        </p:txBody>
      </p:sp>
      <p:pic>
        <p:nvPicPr>
          <p:cNvPr id="37" name="Bild 3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22133" y="2041966"/>
            <a:ext cx="4455780" cy="3319263"/>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4" name="Bild 33">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5" name="Bild 34">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6"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4941302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DREHSTATION</a:t>
            </a:r>
          </a:p>
        </p:txBody>
      </p:sp>
      <p:sp>
        <p:nvSpPr>
          <p:cNvPr id="13" name="Textfeld 12"/>
          <p:cNvSpPr txBox="1"/>
          <p:nvPr/>
        </p:nvSpPr>
        <p:spPr>
          <a:xfrm>
            <a:off x="407989" y="3067281"/>
            <a:ext cx="5471987" cy="3028521"/>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Erlaubt flexiblere Maschinenpositionierung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Sowohl für die Versorgung der Maschinen mit Rohblechen als auch das Rücklagern von Fertigteilen</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Für alle gängigen Blechformate erhältlich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Passend für Systempaletten und EPAL Carrier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Ausführung als Scherenhubtisch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360° Rotation möglich</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Sowohl Totmann- als auch Automatikbetrieb</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3"/>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5616575"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Drehstationen werden in der Regel eingesetzt, wenn das Koordinateneck an verschiedenen Maschinen nicht gleich bzw. nicht </a:t>
            </a:r>
            <a:r>
              <a:rPr lang="de-DE" sz="1500" b="1" dirty="0" err="1">
                <a:solidFill>
                  <a:srgbClr val="1E6CA7"/>
                </a:solidFill>
                <a:latin typeface="Helvetica" charset="0"/>
                <a:ea typeface="Helvetica" charset="0"/>
                <a:cs typeface="Helvetica" charset="0"/>
              </a:rPr>
              <a:t>umprogrammierbar</a:t>
            </a:r>
            <a:r>
              <a:rPr lang="de-DE" sz="1500" b="1" dirty="0">
                <a:solidFill>
                  <a:srgbClr val="1E6CA7"/>
                </a:solidFill>
                <a:latin typeface="Helvetica" charset="0"/>
                <a:ea typeface="Helvetica" charset="0"/>
                <a:cs typeface="Helvetica" charset="0"/>
              </a:rPr>
              <a:t> ist.</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4"/>
          </p:cNvPr>
          <p:cNvSpPr/>
          <p:nvPr/>
        </p:nvSpPr>
        <p:spPr>
          <a:xfrm>
            <a:off x="400479" y="5805264"/>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STATIONSZUFÜHRENDE EINHEITEN</a:t>
            </a:r>
          </a:p>
        </p:txBody>
      </p:sp>
      <p:pic>
        <p:nvPicPr>
          <p:cNvPr id="34" name="Bild 3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27196" y="2044923"/>
            <a:ext cx="4460037" cy="3040261"/>
          </a:xfrm>
          <a:prstGeom prst="rect">
            <a:avLst/>
          </a:prstGeom>
        </p:spPr>
      </p:pic>
      <p:pic>
        <p:nvPicPr>
          <p:cNvPr id="30" name="Bild 2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1" name="Bild 3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040874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hlinkClick r:id="rId3" action="ppaction://hlinksldjump"/>
          </p:cNvPr>
          <p:cNvPicPr>
            <a:picLocks noChangeAspect="1"/>
          </p:cNvPicPr>
          <p:nvPr/>
        </p:nvPicPr>
        <p:blipFill>
          <a:blip r:embed="rId4"/>
          <a:stretch>
            <a:fillRect/>
          </a:stretch>
        </p:blipFill>
        <p:spPr>
          <a:xfrm>
            <a:off x="11472928" y="160775"/>
            <a:ext cx="311085" cy="311085"/>
          </a:xfrm>
          <a:prstGeom prst="rect">
            <a:avLst/>
          </a:prstGeom>
        </p:spPr>
      </p:pic>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STOPA EIN-/AUSLAGERSTATION</a:t>
            </a:r>
          </a:p>
        </p:txBody>
      </p:sp>
      <p:sp>
        <p:nvSpPr>
          <p:cNvPr id="13" name="Textfeld 12"/>
          <p:cNvSpPr txBox="1"/>
          <p:nvPr/>
        </p:nvSpPr>
        <p:spPr>
          <a:xfrm>
            <a:off x="407989" y="3067281"/>
            <a:ext cx="6767511" cy="1920526"/>
          </a:xfrm>
          <a:prstGeom prst="rect">
            <a:avLst/>
          </a:prstGeom>
          <a:noFill/>
        </p:spPr>
        <p:txBody>
          <a:bodyPr wrap="square" lIns="0" tIns="0" rIns="0" bIns="0" numCol="1" spcCol="144000" rtlCol="0">
            <a:spAutoFit/>
          </a:bodyPr>
          <a:lstStyle/>
          <a:p>
            <a:pPr>
              <a:lnSpc>
                <a:spcPct val="120000"/>
              </a:lnSpc>
              <a:buClr>
                <a:srgbClr val="1E6CA7"/>
              </a:buClr>
            </a:pPr>
            <a:r>
              <a:rPr lang="de-DE" sz="1500" b="1" dirty="0">
                <a:solidFill>
                  <a:srgbClr val="1E6CA7"/>
                </a:solidFill>
                <a:latin typeface="Helvetica" charset="0"/>
                <a:ea typeface="Helvetica" charset="0"/>
                <a:cs typeface="Helvetica" charset="0"/>
              </a:rPr>
              <a:t>SYSTEMMERKMALE</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Stirn-/ längsseitig ausführbar</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Totmann- oder Automatikbetrieb</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Halbautomatisierte Maschinenanbindung</a:t>
            </a:r>
          </a:p>
          <a:p>
            <a:pPr marL="285750" indent="-285750">
              <a:lnSpc>
                <a:spcPct val="120000"/>
              </a:lnSpc>
              <a:buClr>
                <a:srgbClr val="1E6CA7"/>
              </a:buClr>
              <a:buFont typeface="Wingdings" charset="2"/>
              <a:buChar char="§"/>
            </a:pPr>
            <a:r>
              <a:rPr lang="de-DE" sz="1500" dirty="0">
                <a:latin typeface="Helvetica" charset="0"/>
                <a:ea typeface="Helvetica" charset="0"/>
                <a:cs typeface="Helvetica" charset="0"/>
              </a:rPr>
              <a:t>Mit Aushubfunktion erweiterbar</a:t>
            </a:r>
          </a:p>
          <a:p>
            <a:pPr>
              <a:lnSpc>
                <a:spcPct val="120000"/>
              </a:lnSpc>
            </a:pPr>
            <a:endParaRPr lang="de-DE" sz="1500" dirty="0">
              <a:latin typeface="Helvetica" charset="0"/>
              <a:ea typeface="Helvetica" charset="0"/>
              <a:cs typeface="Helvetica" charset="0"/>
            </a:endParaRPr>
          </a:p>
          <a:p>
            <a:pPr marL="285750" indent="-285750">
              <a:lnSpc>
                <a:spcPct val="120000"/>
              </a:lnSpc>
              <a:buBlip>
                <a:blip r:embed="rId5"/>
              </a:buBlip>
            </a:pPr>
            <a:r>
              <a:rPr lang="de-DE" sz="1400" b="1" dirty="0">
                <a:solidFill>
                  <a:srgbClr val="1E6CA7"/>
                </a:solidFill>
                <a:latin typeface="Helvetica" charset="0"/>
                <a:ea typeface="Helvetica" charset="0"/>
                <a:cs typeface="Helvetica" charset="0"/>
              </a:rPr>
              <a:t>ZUR WEBSITE</a:t>
            </a:r>
          </a:p>
        </p:txBody>
      </p:sp>
      <p:sp>
        <p:nvSpPr>
          <p:cNvPr id="14" name="Textfeld 13"/>
          <p:cNvSpPr txBox="1"/>
          <p:nvPr/>
        </p:nvSpPr>
        <p:spPr>
          <a:xfrm>
            <a:off x="407988" y="2016630"/>
            <a:ext cx="6624116" cy="830997"/>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Mit dem Transportwagen für Langgutkassetten wird das Langgutmaterial an die jeweiligen Stationen gefördert. Der Transportwagen kann sowohl stirnseitig in ein Lager einfahren als auch längsseitig.</a:t>
            </a:r>
          </a:p>
        </p:txBody>
      </p:sp>
      <p:cxnSp>
        <p:nvCxnSpPr>
          <p:cNvPr id="21" name="Gerade Verbindung 20"/>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7" name="Rechteck 6">
            <a:hlinkClick r:id="rId6"/>
          </p:cNvPr>
          <p:cNvSpPr/>
          <p:nvPr/>
        </p:nvSpPr>
        <p:spPr>
          <a:xfrm>
            <a:off x="400479" y="471411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EQUIPMENT – STATIONSZUFÜHRENDE EINHEITEN</a:t>
            </a:r>
          </a:p>
        </p:txBody>
      </p:sp>
      <p:pic>
        <p:nvPicPr>
          <p:cNvPr id="31" name="Bild 3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27196" y="2044923"/>
            <a:ext cx="4456817" cy="3223396"/>
          </a:xfrm>
          <a:prstGeom prst="rect">
            <a:avLst/>
          </a:prstGeom>
        </p:spPr>
      </p:pic>
      <p:pic>
        <p:nvPicPr>
          <p:cNvPr id="30" name="Bild 29">
            <a:hlinkClick r:id="rId8" action="ppaction://hlinksldjump"/>
          </p:cNvPr>
          <p:cNvPicPr>
            <a:picLocks noChangeAspect="1"/>
          </p:cNvPicPr>
          <p:nvPr/>
        </p:nvPicPr>
        <p:blipFill>
          <a:blip r:embed="rId9"/>
          <a:stretch>
            <a:fillRect/>
          </a:stretch>
        </p:blipFill>
        <p:spPr>
          <a:xfrm>
            <a:off x="1305104" y="160776"/>
            <a:ext cx="311085" cy="311085"/>
          </a:xfrm>
          <a:prstGeom prst="rect">
            <a:avLst/>
          </a:prstGeom>
        </p:spPr>
      </p:pic>
      <p:pic>
        <p:nvPicPr>
          <p:cNvPr id="34" name="Bild 33">
            <a:hlinkClick r:id="" action="ppaction://hlinkshowjump?jump=nextslide"/>
          </p:cNvPr>
          <p:cNvPicPr>
            <a:picLocks noChangeAspect="1"/>
          </p:cNvPicPr>
          <p:nvPr/>
        </p:nvPicPr>
        <p:blipFill>
          <a:blip r:embed="rId10"/>
          <a:stretch>
            <a:fillRect/>
          </a:stretch>
        </p:blipFill>
        <p:spPr>
          <a:xfrm>
            <a:off x="856546" y="160776"/>
            <a:ext cx="311085" cy="311085"/>
          </a:xfrm>
          <a:prstGeom prst="rect">
            <a:avLst/>
          </a:prstGeom>
        </p:spPr>
      </p:pic>
      <p:pic>
        <p:nvPicPr>
          <p:cNvPr id="35" name="Bild 34">
            <a:hlinkClick r:id="" action="ppaction://hlinkshowjump?jump=previousslide"/>
          </p:cNvPr>
          <p:cNvPicPr>
            <a:picLocks noChangeAspect="1"/>
          </p:cNvPicPr>
          <p:nvPr/>
        </p:nvPicPr>
        <p:blipFill>
          <a:blip r:embed="rId10"/>
          <a:stretch>
            <a:fillRect/>
          </a:stretch>
        </p:blipFill>
        <p:spPr>
          <a:xfrm rot="10800000">
            <a:off x="407988" y="160776"/>
            <a:ext cx="311085" cy="311085"/>
          </a:xfrm>
          <a:prstGeom prst="rect">
            <a:avLst/>
          </a:prstGeom>
        </p:spPr>
      </p:pic>
      <p:sp>
        <p:nvSpPr>
          <p:cNvPr id="36"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7"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8"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9"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0"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1"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2"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3"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5"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0508959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 1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sp>
        <p:nvSpPr>
          <p:cNvPr id="30" name="Textfeld 29"/>
          <p:cNvSpPr txBox="1"/>
          <p:nvPr/>
        </p:nvSpPr>
        <p:spPr>
          <a:xfrm>
            <a:off x="421620" y="1288822"/>
            <a:ext cx="7082376" cy="384721"/>
          </a:xfrm>
          <a:prstGeom prst="rect">
            <a:avLst/>
          </a:prstGeom>
          <a:noFill/>
        </p:spPr>
        <p:txBody>
          <a:bodyPr wrap="square" lIns="0" tIns="0" rIns="0" bIns="0" rtlCol="0">
            <a:spAutoFit/>
          </a:bodyPr>
          <a:lstStyle/>
          <a:p>
            <a:r>
              <a:rPr lang="de-DE" sz="2500" b="1" dirty="0">
                <a:latin typeface="Helvetica" charset="0"/>
                <a:ea typeface="Helvetica" charset="0"/>
                <a:cs typeface="Helvetica" charset="0"/>
              </a:rPr>
              <a:t>REFERENZEN</a:t>
            </a:r>
          </a:p>
        </p:txBody>
      </p:sp>
      <p:cxnSp>
        <p:nvCxnSpPr>
          <p:cNvPr id="33" name="Gerade Verbindung 32"/>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47" name="Bild 4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49" name="Textfeld 48"/>
          <p:cNvSpPr txBox="1"/>
          <p:nvPr/>
        </p:nvSpPr>
        <p:spPr>
          <a:xfrm>
            <a:off x="407988" y="83596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a:t>
            </a:r>
          </a:p>
        </p:txBody>
      </p:sp>
      <p:pic>
        <p:nvPicPr>
          <p:cNvPr id="43" name="Bild 4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22488" y="5291976"/>
            <a:ext cx="1204471" cy="421113"/>
          </a:xfrm>
          <a:prstGeom prst="rect">
            <a:avLst/>
          </a:prstGeom>
        </p:spPr>
      </p:pic>
      <p:pic>
        <p:nvPicPr>
          <p:cNvPr id="44" name="Bild 43">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28448" y="5219673"/>
            <a:ext cx="1194548" cy="613437"/>
          </a:xfrm>
          <a:prstGeom prst="rect">
            <a:avLst/>
          </a:prstGeom>
        </p:spPr>
      </p:pic>
      <p:pic>
        <p:nvPicPr>
          <p:cNvPr id="45" name="Bild 44">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19073" y="5367330"/>
            <a:ext cx="1504313" cy="376078"/>
          </a:xfrm>
          <a:prstGeom prst="rect">
            <a:avLst/>
          </a:prstGeom>
        </p:spPr>
      </p:pic>
      <p:pic>
        <p:nvPicPr>
          <p:cNvPr id="46" name="Bild 45">
            <a:hlinkClick r:id="rId11"/>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41064" y="5149321"/>
            <a:ext cx="1152585" cy="706422"/>
          </a:xfrm>
          <a:prstGeom prst="rect">
            <a:avLst/>
          </a:prstGeom>
        </p:spPr>
      </p:pic>
      <p:pic>
        <p:nvPicPr>
          <p:cNvPr id="50" name="Bild 49">
            <a:hlinkClick r:id="rId13"/>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48889" y="5387388"/>
            <a:ext cx="1513903" cy="276760"/>
          </a:xfrm>
          <a:prstGeom prst="rect">
            <a:avLst/>
          </a:prstGeom>
        </p:spPr>
      </p:pic>
      <p:sp>
        <p:nvSpPr>
          <p:cNvPr id="51" name="Rechteck 50"/>
          <p:cNvSpPr/>
          <p:nvPr/>
        </p:nvSpPr>
        <p:spPr>
          <a:xfrm>
            <a:off x="423998" y="5085184"/>
            <a:ext cx="2145368" cy="900000"/>
          </a:xfrm>
          <a:prstGeom prst="rect">
            <a:avLst/>
          </a:prstGeom>
          <a:noFill/>
          <a:ln w="6350">
            <a:solidFill>
              <a:schemeClr val="tx1">
                <a:lumMod val="65000"/>
                <a:lumOff val="3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Rechteck 51"/>
          <p:cNvSpPr/>
          <p:nvPr/>
        </p:nvSpPr>
        <p:spPr>
          <a:xfrm>
            <a:off x="2728873" y="5085184"/>
            <a:ext cx="2145368" cy="900000"/>
          </a:xfrm>
          <a:prstGeom prst="rect">
            <a:avLst/>
          </a:prstGeom>
          <a:noFill/>
          <a:ln w="6350">
            <a:solidFill>
              <a:schemeClr val="tx1">
                <a:lumMod val="65000"/>
                <a:lumOff val="3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5025693" y="5085184"/>
            <a:ext cx="2145368" cy="900000"/>
          </a:xfrm>
          <a:prstGeom prst="rect">
            <a:avLst/>
          </a:prstGeom>
          <a:noFill/>
          <a:ln w="6350">
            <a:solidFill>
              <a:schemeClr val="tx1">
                <a:lumMod val="65000"/>
                <a:lumOff val="3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Rechteck 53"/>
          <p:cNvSpPr/>
          <p:nvPr/>
        </p:nvSpPr>
        <p:spPr>
          <a:xfrm>
            <a:off x="7337385" y="5085184"/>
            <a:ext cx="2145368" cy="900000"/>
          </a:xfrm>
          <a:prstGeom prst="rect">
            <a:avLst/>
          </a:prstGeom>
          <a:noFill/>
          <a:ln w="6350">
            <a:solidFill>
              <a:schemeClr val="tx1">
                <a:lumMod val="65000"/>
                <a:lumOff val="3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p:cNvSpPr/>
          <p:nvPr/>
        </p:nvSpPr>
        <p:spPr>
          <a:xfrm>
            <a:off x="9641022" y="5085184"/>
            <a:ext cx="2145368" cy="900000"/>
          </a:xfrm>
          <a:prstGeom prst="rect">
            <a:avLst/>
          </a:prstGeom>
          <a:noFill/>
          <a:ln w="6350">
            <a:solidFill>
              <a:schemeClr val="tx1">
                <a:lumMod val="65000"/>
                <a:lumOff val="3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p:cNvSpPr/>
          <p:nvPr/>
        </p:nvSpPr>
        <p:spPr>
          <a:xfrm>
            <a:off x="8536813" y="2027929"/>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p:cNvSpPr/>
          <p:nvPr/>
        </p:nvSpPr>
        <p:spPr>
          <a:xfrm>
            <a:off x="6912002" y="2027929"/>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Rechteck 73"/>
          <p:cNvSpPr/>
          <p:nvPr/>
        </p:nvSpPr>
        <p:spPr>
          <a:xfrm>
            <a:off x="413969" y="2027929"/>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Rechteck 74"/>
          <p:cNvSpPr/>
          <p:nvPr/>
        </p:nvSpPr>
        <p:spPr>
          <a:xfrm>
            <a:off x="2038780" y="2027929"/>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p:cNvSpPr/>
          <p:nvPr/>
        </p:nvSpPr>
        <p:spPr>
          <a:xfrm>
            <a:off x="3663591" y="2027929"/>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p:cNvSpPr/>
          <p:nvPr/>
        </p:nvSpPr>
        <p:spPr>
          <a:xfrm>
            <a:off x="5288402" y="2027929"/>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78" name="Rechteck 77"/>
          <p:cNvSpPr/>
          <p:nvPr/>
        </p:nvSpPr>
        <p:spPr>
          <a:xfrm>
            <a:off x="10160413" y="2027929"/>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Rechteck 78"/>
          <p:cNvSpPr/>
          <p:nvPr/>
        </p:nvSpPr>
        <p:spPr>
          <a:xfrm>
            <a:off x="8536813" y="2747045"/>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p:cNvSpPr/>
          <p:nvPr/>
        </p:nvSpPr>
        <p:spPr>
          <a:xfrm>
            <a:off x="6912002" y="2747045"/>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p:cNvSpPr/>
          <p:nvPr/>
        </p:nvSpPr>
        <p:spPr>
          <a:xfrm>
            <a:off x="413969" y="2747045"/>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p:cNvSpPr/>
          <p:nvPr/>
        </p:nvSpPr>
        <p:spPr>
          <a:xfrm>
            <a:off x="2038780" y="2747045"/>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p:cNvSpPr/>
          <p:nvPr/>
        </p:nvSpPr>
        <p:spPr>
          <a:xfrm>
            <a:off x="3663591" y="2747045"/>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Rechteck 83"/>
          <p:cNvSpPr/>
          <p:nvPr/>
        </p:nvSpPr>
        <p:spPr>
          <a:xfrm>
            <a:off x="5288402" y="2747045"/>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85" name="Rechteck 84"/>
          <p:cNvSpPr/>
          <p:nvPr/>
        </p:nvSpPr>
        <p:spPr>
          <a:xfrm>
            <a:off x="10160413" y="2747045"/>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Rechteck 97"/>
          <p:cNvSpPr/>
          <p:nvPr/>
        </p:nvSpPr>
        <p:spPr>
          <a:xfrm>
            <a:off x="8536813" y="3466410"/>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Rechteck 98"/>
          <p:cNvSpPr/>
          <p:nvPr/>
        </p:nvSpPr>
        <p:spPr>
          <a:xfrm>
            <a:off x="6912002" y="3466410"/>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Rechteck 99"/>
          <p:cNvSpPr/>
          <p:nvPr/>
        </p:nvSpPr>
        <p:spPr>
          <a:xfrm>
            <a:off x="413969" y="3466410"/>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Rechteck 100"/>
          <p:cNvSpPr/>
          <p:nvPr/>
        </p:nvSpPr>
        <p:spPr>
          <a:xfrm>
            <a:off x="2038780" y="3466410"/>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Rechteck 101"/>
          <p:cNvSpPr/>
          <p:nvPr/>
        </p:nvSpPr>
        <p:spPr>
          <a:xfrm>
            <a:off x="3663591" y="3466410"/>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Rechteck 102"/>
          <p:cNvSpPr/>
          <p:nvPr/>
        </p:nvSpPr>
        <p:spPr>
          <a:xfrm>
            <a:off x="5288402" y="3466410"/>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4" name="Rechteck 103"/>
          <p:cNvSpPr/>
          <p:nvPr/>
        </p:nvSpPr>
        <p:spPr>
          <a:xfrm>
            <a:off x="10160413" y="3466410"/>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Rechteck 106"/>
          <p:cNvSpPr/>
          <p:nvPr/>
        </p:nvSpPr>
        <p:spPr>
          <a:xfrm>
            <a:off x="413969" y="4190317"/>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Rechteck 107"/>
          <p:cNvSpPr/>
          <p:nvPr/>
        </p:nvSpPr>
        <p:spPr>
          <a:xfrm>
            <a:off x="2038780" y="4190317"/>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9" name="Rechteck 108"/>
          <p:cNvSpPr/>
          <p:nvPr/>
        </p:nvSpPr>
        <p:spPr>
          <a:xfrm>
            <a:off x="3663591" y="4190317"/>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0" name="Rechteck 109"/>
          <p:cNvSpPr/>
          <p:nvPr/>
        </p:nvSpPr>
        <p:spPr>
          <a:xfrm>
            <a:off x="5288402" y="4190317"/>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112" name="Picture 8" descr="H:\Marketing\Kommunikation\Bilder\STOPA\06_Homepage\Kundenliste\Hargassner.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155844" y="2277049"/>
            <a:ext cx="1371785" cy="453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3" name="Picture 10" descr="H:\Marketing\Kommunikation\Bilder\STOPA\06_Homepage\Kundenliste\krones.gif"/>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295134" y="3682882"/>
            <a:ext cx="1098960" cy="338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 name="Picture 11" descr="H:\Marketing\Kommunikation\Bilder\STOPA\06_Homepage\Kundenliste\kuipers.gif"/>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513810" y="2920733"/>
            <a:ext cx="996950"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 name="Picture 12" descr="H:\Marketing\Kommunikation\Bilder\STOPA\06_Homepage\Kundenliste\laser2000.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52577" y="3611784"/>
            <a:ext cx="1189553" cy="474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6" name="Picture 13" descr="H:\Marketing\Kommunikation\Bilder\STOPA\06_Homepage\Kundenliste\logo_trox_technik.jpg"/>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3899469" y="2852589"/>
            <a:ext cx="1155710" cy="429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 name="Picture 14" descr="H:\Marketing\Kommunikation\Bilder\STOPA\06_Homepage\Kundenliste\logo_westfalia.gif"/>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7041763" y="2284676"/>
            <a:ext cx="1364078" cy="156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 name="Picture 15" descr="H:\Marketing\Kommunikation\Bilder\STOPA\06_Homepage\Kundenliste\logo-fma.gif"/>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2370979" y="2947599"/>
            <a:ext cx="877043" cy="3324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9" name="Picture 16" descr="H:\Marketing\Kommunikation\Bilder\STOPA\06_Homepage\Kundenliste\mks schreiber.jp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79516" y="2852589"/>
            <a:ext cx="1031046" cy="555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9" descr="H:\Marketing\Kommunikation\Bilder\STOPA\06_Homepage\Kundenliste\rippert.gif"/>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10454516" y="2218177"/>
            <a:ext cx="1185481" cy="339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1" name="Picture 21" descr="H:\Marketing\Kommunikation\Bilder\STOPA\06_Homepage\Kundenliste\rotage.png"/>
          <p:cNvPicPr>
            <a:picLocks noChangeAspect="1" noChangeArrowheads="1"/>
          </p:cNvPicPr>
          <p:nvPr/>
        </p:nvPicPr>
        <p:blipFill>
          <a:blip r:embed="rId24" cstate="screen">
            <a:extLst>
              <a:ext uri="{28A0092B-C50C-407E-A947-70E740481C1C}">
                <a14:useLocalDpi xmlns:a14="http://schemas.microsoft.com/office/drawing/2010/main"/>
              </a:ext>
            </a:extLst>
          </a:blip>
          <a:srcRect r="50275" b="14366"/>
          <a:stretch>
            <a:fillRect/>
          </a:stretch>
        </p:blipFill>
        <p:spPr bwMode="auto">
          <a:xfrm>
            <a:off x="8728619" y="2118807"/>
            <a:ext cx="1215481" cy="549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 name="Picture 22" descr="H:\Marketing\Kommunikation\Bilder\STOPA\06_Homepage\Kundenliste\sauter.jp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646796" y="3042391"/>
            <a:ext cx="1379126" cy="220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3" name="Picture 23" descr="H:\Marketing\Kommunikation\Bilder\STOPA\06_Homepage\Kundenliste\schaefer-sigmaringen.gif"/>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3765013" y="2216374"/>
            <a:ext cx="1349606" cy="347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 name="Picture 26" descr="H:\Marketing\Kommunikation\Bilder\STOPA\06_Homepage\Kundenliste\seeger_logo_135x30.png"/>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553761" y="2266696"/>
            <a:ext cx="1261868" cy="280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 name="Picture 27" descr="H:\Marketing\Kommunikation\Bilder\STOPA\06_Homepage\Kundenliste\SEW Eurodrive.jpg"/>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5730262" y="2216374"/>
            <a:ext cx="779764" cy="3760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 name="Picture 28" descr="H:\Marketing\Kommunikation\Bilder\STOPA\06_Homepage\Kundenliste\siegle-und-epple.gif"/>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009225" y="2899620"/>
            <a:ext cx="1478298" cy="249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7" name="Picture 30" descr="H:\Marketing\Kommunikation\Bilder\STOPA\06_Homepage\Kundenliste\waco.jpg"/>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10753638" y="2811102"/>
            <a:ext cx="437149" cy="645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 name="Picture 3" descr="H:\Marketing\Kommunikation\Bilder\STOPA\06_Homepage\Kundenliste\bvs.jpg"/>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3914766" y="4268137"/>
            <a:ext cx="1050100" cy="5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9" name="Picture 4" descr="H:\Marketing\Kommunikation\Bilder\STOPA\06_Homepage\Kundenliste\convotherm.jpg"/>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5461788" y="3617800"/>
            <a:ext cx="1307069" cy="495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0" name="Picture 5" descr="H:\Marketing\Kommunikation\Bilder\STOPA\06_Homepage\Kundenliste\doll.gif"/>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8740693" y="3641527"/>
            <a:ext cx="1224281" cy="339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 name="Picture 7" descr="H:\Marketing\Kommunikation\Bilder\STOPA\06_Homepage\Kundenliste\florigo.gif"/>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57968" y="4310208"/>
            <a:ext cx="852998" cy="512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 name="Picture 9" descr="H:\Marketing\Kommunikation\Bilder\STOPA\06_Homepage\Kundenliste\honebein.gif"/>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5460627" y="4354577"/>
            <a:ext cx="1156078" cy="3798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 name="Picture 17" descr="H:\Marketing\Kommunikation\Bilder\STOPA\06_Homepage\Kundenliste\muenstermann.png"/>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10586694" y="3546224"/>
            <a:ext cx="923310" cy="55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4" name="Picture 24" descr="H:\Marketing\Kommunikation\Bilder\STOPA\06_Homepage\Kundenliste\schickling.jpg"/>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3828846" y="3573890"/>
            <a:ext cx="1240578" cy="486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 name="Picture 29" descr="H:\Marketing\Kommunikation\Bilder\STOPA\06_Homepage\Kundenliste\smb.png"/>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7400020" y="3533146"/>
            <a:ext cx="647563" cy="565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 name="Picture 2" descr="H:\Marketing\Kommunikation\Bilder\STOPA\06_Homepage\Kundenliste\BLC-logo.png"/>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7207514" y="4403054"/>
            <a:ext cx="1092244" cy="379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 name="Picture 18" descr="H:\Marketing\Kommunikation\Bilder\STOPA\06_Homepage\Kundenliste\preston.jp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253071" y="4402583"/>
            <a:ext cx="1100977" cy="3025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 name="Rechteck 137"/>
          <p:cNvSpPr/>
          <p:nvPr/>
        </p:nvSpPr>
        <p:spPr>
          <a:xfrm>
            <a:off x="6914633" y="4190317"/>
            <a:ext cx="1623600" cy="720000"/>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86" name="Bild 85">
            <a:hlinkClick r:id="rId41" action="ppaction://hlinksldjump"/>
          </p:cNvPr>
          <p:cNvPicPr>
            <a:picLocks noChangeAspect="1"/>
          </p:cNvPicPr>
          <p:nvPr/>
        </p:nvPicPr>
        <p:blipFill>
          <a:blip r:embed="rId42"/>
          <a:stretch>
            <a:fillRect/>
          </a:stretch>
        </p:blipFill>
        <p:spPr>
          <a:xfrm>
            <a:off x="1305104" y="160776"/>
            <a:ext cx="311085" cy="311085"/>
          </a:xfrm>
          <a:prstGeom prst="rect">
            <a:avLst/>
          </a:prstGeom>
        </p:spPr>
      </p:pic>
      <p:pic>
        <p:nvPicPr>
          <p:cNvPr id="87" name="Bild 86">
            <a:hlinkClick r:id="" action="ppaction://hlinkshowjump?jump=nextslide"/>
          </p:cNvPr>
          <p:cNvPicPr>
            <a:picLocks noChangeAspect="1"/>
          </p:cNvPicPr>
          <p:nvPr/>
        </p:nvPicPr>
        <p:blipFill>
          <a:blip r:embed="rId43"/>
          <a:stretch>
            <a:fillRect/>
          </a:stretch>
        </p:blipFill>
        <p:spPr>
          <a:xfrm>
            <a:off x="856546" y="160776"/>
            <a:ext cx="311085" cy="311085"/>
          </a:xfrm>
          <a:prstGeom prst="rect">
            <a:avLst/>
          </a:prstGeom>
        </p:spPr>
      </p:pic>
      <p:pic>
        <p:nvPicPr>
          <p:cNvPr id="88" name="Bild 87">
            <a:hlinkClick r:id="" action="ppaction://hlinkshowjump?jump=previousslide"/>
          </p:cNvPr>
          <p:cNvPicPr>
            <a:picLocks noChangeAspect="1"/>
          </p:cNvPicPr>
          <p:nvPr/>
        </p:nvPicPr>
        <p:blipFill>
          <a:blip r:embed="rId43"/>
          <a:stretch>
            <a:fillRect/>
          </a:stretch>
        </p:blipFill>
        <p:spPr>
          <a:xfrm rot="10800000">
            <a:off x="407988" y="160776"/>
            <a:ext cx="311085" cy="311085"/>
          </a:xfrm>
          <a:prstGeom prst="rect">
            <a:avLst/>
          </a:prstGeom>
        </p:spPr>
      </p:pic>
      <p:sp>
        <p:nvSpPr>
          <p:cNvPr id="89" name="Titel 1">
            <a:hlinkClick r:id="rId44"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90" name="Titel 1">
            <a:hlinkClick r:id="rId45"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91" name="Titel 1">
            <a:hlinkClick r:id="rId46"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92" name="Titel 1">
            <a:hlinkClick r:id="rId47"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93" name="Titel 1">
            <a:hlinkClick r:id="rId48"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94" name="Titel 1">
            <a:hlinkClick r:id="rId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95" name="Titel 1">
            <a:hlinkClick r:id="rId49"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96" name="Titel 1">
            <a:hlinkClick r:id="rId50"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97" name="Titel 1">
            <a:hlinkClick r:id="rId51"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105" name="Titel 1">
            <a:hlinkClick r:id="rId52"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2314775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REFERENZEN</a:t>
            </a:r>
          </a:p>
        </p:txBody>
      </p:sp>
      <p:sp>
        <p:nvSpPr>
          <p:cNvPr id="12" name="Textfeld 11"/>
          <p:cNvSpPr txBox="1"/>
          <p:nvPr/>
        </p:nvSpPr>
        <p:spPr>
          <a:xfrm>
            <a:off x="407987" y="1190179"/>
            <a:ext cx="4464051" cy="575215"/>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BINDER GMBH</a:t>
            </a:r>
          </a:p>
        </p:txBody>
      </p:sp>
      <p:sp>
        <p:nvSpPr>
          <p:cNvPr id="13" name="Textfeld 12"/>
          <p:cNvSpPr txBox="1"/>
          <p:nvPr/>
        </p:nvSpPr>
        <p:spPr>
          <a:xfrm>
            <a:off x="407990" y="2511282"/>
            <a:ext cx="5616573" cy="1938992"/>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Ein automatisches STOPA COMPACT II Blechlager bildet bei BINDER, Spezialist </a:t>
            </a:r>
            <a:r>
              <a:rPr lang="de-DE" sz="1500" dirty="0" err="1">
                <a:latin typeface="Helvetica" charset="0"/>
                <a:ea typeface="Helvetica" charset="0"/>
                <a:cs typeface="Helvetica" charset="0"/>
              </a:rPr>
              <a:t>für</a:t>
            </a:r>
            <a:r>
              <a:rPr lang="de-DE" sz="1500" dirty="0">
                <a:latin typeface="Helvetica" charset="0"/>
                <a:ea typeface="Helvetica" charset="0"/>
                <a:cs typeface="Helvetica" charset="0"/>
              </a:rPr>
              <a:t> </a:t>
            </a:r>
            <a:r>
              <a:rPr lang="de-DE" sz="1500" dirty="0" err="1">
                <a:latin typeface="Helvetica" charset="0"/>
                <a:ea typeface="Helvetica" charset="0"/>
                <a:cs typeface="Helvetica" charset="0"/>
              </a:rPr>
              <a:t>Simulationsschränke</a:t>
            </a:r>
            <a:r>
              <a:rPr lang="de-DE" sz="1500" dirty="0">
                <a:latin typeface="Helvetica" charset="0"/>
                <a:ea typeface="Helvetica" charset="0"/>
                <a:cs typeface="Helvetica" charset="0"/>
              </a:rPr>
              <a:t>, die Basis einer zukunftweisenden Blechfabrik. Ziel ist die maximale Automatisierung rund um das Lager, das als internes Logistikzentrum fungiert. Der Betreiber profitiert unter anderem von reproduzierbaren Prozessen, einer hohen </a:t>
            </a:r>
            <a:r>
              <a:rPr lang="de-DE" sz="1500" dirty="0" err="1">
                <a:latin typeface="Helvetica" charset="0"/>
                <a:ea typeface="Helvetica" charset="0"/>
                <a:cs typeface="Helvetica" charset="0"/>
              </a:rPr>
              <a:t>Fertigungsqualität</a:t>
            </a:r>
            <a:r>
              <a:rPr lang="de-DE" sz="1500" dirty="0">
                <a:latin typeface="Helvetica" charset="0"/>
                <a:ea typeface="Helvetica" charset="0"/>
                <a:cs typeface="Helvetica" charset="0"/>
              </a:rPr>
              <a:t> und mannlosen Nachtschichten.</a:t>
            </a:r>
          </a:p>
        </p:txBody>
      </p:sp>
      <p:sp>
        <p:nvSpPr>
          <p:cNvPr id="14" name="Textfeld 13"/>
          <p:cNvSpPr txBox="1"/>
          <p:nvPr/>
        </p:nvSpPr>
        <p:spPr>
          <a:xfrm>
            <a:off x="407988" y="2016630"/>
            <a:ext cx="6767512" cy="251992"/>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STOPA Automatiklager als Drehscheibe der Produktion.</a:t>
            </a:r>
          </a:p>
        </p:txBody>
      </p:sp>
      <p:pic>
        <p:nvPicPr>
          <p:cNvPr id="21" name="Bild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19963" y="2419625"/>
            <a:ext cx="4464050" cy="3385752"/>
          </a:xfrm>
          <a:prstGeom prst="rect">
            <a:avLst/>
          </a:prstGeom>
        </p:spPr>
      </p:pic>
      <p:grpSp>
        <p:nvGrpSpPr>
          <p:cNvPr id="25" name="Gruppierung 24"/>
          <p:cNvGrpSpPr/>
          <p:nvPr/>
        </p:nvGrpSpPr>
        <p:grpSpPr>
          <a:xfrm>
            <a:off x="423325" y="4692934"/>
            <a:ext cx="2971955" cy="258532"/>
            <a:chOff x="7315858" y="5406445"/>
            <a:chExt cx="2971955" cy="258532"/>
          </a:xfrm>
        </p:grpSpPr>
        <p:pic>
          <p:nvPicPr>
            <p:cNvPr id="26" name="Bild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27" name="Textfeld 26">
              <a:hlinkClick r:id="rId5"/>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6" name="Bild 35">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7" name="Bild 36">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8" name="Bild 37">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40" name="Bild 39">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41"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2"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3"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4"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5"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6"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7"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8"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9"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0"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9140372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REFERENZEN</a:t>
            </a:r>
          </a:p>
        </p:txBody>
      </p:sp>
      <p:sp>
        <p:nvSpPr>
          <p:cNvPr id="12" name="Textfeld 11"/>
          <p:cNvSpPr txBox="1"/>
          <p:nvPr/>
        </p:nvSpPr>
        <p:spPr>
          <a:xfrm>
            <a:off x="407987" y="1190179"/>
            <a:ext cx="5849551" cy="575215"/>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Heinz </a:t>
            </a:r>
            <a:r>
              <a:rPr lang="de-DE" sz="2000" cap="all" dirty="0" err="1">
                <a:latin typeface="Helvetica" charset="0"/>
                <a:ea typeface="Helvetica" charset="0"/>
                <a:cs typeface="Helvetica" charset="0"/>
              </a:rPr>
              <a:t>Dreeskornfeld</a:t>
            </a:r>
            <a:r>
              <a:rPr lang="de-DE" sz="2000" cap="all" dirty="0">
                <a:latin typeface="Helvetica" charset="0"/>
                <a:ea typeface="Helvetica" charset="0"/>
                <a:cs typeface="Helvetica" charset="0"/>
              </a:rPr>
              <a:t> GmbH &amp; Co. KG</a:t>
            </a:r>
          </a:p>
        </p:txBody>
      </p:sp>
      <p:sp>
        <p:nvSpPr>
          <p:cNvPr id="13" name="Textfeld 12"/>
          <p:cNvSpPr txBox="1"/>
          <p:nvPr/>
        </p:nvSpPr>
        <p:spPr>
          <a:xfrm>
            <a:off x="407990" y="2511282"/>
            <a:ext cx="5616573" cy="1913985"/>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Gleich zwei STOPA UNIVERSAL Automatiklager betreibt der </a:t>
            </a:r>
            <a:r>
              <a:rPr lang="de-DE" sz="1500" dirty="0" err="1">
                <a:latin typeface="Helvetica" charset="0"/>
                <a:ea typeface="Helvetica" charset="0"/>
                <a:cs typeface="Helvetica" charset="0"/>
              </a:rPr>
              <a:t>Blechverarbeiter</a:t>
            </a:r>
            <a:r>
              <a:rPr lang="de-DE" sz="1500" dirty="0">
                <a:latin typeface="Helvetica" charset="0"/>
                <a:ea typeface="Helvetica" charset="0"/>
                <a:cs typeface="Helvetica" charset="0"/>
              </a:rPr>
              <a:t> </a:t>
            </a:r>
            <a:r>
              <a:rPr lang="de-DE" sz="1500" dirty="0" err="1">
                <a:latin typeface="Helvetica" charset="0"/>
                <a:ea typeface="Helvetica" charset="0"/>
                <a:cs typeface="Helvetica" charset="0"/>
              </a:rPr>
              <a:t>Dreeskornfeld</a:t>
            </a:r>
            <a:r>
              <a:rPr lang="de-DE" sz="1500" dirty="0">
                <a:latin typeface="Helvetica" charset="0"/>
                <a:ea typeface="Helvetica" charset="0"/>
                <a:cs typeface="Helvetica" charset="0"/>
              </a:rPr>
              <a:t>, um sein umfangreiches Materialsortiment bevorraten zu können. Eines der Systeme ist für vier Blechformate einschließlich des Maxiformats XF ausgelegt. Da die Lager über eine in etwa fünf Meter Höhe verlaufende Pendelstrecke verbunden sind, lässt sich jede Laserschneidanlage aus beiden Systemen versorgen.</a:t>
            </a:r>
          </a:p>
        </p:txBody>
      </p:sp>
      <p:sp>
        <p:nvSpPr>
          <p:cNvPr id="14" name="Textfeld 13"/>
          <p:cNvSpPr txBox="1"/>
          <p:nvPr/>
        </p:nvSpPr>
        <p:spPr>
          <a:xfrm>
            <a:off x="407988" y="2016630"/>
            <a:ext cx="6767512" cy="251992"/>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STOPA schlägt Brücke zwischen zwei Blechlagern</a:t>
            </a:r>
          </a:p>
        </p:txBody>
      </p:sp>
      <p:grpSp>
        <p:nvGrpSpPr>
          <p:cNvPr id="25" name="Gruppierung 24"/>
          <p:cNvGrpSpPr/>
          <p:nvPr/>
        </p:nvGrpSpPr>
        <p:grpSpPr>
          <a:xfrm>
            <a:off x="423325" y="4692934"/>
            <a:ext cx="2971955" cy="258532"/>
            <a:chOff x="7315858" y="5406445"/>
            <a:chExt cx="2971955" cy="258532"/>
          </a:xfrm>
        </p:grpSpPr>
        <p:pic>
          <p:nvPicPr>
            <p:cNvPr id="26" name="Bild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27" name="Textfeld 26">
              <a:hlinkClick r:id="rId4"/>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6" name="Bild 3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9964" y="2419625"/>
            <a:ext cx="4464050" cy="3385752"/>
          </a:xfrm>
          <a:prstGeom prst="rect">
            <a:avLst/>
          </a:prstGeom>
        </p:spPr>
      </p:pic>
      <p:pic>
        <p:nvPicPr>
          <p:cNvPr id="37" name="Bild 36">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8" name="Bild 37">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40" name="Bild 39">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41" name="Bild 40">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42"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3"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4"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5"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6"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7"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8"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9"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0"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1"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093972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BETEILIGUNGEN</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pic>
        <p:nvPicPr>
          <p:cNvPr id="16" name="Bild 15" descr="Weltka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6819" y="1953242"/>
            <a:ext cx="8544720" cy="4644110"/>
          </a:xfrm>
          <a:prstGeom prst="rect">
            <a:avLst/>
          </a:prstGeom>
        </p:spPr>
      </p:pic>
      <p:grpSp>
        <p:nvGrpSpPr>
          <p:cNvPr id="3" name="Gruppierung 2"/>
          <p:cNvGrpSpPr/>
          <p:nvPr/>
        </p:nvGrpSpPr>
        <p:grpSpPr>
          <a:xfrm>
            <a:off x="397268" y="1988840"/>
            <a:ext cx="3265862" cy="708581"/>
            <a:chOff x="453874" y="2207432"/>
            <a:chExt cx="3265862" cy="708581"/>
          </a:xfrm>
        </p:grpSpPr>
        <p:grpSp>
          <p:nvGrpSpPr>
            <p:cNvPr id="17" name="Gruppieren 182"/>
            <p:cNvGrpSpPr/>
            <p:nvPr/>
          </p:nvGrpSpPr>
          <p:grpSpPr bwMode="gray">
            <a:xfrm>
              <a:off x="453874" y="2207432"/>
              <a:ext cx="3265862" cy="708581"/>
              <a:chOff x="5563518" y="1696597"/>
              <a:chExt cx="2710149" cy="907250"/>
            </a:xfrm>
          </p:grpSpPr>
          <p:sp>
            <p:nvSpPr>
              <p:cNvPr id="23" name="Rechteck 22"/>
              <p:cNvSpPr/>
              <p:nvPr/>
            </p:nvSpPr>
            <p:spPr bwMode="gray">
              <a:xfrm>
                <a:off x="5563518" y="1696597"/>
                <a:ext cx="2710149" cy="359999"/>
              </a:xfrm>
              <a:prstGeom prst="rect">
                <a:avLst/>
              </a:prstGeom>
              <a:solidFill>
                <a:schemeClr val="tx1"/>
              </a:solidFill>
              <a:ln w="12700">
                <a:noFill/>
                <a:miter lim="800000"/>
                <a:headEnd/>
                <a:tailEnd/>
              </a:ln>
              <a:effectLst/>
            </p:spPr>
            <p:txBody>
              <a:bodyPr lIns="0" tIns="0" rIns="0" bIns="0" anchor="ctr" anchorCtr="0"/>
              <a:lstStyle/>
              <a:p>
                <a:pPr algn="ctr" defTabSz="801688" eaLnBrk="0" hangingPunct="0">
                  <a:buClr>
                    <a:srgbClr val="969696"/>
                  </a:buClr>
                  <a:defRPr/>
                </a:pPr>
                <a:r>
                  <a:rPr lang="de-DE" sz="1400" cap="all" spc="140" noProof="1">
                    <a:solidFill>
                      <a:srgbClr val="FFFFFF"/>
                    </a:solidFill>
                    <a:latin typeface="Helvetica Neue Light"/>
                    <a:cs typeface="Helvetica Neue Light"/>
                  </a:rPr>
                  <a:t>USA</a:t>
                </a:r>
              </a:p>
            </p:txBody>
          </p:sp>
          <p:sp>
            <p:nvSpPr>
              <p:cNvPr id="27" name="Rechteck 26"/>
              <p:cNvSpPr/>
              <p:nvPr/>
            </p:nvSpPr>
            <p:spPr bwMode="gray">
              <a:xfrm>
                <a:off x="5563518" y="2059831"/>
                <a:ext cx="2710149" cy="544016"/>
              </a:xfrm>
              <a:prstGeom prst="rect">
                <a:avLst/>
              </a:prstGeom>
              <a:solidFill>
                <a:schemeClr val="bg1">
                  <a:lumMod val="95000"/>
                </a:schemeClr>
              </a:solidFill>
              <a:ln w="12700">
                <a:noFill/>
                <a:miter lim="800000"/>
                <a:headEnd/>
                <a:tailEnd/>
              </a:ln>
              <a:effectLst/>
            </p:spPr>
            <p:txBody>
              <a:bodyPr lIns="108000" tIns="108000" rIns="144000" bIns="72000"/>
              <a:lstStyle/>
              <a:p>
                <a:pPr marL="190500" indent="-190500">
                  <a:lnSpc>
                    <a:spcPct val="95000"/>
                  </a:lnSpc>
                  <a:spcAft>
                    <a:spcPct val="40000"/>
                  </a:spcAft>
                  <a:buClr>
                    <a:schemeClr val="tx2"/>
                  </a:buClr>
                  <a:buSzPct val="100000"/>
                  <a:buFont typeface="Arial"/>
                  <a:buChar char="•"/>
                  <a:defRPr/>
                </a:pPr>
                <a:r>
                  <a:rPr lang="de-DE" sz="1050" noProof="1">
                    <a:solidFill>
                      <a:srgbClr val="000000"/>
                    </a:solidFill>
                    <a:latin typeface="Helvetica Neue Light"/>
                    <a:cs typeface="Helvetica Neue Light"/>
                  </a:rPr>
                  <a:t>STOPA America Inc. USA, Burlington, CT, 88 %</a:t>
                </a:r>
              </a:p>
            </p:txBody>
          </p:sp>
        </p:grpSp>
        <p:pic>
          <p:nvPicPr>
            <p:cNvPr id="28" name="Picture 87" descr="US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1384" y="2233743"/>
              <a:ext cx="331262" cy="2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 name="Gruppierung 1"/>
          <p:cNvGrpSpPr/>
          <p:nvPr/>
        </p:nvGrpSpPr>
        <p:grpSpPr>
          <a:xfrm>
            <a:off x="8519865" y="1988840"/>
            <a:ext cx="3265862" cy="708581"/>
            <a:chOff x="453874" y="3086387"/>
            <a:chExt cx="3265862" cy="708581"/>
          </a:xfrm>
        </p:grpSpPr>
        <p:grpSp>
          <p:nvGrpSpPr>
            <p:cNvPr id="40" name="Gruppieren 163"/>
            <p:cNvGrpSpPr/>
            <p:nvPr/>
          </p:nvGrpSpPr>
          <p:grpSpPr bwMode="gray">
            <a:xfrm>
              <a:off x="453874" y="3086387"/>
              <a:ext cx="3265862" cy="708581"/>
              <a:chOff x="5563518" y="1696597"/>
              <a:chExt cx="2710149" cy="907252"/>
            </a:xfrm>
          </p:grpSpPr>
          <p:sp>
            <p:nvSpPr>
              <p:cNvPr id="41" name="Rechteck 40"/>
              <p:cNvSpPr/>
              <p:nvPr/>
            </p:nvSpPr>
            <p:spPr bwMode="gray">
              <a:xfrm>
                <a:off x="5563518" y="1696597"/>
                <a:ext cx="2710149" cy="360000"/>
              </a:xfrm>
              <a:prstGeom prst="rect">
                <a:avLst/>
              </a:prstGeom>
              <a:solidFill>
                <a:schemeClr val="tx1"/>
              </a:solidFill>
              <a:ln w="12700">
                <a:noFill/>
                <a:miter lim="800000"/>
                <a:headEnd/>
                <a:tailEnd/>
              </a:ln>
              <a:effectLst/>
            </p:spPr>
            <p:txBody>
              <a:bodyPr lIns="0" tIns="0" rIns="0" bIns="0" anchor="ctr" anchorCtr="0"/>
              <a:lstStyle/>
              <a:p>
                <a:pPr algn="ctr" defTabSz="801688" eaLnBrk="0" hangingPunct="0">
                  <a:buClr>
                    <a:srgbClr val="969696"/>
                  </a:buClr>
                  <a:defRPr/>
                </a:pPr>
                <a:r>
                  <a:rPr lang="de-DE" sz="1400" cap="all" spc="140" noProof="1">
                    <a:solidFill>
                      <a:srgbClr val="FFFFFF"/>
                    </a:solidFill>
                    <a:latin typeface="Helvetica Neue Light"/>
                    <a:cs typeface="Helvetica Neue Light"/>
                  </a:rPr>
                  <a:t>Deutschland</a:t>
                </a:r>
              </a:p>
            </p:txBody>
          </p:sp>
          <p:sp>
            <p:nvSpPr>
              <p:cNvPr id="43" name="Rechteck 42"/>
              <p:cNvSpPr/>
              <p:nvPr/>
            </p:nvSpPr>
            <p:spPr bwMode="gray">
              <a:xfrm>
                <a:off x="5563518" y="2056406"/>
                <a:ext cx="2710149" cy="547443"/>
              </a:xfrm>
              <a:prstGeom prst="rect">
                <a:avLst/>
              </a:prstGeom>
              <a:solidFill>
                <a:schemeClr val="bg1">
                  <a:lumMod val="95000"/>
                </a:schemeClr>
              </a:solidFill>
              <a:ln w="12700">
                <a:noFill/>
                <a:miter lim="800000"/>
                <a:headEnd/>
                <a:tailEnd/>
              </a:ln>
              <a:effectLst/>
            </p:spPr>
            <p:txBody>
              <a:bodyPr lIns="108000" tIns="108000" rIns="144000" bIns="72000"/>
              <a:lstStyle/>
              <a:p>
                <a:pPr marL="190500" indent="-190500">
                  <a:lnSpc>
                    <a:spcPct val="95000"/>
                  </a:lnSpc>
                  <a:spcAft>
                    <a:spcPct val="40000"/>
                  </a:spcAft>
                  <a:buClr>
                    <a:schemeClr val="tx2"/>
                  </a:buClr>
                  <a:buSzPct val="100000"/>
                  <a:buFont typeface="Arial"/>
                  <a:buChar char="•"/>
                  <a:defRPr/>
                </a:pPr>
                <a:r>
                  <a:rPr lang="de-DE" sz="1050" noProof="1">
                    <a:solidFill>
                      <a:srgbClr val="000000"/>
                    </a:solidFill>
                    <a:latin typeface="Helvetica Neue Light"/>
                    <a:cs typeface="Helvetica Neue Light"/>
                  </a:rPr>
                  <a:t>Seeger Schweißtechnik, Germersheim, 50 %</a:t>
                </a:r>
              </a:p>
            </p:txBody>
          </p:sp>
        </p:grpSp>
        <p:pic>
          <p:nvPicPr>
            <p:cNvPr id="4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gray">
            <a:xfrm>
              <a:off x="586078" y="3146896"/>
              <a:ext cx="283873" cy="144213"/>
            </a:xfrm>
            <a:prstGeom prst="rect">
              <a:avLst/>
            </a:prstGeom>
            <a:noFill/>
            <a:ln w="9525">
              <a:noFill/>
              <a:miter lim="800000"/>
              <a:headEnd/>
              <a:tailEnd/>
            </a:ln>
          </p:spPr>
        </p:pic>
      </p:grpSp>
      <p:grpSp>
        <p:nvGrpSpPr>
          <p:cNvPr id="4" name="Gruppierung 3"/>
          <p:cNvGrpSpPr/>
          <p:nvPr/>
        </p:nvGrpSpPr>
        <p:grpSpPr>
          <a:xfrm>
            <a:off x="397268" y="4448611"/>
            <a:ext cx="3265862" cy="708581"/>
            <a:chOff x="3808406" y="2000339"/>
            <a:chExt cx="3265862" cy="708581"/>
          </a:xfrm>
        </p:grpSpPr>
        <p:grpSp>
          <p:nvGrpSpPr>
            <p:cNvPr id="29" name="Gruppieren 7"/>
            <p:cNvGrpSpPr/>
            <p:nvPr/>
          </p:nvGrpSpPr>
          <p:grpSpPr>
            <a:xfrm>
              <a:off x="3808406" y="2000339"/>
              <a:ext cx="3265862" cy="708581"/>
              <a:chOff x="404371" y="4330782"/>
              <a:chExt cx="2675467" cy="708581"/>
            </a:xfrm>
          </p:grpSpPr>
          <p:sp>
            <p:nvSpPr>
              <p:cNvPr id="30" name="Rechteck 29"/>
              <p:cNvSpPr/>
              <p:nvPr/>
            </p:nvSpPr>
            <p:spPr bwMode="gray">
              <a:xfrm>
                <a:off x="404371" y="4330782"/>
                <a:ext cx="2675467" cy="281018"/>
              </a:xfrm>
              <a:prstGeom prst="rect">
                <a:avLst/>
              </a:prstGeom>
              <a:solidFill>
                <a:srgbClr val="000000"/>
              </a:solidFill>
              <a:ln w="12700">
                <a:noFill/>
                <a:miter lim="800000"/>
                <a:headEnd/>
                <a:tailEnd/>
              </a:ln>
              <a:effectLst/>
            </p:spPr>
            <p:txBody>
              <a:bodyPr lIns="0" tIns="0" rIns="0" bIns="0" anchor="ctr" anchorCtr="0"/>
              <a:lstStyle/>
              <a:p>
                <a:pPr algn="ctr" defTabSz="801688">
                  <a:buClr>
                    <a:srgbClr val="969696"/>
                  </a:buClr>
                </a:pPr>
                <a:r>
                  <a:rPr lang="de-DE" sz="1400" cap="all" spc="140" noProof="1">
                    <a:solidFill>
                      <a:srgbClr val="FFFFFF"/>
                    </a:solidFill>
                    <a:latin typeface="Helvetica Neue Light"/>
                    <a:cs typeface="Helvetica Neue Light"/>
                  </a:rPr>
                  <a:t>Slowakei</a:t>
                </a:r>
              </a:p>
            </p:txBody>
          </p:sp>
          <p:sp>
            <p:nvSpPr>
              <p:cNvPr id="31" name="Rechteck 30"/>
              <p:cNvSpPr/>
              <p:nvPr/>
            </p:nvSpPr>
            <p:spPr bwMode="gray">
              <a:xfrm>
                <a:off x="404371" y="4611800"/>
                <a:ext cx="2670175" cy="427563"/>
              </a:xfrm>
              <a:prstGeom prst="rect">
                <a:avLst/>
              </a:prstGeom>
              <a:solidFill>
                <a:schemeClr val="bg1">
                  <a:lumMod val="95000"/>
                </a:schemeClr>
              </a:solidFill>
              <a:ln w="12700">
                <a:noFill/>
                <a:miter lim="800000"/>
                <a:headEnd/>
                <a:tailEnd/>
              </a:ln>
              <a:effectLst/>
            </p:spPr>
            <p:txBody>
              <a:bodyPr lIns="108000" tIns="108000" rIns="144000" bIns="72000"/>
              <a:lstStyle/>
              <a:p>
                <a:pPr marL="190500" indent="-190500">
                  <a:lnSpc>
                    <a:spcPct val="95000"/>
                  </a:lnSpc>
                  <a:spcAft>
                    <a:spcPct val="40000"/>
                  </a:spcAft>
                  <a:buClr>
                    <a:schemeClr val="tx2"/>
                  </a:buClr>
                  <a:buSzPct val="100000"/>
                  <a:buFont typeface="Arial"/>
                  <a:buChar char="•"/>
                  <a:defRPr/>
                </a:pPr>
                <a:r>
                  <a:rPr lang="de-DE" sz="1050" noProof="1">
                    <a:solidFill>
                      <a:srgbClr val="000000"/>
                    </a:solidFill>
                    <a:latin typeface="Helvetica Neue Light"/>
                    <a:cs typeface="Helvetica Neue Light"/>
                  </a:rPr>
                  <a:t>WCF, Trenčín, 49 %</a:t>
                </a:r>
              </a:p>
            </p:txBody>
          </p:sp>
        </p:grpSp>
        <p:pic>
          <p:nvPicPr>
            <p:cNvPr id="45" name="Picture 96" descr="Slowakei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9438" y="2032405"/>
              <a:ext cx="338000" cy="2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5" name="Gruppierung 4"/>
          <p:cNvGrpSpPr/>
          <p:nvPr/>
        </p:nvGrpSpPr>
        <p:grpSpPr>
          <a:xfrm>
            <a:off x="8509595" y="4447621"/>
            <a:ext cx="3265862" cy="709571"/>
            <a:chOff x="3849815" y="2000339"/>
            <a:chExt cx="3265862" cy="709571"/>
          </a:xfrm>
        </p:grpSpPr>
        <p:grpSp>
          <p:nvGrpSpPr>
            <p:cNvPr id="36" name="Gruppieren 8"/>
            <p:cNvGrpSpPr/>
            <p:nvPr/>
          </p:nvGrpSpPr>
          <p:grpSpPr>
            <a:xfrm>
              <a:off x="3849815" y="2000339"/>
              <a:ext cx="3265862" cy="709571"/>
              <a:chOff x="4601326" y="5554854"/>
              <a:chExt cx="2780549" cy="709571"/>
            </a:xfrm>
          </p:grpSpPr>
          <p:sp>
            <p:nvSpPr>
              <p:cNvPr id="37" name="Rechteck 36"/>
              <p:cNvSpPr/>
              <p:nvPr/>
            </p:nvSpPr>
            <p:spPr bwMode="gray">
              <a:xfrm>
                <a:off x="4601326" y="5554854"/>
                <a:ext cx="2780549" cy="282008"/>
              </a:xfrm>
              <a:prstGeom prst="rect">
                <a:avLst/>
              </a:prstGeom>
              <a:solidFill>
                <a:srgbClr val="000000"/>
              </a:solidFill>
              <a:ln w="12700">
                <a:noFill/>
                <a:miter lim="800000"/>
                <a:headEnd/>
                <a:tailEnd/>
              </a:ln>
              <a:effectLst/>
            </p:spPr>
            <p:txBody>
              <a:bodyPr lIns="0" tIns="0" rIns="0" bIns="0" anchor="ctr" anchorCtr="0"/>
              <a:lstStyle/>
              <a:p>
                <a:pPr algn="ctr" defTabSz="801688">
                  <a:buClr>
                    <a:srgbClr val="969696"/>
                  </a:buClr>
                </a:pPr>
                <a:r>
                  <a:rPr lang="de-DE" sz="1400" cap="all" spc="140" noProof="1">
                    <a:solidFill>
                      <a:srgbClr val="FFFFFF"/>
                    </a:solidFill>
                    <a:latin typeface="Helvetica Neue Light"/>
                    <a:cs typeface="Helvetica Neue Light"/>
                  </a:rPr>
                  <a:t>China</a:t>
                </a:r>
              </a:p>
            </p:txBody>
          </p:sp>
          <p:sp>
            <p:nvSpPr>
              <p:cNvPr id="38" name="Rechteck 37"/>
              <p:cNvSpPr/>
              <p:nvPr/>
            </p:nvSpPr>
            <p:spPr bwMode="gray">
              <a:xfrm>
                <a:off x="4601326" y="5836862"/>
                <a:ext cx="2780549" cy="427563"/>
              </a:xfrm>
              <a:prstGeom prst="rect">
                <a:avLst/>
              </a:prstGeom>
              <a:solidFill>
                <a:schemeClr val="bg1">
                  <a:lumMod val="95000"/>
                </a:schemeClr>
              </a:solidFill>
              <a:ln w="12700">
                <a:noFill/>
                <a:miter lim="800000"/>
                <a:headEnd/>
                <a:tailEnd/>
              </a:ln>
              <a:effectLst/>
            </p:spPr>
            <p:txBody>
              <a:bodyPr lIns="108000" tIns="108000" rIns="144000" bIns="72000"/>
              <a:lstStyle/>
              <a:p>
                <a:pPr marL="190500" indent="-190500">
                  <a:lnSpc>
                    <a:spcPct val="95000"/>
                  </a:lnSpc>
                  <a:spcAft>
                    <a:spcPct val="40000"/>
                  </a:spcAft>
                  <a:buClr>
                    <a:schemeClr val="tx2"/>
                  </a:buClr>
                  <a:buSzPct val="100000"/>
                  <a:buFont typeface="Arial"/>
                  <a:buChar char="•"/>
                  <a:defRPr/>
                </a:pPr>
                <a:r>
                  <a:rPr lang="de-DE" sz="1050" noProof="1">
                    <a:solidFill>
                      <a:srgbClr val="000000"/>
                    </a:solidFill>
                    <a:latin typeface="Helvetica Neue Light"/>
                    <a:cs typeface="Helvetica Neue Light"/>
                  </a:rPr>
                  <a:t>STOPA China, 100 %</a:t>
                </a:r>
              </a:p>
            </p:txBody>
          </p:sp>
        </p:grpSp>
        <p:pic>
          <p:nvPicPr>
            <p:cNvPr id="46" name="Picture 483" descr="China"/>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59794" y="2028129"/>
              <a:ext cx="337540" cy="234000"/>
            </a:xfrm>
            <a:prstGeom prst="rect">
              <a:avLst/>
            </a:prstGeom>
            <a:noFill/>
          </p:spPr>
        </p:pic>
      </p:grpSp>
      <p:pic>
        <p:nvPicPr>
          <p:cNvPr id="48" name="Bild 47">
            <a:hlinkClick r:id="rId8" action="ppaction://hlinksldjump"/>
          </p:cNvPr>
          <p:cNvPicPr>
            <a:picLocks noChangeAspect="1"/>
          </p:cNvPicPr>
          <p:nvPr/>
        </p:nvPicPr>
        <p:blipFill>
          <a:blip r:embed="rId9"/>
          <a:stretch>
            <a:fillRect/>
          </a:stretch>
        </p:blipFill>
        <p:spPr>
          <a:xfrm>
            <a:off x="1305104" y="160776"/>
            <a:ext cx="311085" cy="311085"/>
          </a:xfrm>
          <a:prstGeom prst="rect">
            <a:avLst/>
          </a:prstGeom>
        </p:spPr>
      </p:pic>
      <p:pic>
        <p:nvPicPr>
          <p:cNvPr id="49" name="Bild 48">
            <a:hlinkClick r:id="" action="ppaction://hlinkshowjump?jump=nextslide"/>
          </p:cNvPr>
          <p:cNvPicPr>
            <a:picLocks noChangeAspect="1"/>
          </p:cNvPicPr>
          <p:nvPr/>
        </p:nvPicPr>
        <p:blipFill>
          <a:blip r:embed="rId10"/>
          <a:stretch>
            <a:fillRect/>
          </a:stretch>
        </p:blipFill>
        <p:spPr>
          <a:xfrm>
            <a:off x="856546" y="160776"/>
            <a:ext cx="311085" cy="311085"/>
          </a:xfrm>
          <a:prstGeom prst="rect">
            <a:avLst/>
          </a:prstGeom>
        </p:spPr>
      </p:pic>
      <p:pic>
        <p:nvPicPr>
          <p:cNvPr id="50" name="Bild 49">
            <a:hlinkClick r:id="" action="ppaction://hlinkshowjump?jump=previousslide"/>
          </p:cNvPr>
          <p:cNvPicPr>
            <a:picLocks noChangeAspect="1"/>
          </p:cNvPicPr>
          <p:nvPr/>
        </p:nvPicPr>
        <p:blipFill>
          <a:blip r:embed="rId10"/>
          <a:stretch>
            <a:fillRect/>
          </a:stretch>
        </p:blipFill>
        <p:spPr>
          <a:xfrm rot="10800000">
            <a:off x="407988" y="160776"/>
            <a:ext cx="311085" cy="311085"/>
          </a:xfrm>
          <a:prstGeom prst="rect">
            <a:avLst/>
          </a:prstGeom>
        </p:spPr>
      </p:pic>
      <p:pic>
        <p:nvPicPr>
          <p:cNvPr id="51" name="Bild 50">
            <a:hlinkClick r:id="rId11" action="ppaction://hlinksldjump"/>
          </p:cNvPr>
          <p:cNvPicPr>
            <a:picLocks noChangeAspect="1"/>
          </p:cNvPicPr>
          <p:nvPr/>
        </p:nvPicPr>
        <p:blipFill>
          <a:blip r:embed="rId12"/>
          <a:stretch>
            <a:fillRect/>
          </a:stretch>
        </p:blipFill>
        <p:spPr>
          <a:xfrm>
            <a:off x="11472928" y="160775"/>
            <a:ext cx="311085" cy="311085"/>
          </a:xfrm>
          <a:prstGeom prst="rect">
            <a:avLst/>
          </a:prstGeom>
        </p:spPr>
      </p:pic>
      <p:sp>
        <p:nvSpPr>
          <p:cNvPr id="52"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53"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54"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58"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59"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8166674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 3"/>
          <p:cNvPicPr>
            <a:picLocks noChangeAspect="1"/>
          </p:cNvPicPr>
          <p:nvPr/>
        </p:nvPicPr>
        <p:blipFill>
          <a:blip r:embed="rId3"/>
          <a:stretch>
            <a:fillRect/>
          </a:stretch>
        </p:blipFill>
        <p:spPr>
          <a:xfrm>
            <a:off x="1305104" y="160776"/>
            <a:ext cx="311085" cy="311085"/>
          </a:xfrm>
          <a:prstGeom prst="rect">
            <a:avLst/>
          </a:prstGeom>
        </p:spPr>
      </p:pic>
      <p:pic>
        <p:nvPicPr>
          <p:cNvPr id="5" name="Bild 4"/>
          <p:cNvPicPr>
            <a:picLocks noChangeAspect="1"/>
          </p:cNvPicPr>
          <p:nvPr/>
        </p:nvPicPr>
        <p:blipFill>
          <a:blip r:embed="rId4"/>
          <a:stretch>
            <a:fillRect/>
          </a:stretch>
        </p:blipFill>
        <p:spPr>
          <a:xfrm>
            <a:off x="856546" y="160776"/>
            <a:ext cx="311085" cy="311085"/>
          </a:xfrm>
          <a:prstGeom prst="rect">
            <a:avLst/>
          </a:prstGeom>
        </p:spPr>
      </p:pic>
      <p:pic>
        <p:nvPicPr>
          <p:cNvPr id="6" name="Bild 5"/>
          <p:cNvPicPr>
            <a:picLocks noChangeAspect="1"/>
          </p:cNvPicPr>
          <p:nvPr/>
        </p:nvPicPr>
        <p:blipFill>
          <a:blip r:embed="rId4"/>
          <a:stretch>
            <a:fillRect/>
          </a:stretch>
        </p:blipFill>
        <p:spPr>
          <a:xfrm rot="10800000">
            <a:off x="407988" y="160776"/>
            <a:ext cx="311085" cy="311085"/>
          </a:xfrm>
          <a:prstGeom prst="rect">
            <a:avLst/>
          </a:prstGeom>
        </p:spPr>
      </p:pic>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REFERENZEN</a:t>
            </a:r>
          </a:p>
        </p:txBody>
      </p:sp>
      <p:sp>
        <p:nvSpPr>
          <p:cNvPr id="12" name="Textfeld 11"/>
          <p:cNvSpPr txBox="1"/>
          <p:nvPr/>
        </p:nvSpPr>
        <p:spPr>
          <a:xfrm>
            <a:off x="407987" y="1190179"/>
            <a:ext cx="4464051" cy="575215"/>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Büchel Blech AG</a:t>
            </a:r>
          </a:p>
        </p:txBody>
      </p:sp>
      <p:sp>
        <p:nvSpPr>
          <p:cNvPr id="13" name="Textfeld 12"/>
          <p:cNvSpPr txBox="1"/>
          <p:nvPr/>
        </p:nvSpPr>
        <p:spPr>
          <a:xfrm>
            <a:off x="407990" y="2511282"/>
            <a:ext cx="5616573" cy="1359988"/>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Durch den Einsatz eines STOPA TOWER Flex Blechlagers profitiert die Büchel Blech AG von einer hohen Flexibilität beim Materialhandling sowie von Kosten- und Zeiteinsparungen. Vorteile, aus denen eine zunehmende Wertschöpfung und letztlich eine Produktivitätssteigerung resultieren.</a:t>
            </a:r>
          </a:p>
        </p:txBody>
      </p:sp>
      <p:sp>
        <p:nvSpPr>
          <p:cNvPr id="14" name="Textfeld 13"/>
          <p:cNvSpPr txBox="1"/>
          <p:nvPr/>
        </p:nvSpPr>
        <p:spPr>
          <a:xfrm>
            <a:off x="407988" y="2016630"/>
            <a:ext cx="6767512" cy="251992"/>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STOPA Turmlager ermöglicht Produktivitätssteigerung</a:t>
            </a:r>
          </a:p>
        </p:txBody>
      </p:sp>
      <p:grpSp>
        <p:nvGrpSpPr>
          <p:cNvPr id="25" name="Gruppierung 24"/>
          <p:cNvGrpSpPr/>
          <p:nvPr/>
        </p:nvGrpSpPr>
        <p:grpSpPr>
          <a:xfrm>
            <a:off x="423325" y="4149080"/>
            <a:ext cx="2971955" cy="258532"/>
            <a:chOff x="7315858" y="5406445"/>
            <a:chExt cx="2971955" cy="258532"/>
          </a:xfrm>
        </p:grpSpPr>
        <p:pic>
          <p:nvPicPr>
            <p:cNvPr id="26" name="Bild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27" name="Textfeld 26">
              <a:hlinkClick r:id="rId6"/>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6" name="Bild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19963" y="2419625"/>
            <a:ext cx="4470117" cy="3385752"/>
          </a:xfrm>
          <a:prstGeom prst="rect">
            <a:avLst/>
          </a:prstGeom>
        </p:spPr>
      </p:pic>
      <p:pic>
        <p:nvPicPr>
          <p:cNvPr id="37" name="Bild 36">
            <a:hlinkClick r:id="rId8" action="ppaction://hlinksldjump"/>
          </p:cNvPr>
          <p:cNvPicPr>
            <a:picLocks noChangeAspect="1"/>
          </p:cNvPicPr>
          <p:nvPr/>
        </p:nvPicPr>
        <p:blipFill>
          <a:blip r:embed="rId9"/>
          <a:stretch>
            <a:fillRect/>
          </a:stretch>
        </p:blipFill>
        <p:spPr>
          <a:xfrm>
            <a:off x="11472928" y="160775"/>
            <a:ext cx="311085" cy="311085"/>
          </a:xfrm>
          <a:prstGeom prst="rect">
            <a:avLst/>
          </a:prstGeom>
        </p:spPr>
      </p:pic>
      <p:sp>
        <p:nvSpPr>
          <p:cNvPr id="38" name="Titel 1">
            <a:hlinkClick r:id="rId10"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0" name="Titel 1">
            <a:hlinkClick r:id="rId11"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1" name="Titel 1">
            <a:hlinkClick r:id="rId1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2" name="Titel 1">
            <a:hlinkClick r:id="rId1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3" name="Titel 1">
            <a:hlinkClick r:id="rId1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4" name="Titel 1">
            <a:hlinkClick r:id="rId15"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5" name="Titel 1">
            <a:hlinkClick r:id="rId16"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6" name="Titel 1">
            <a:hlinkClick r:id="rId17"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7" name="Titel 1">
            <a:hlinkClick r:id="rId18"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8" name="Titel 1">
            <a:hlinkClick r:id="rId19"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481113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REFERENZEN</a:t>
            </a:r>
          </a:p>
        </p:txBody>
      </p:sp>
      <p:sp>
        <p:nvSpPr>
          <p:cNvPr id="12" name="Textfeld 11"/>
          <p:cNvSpPr txBox="1"/>
          <p:nvPr/>
        </p:nvSpPr>
        <p:spPr>
          <a:xfrm>
            <a:off x="407987" y="1190179"/>
            <a:ext cx="4464051" cy="575215"/>
          </a:xfrm>
          <a:prstGeom prst="rect">
            <a:avLst/>
          </a:prstGeom>
          <a:noFill/>
        </p:spPr>
        <p:txBody>
          <a:bodyPr wrap="square" lIns="0" tIns="0" rIns="0" bIns="0" rtlCol="0" anchor="ctr" anchorCtr="0">
            <a:noAutofit/>
          </a:bodyPr>
          <a:lstStyle/>
          <a:p>
            <a:r>
              <a:rPr lang="de-DE" sz="2000" cap="all" dirty="0" err="1">
                <a:latin typeface="Helvetica" charset="0"/>
                <a:ea typeface="Helvetica" charset="0"/>
                <a:cs typeface="Helvetica" charset="0"/>
              </a:rPr>
              <a:t>Aesculap</a:t>
            </a:r>
            <a:r>
              <a:rPr lang="de-DE" sz="2000" cap="all" dirty="0">
                <a:latin typeface="Helvetica" charset="0"/>
                <a:ea typeface="Helvetica" charset="0"/>
                <a:cs typeface="Helvetica" charset="0"/>
              </a:rPr>
              <a:t> AG</a:t>
            </a:r>
          </a:p>
        </p:txBody>
      </p:sp>
      <p:sp>
        <p:nvSpPr>
          <p:cNvPr id="13" name="Textfeld 12"/>
          <p:cNvSpPr txBox="1"/>
          <p:nvPr/>
        </p:nvSpPr>
        <p:spPr>
          <a:xfrm>
            <a:off x="407990" y="2511282"/>
            <a:ext cx="5616573" cy="2467983"/>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Die in Tuttlingen ansässige </a:t>
            </a:r>
            <a:r>
              <a:rPr lang="de-DE" sz="1500" dirty="0" err="1">
                <a:latin typeface="Helvetica" charset="0"/>
                <a:ea typeface="Helvetica" charset="0"/>
                <a:cs typeface="Helvetica" charset="0"/>
              </a:rPr>
              <a:t>Aesculap</a:t>
            </a:r>
            <a:r>
              <a:rPr lang="de-DE" sz="1500" dirty="0">
                <a:latin typeface="Helvetica" charset="0"/>
                <a:ea typeface="Helvetica" charset="0"/>
                <a:cs typeface="Helvetica" charset="0"/>
              </a:rPr>
              <a:t> AG hat in ein automatisches STOPA COMPACT Blechlager mit modifiziertem Lagerverwaltungssystem (LVS) investiert. Zu den Besonderheiten der Software zählen unter anderem das Verwalten von Sonderbeständen und chargenpflichtigen Materialien, maschinennahe Lagerungen bestimmter Blechtafeln, eine individuelle SAP-BDE-LVS-Schnittstelle zur Übertragung von Auftragsdaten in das LVS sowie umfangreiche </a:t>
            </a:r>
            <a:r>
              <a:rPr lang="de-DE" sz="1500" dirty="0" err="1">
                <a:latin typeface="Helvetica" charset="0"/>
                <a:ea typeface="Helvetica" charset="0"/>
                <a:cs typeface="Helvetica" charset="0"/>
              </a:rPr>
              <a:t>Reportingfunktionen</a:t>
            </a:r>
            <a:r>
              <a:rPr lang="de-DE" sz="1500" dirty="0">
                <a:latin typeface="Helvetica" charset="0"/>
                <a:ea typeface="Helvetica" charset="0"/>
                <a:cs typeface="Helvetica" charset="0"/>
              </a:rPr>
              <a:t>.</a:t>
            </a:r>
          </a:p>
        </p:txBody>
      </p:sp>
      <p:sp>
        <p:nvSpPr>
          <p:cNvPr id="14" name="Textfeld 13"/>
          <p:cNvSpPr txBox="1"/>
          <p:nvPr/>
        </p:nvSpPr>
        <p:spPr>
          <a:xfrm>
            <a:off x="407988" y="2016630"/>
            <a:ext cx="6767512" cy="251992"/>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STOPA Blechlager mit kundenspezifischem Lagerverwaltungssystem</a:t>
            </a:r>
          </a:p>
        </p:txBody>
      </p:sp>
      <p:grpSp>
        <p:nvGrpSpPr>
          <p:cNvPr id="25" name="Gruppierung 24"/>
          <p:cNvGrpSpPr/>
          <p:nvPr/>
        </p:nvGrpSpPr>
        <p:grpSpPr>
          <a:xfrm>
            <a:off x="423325" y="5258700"/>
            <a:ext cx="2971955" cy="258532"/>
            <a:chOff x="7315858" y="5406445"/>
            <a:chExt cx="2971955" cy="258532"/>
          </a:xfrm>
        </p:grpSpPr>
        <p:pic>
          <p:nvPicPr>
            <p:cNvPr id="26" name="Bild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27" name="Textfeld 26">
              <a:hlinkClick r:id="rId4"/>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6" name="Bild 3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9963" y="2419625"/>
            <a:ext cx="4464050" cy="3385752"/>
          </a:xfrm>
          <a:prstGeom prst="rect">
            <a:avLst/>
          </a:prstGeom>
        </p:spPr>
      </p:pic>
      <p:pic>
        <p:nvPicPr>
          <p:cNvPr id="37" name="Bild 36">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8" name="Bild 37">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40" name="Bild 39">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41" name="Bild 40">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42"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3"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4"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5"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6"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7"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8"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9"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0"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1"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4955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hlinkClick r:id="rId3" action="ppaction://hlinksldjump"/>
          </p:cNvPr>
          <p:cNvPicPr>
            <a:picLocks noChangeAspect="1"/>
          </p:cNvPicPr>
          <p:nvPr/>
        </p:nvPicPr>
        <p:blipFill>
          <a:blip r:embed="rId4"/>
          <a:stretch>
            <a:fillRect/>
          </a:stretch>
        </p:blipFill>
        <p:spPr>
          <a:xfrm>
            <a:off x="11472928" y="160775"/>
            <a:ext cx="311085" cy="311085"/>
          </a:xfrm>
          <a:prstGeom prst="rect">
            <a:avLst/>
          </a:prstGeom>
        </p:spPr>
      </p:pic>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LAGERSYSTEME – REFERENZEN</a:t>
            </a:r>
          </a:p>
        </p:txBody>
      </p:sp>
      <p:sp>
        <p:nvSpPr>
          <p:cNvPr id="12" name="Textfeld 11"/>
          <p:cNvSpPr txBox="1"/>
          <p:nvPr/>
        </p:nvSpPr>
        <p:spPr>
          <a:xfrm>
            <a:off x="407987" y="1190179"/>
            <a:ext cx="4464051" cy="575215"/>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KW </a:t>
            </a:r>
            <a:r>
              <a:rPr lang="de-DE" sz="2000" cap="all" dirty="0" err="1">
                <a:latin typeface="Helvetica" charset="0"/>
                <a:ea typeface="Helvetica" charset="0"/>
                <a:cs typeface="Helvetica" charset="0"/>
              </a:rPr>
              <a:t>automotive</a:t>
            </a:r>
            <a:r>
              <a:rPr lang="de-DE" sz="2000" cap="all" dirty="0">
                <a:latin typeface="Helvetica" charset="0"/>
                <a:ea typeface="Helvetica" charset="0"/>
                <a:cs typeface="Helvetica" charset="0"/>
              </a:rPr>
              <a:t> GmbH</a:t>
            </a:r>
          </a:p>
        </p:txBody>
      </p:sp>
      <p:sp>
        <p:nvSpPr>
          <p:cNvPr id="13" name="Textfeld 12"/>
          <p:cNvSpPr txBox="1"/>
          <p:nvPr/>
        </p:nvSpPr>
        <p:spPr>
          <a:xfrm>
            <a:off x="407990" y="2511282"/>
            <a:ext cx="5616573" cy="1359988"/>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Mit dem STOPA TOWER Eco Turmlager hat KW </a:t>
            </a:r>
            <a:r>
              <a:rPr lang="de-DE" sz="1500" dirty="0" err="1">
                <a:latin typeface="Helvetica" charset="0"/>
                <a:ea typeface="Helvetica" charset="0"/>
                <a:cs typeface="Helvetica" charset="0"/>
              </a:rPr>
              <a:t>automotive</a:t>
            </a:r>
            <a:r>
              <a:rPr lang="de-DE" sz="1500" dirty="0">
                <a:latin typeface="Helvetica" charset="0"/>
                <a:ea typeface="Helvetica" charset="0"/>
                <a:cs typeface="Helvetica" charset="0"/>
              </a:rPr>
              <a:t> die Basis für eine effiziente Blechbearbeitung geschaffen. Aus dem kompakten Lager versorgt das Unternehmen eine Laserschneidanlage, die </a:t>
            </a:r>
            <a:r>
              <a:rPr lang="de-DE" sz="1500" dirty="0" err="1">
                <a:latin typeface="Helvetica" charset="0"/>
                <a:ea typeface="Helvetica" charset="0"/>
                <a:cs typeface="Helvetica" charset="0"/>
              </a:rPr>
              <a:t>Anschweißteile</a:t>
            </a:r>
            <a:r>
              <a:rPr lang="de-DE" sz="1500" dirty="0">
                <a:latin typeface="Helvetica" charset="0"/>
                <a:ea typeface="Helvetica" charset="0"/>
                <a:cs typeface="Helvetica" charset="0"/>
              </a:rPr>
              <a:t> für High End-Fahrwerke produziert.</a:t>
            </a:r>
          </a:p>
        </p:txBody>
      </p:sp>
      <p:sp>
        <p:nvSpPr>
          <p:cNvPr id="14" name="Textfeld 13"/>
          <p:cNvSpPr txBox="1"/>
          <p:nvPr/>
        </p:nvSpPr>
        <p:spPr>
          <a:xfrm>
            <a:off x="407988" y="2016630"/>
            <a:ext cx="6767512" cy="251992"/>
          </a:xfrm>
          <a:prstGeom prst="rect">
            <a:avLst/>
          </a:prstGeom>
          <a:noFill/>
        </p:spPr>
        <p:txBody>
          <a:bodyPr wrap="square" lIns="0" tIns="0" rIns="0" bIns="0" rtlCol="0">
            <a:spAutoFit/>
          </a:bodyPr>
          <a:lstStyle/>
          <a:p>
            <a:pPr>
              <a:lnSpc>
                <a:spcPct val="120000"/>
              </a:lnSpc>
            </a:pPr>
            <a:r>
              <a:rPr lang="de-DE" sz="1500" b="1" dirty="0">
                <a:solidFill>
                  <a:srgbClr val="1E6CA7"/>
                </a:solidFill>
                <a:latin typeface="Helvetica" charset="0"/>
                <a:ea typeface="Helvetica" charset="0"/>
                <a:cs typeface="Helvetica" charset="0"/>
              </a:rPr>
              <a:t>STOPA Turmlager als wirtschaftliche Einstiegslösung</a:t>
            </a:r>
          </a:p>
        </p:txBody>
      </p:sp>
      <p:grpSp>
        <p:nvGrpSpPr>
          <p:cNvPr id="25" name="Gruppierung 24"/>
          <p:cNvGrpSpPr/>
          <p:nvPr/>
        </p:nvGrpSpPr>
        <p:grpSpPr>
          <a:xfrm>
            <a:off x="423325" y="4149080"/>
            <a:ext cx="2971955" cy="258532"/>
            <a:chOff x="7315858" y="5406445"/>
            <a:chExt cx="2971955" cy="258532"/>
          </a:xfrm>
        </p:grpSpPr>
        <p:pic>
          <p:nvPicPr>
            <p:cNvPr id="26" name="Bild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5858" y="5406445"/>
              <a:ext cx="241765" cy="225129"/>
            </a:xfrm>
            <a:prstGeom prst="rect">
              <a:avLst/>
            </a:prstGeom>
          </p:spPr>
        </p:pic>
        <p:sp>
          <p:nvSpPr>
            <p:cNvPr id="27" name="Textfeld 26">
              <a:hlinkClick r:id="rId6"/>
            </p:cNvPr>
            <p:cNvSpPr txBox="1"/>
            <p:nvPr/>
          </p:nvSpPr>
          <p:spPr>
            <a:xfrm>
              <a:off x="7668349" y="5406445"/>
              <a:ext cx="2619464" cy="258532"/>
            </a:xfrm>
            <a:prstGeom prst="rect">
              <a:avLst/>
            </a:prstGeom>
            <a:noFill/>
          </p:spPr>
          <p:txBody>
            <a:bodyPr wrap="square" lIns="0" tIns="0" rIns="0" bIns="0" numCol="1" spcCol="144000" rtlCol="0">
              <a:spAutoFit/>
            </a:bodyPr>
            <a:lstStyle/>
            <a:p>
              <a:pPr>
                <a:lnSpc>
                  <a:spcPct val="120000"/>
                </a:lnSpc>
              </a:pPr>
              <a:r>
                <a:rPr lang="de-DE" sz="1400" b="1" dirty="0">
                  <a:solidFill>
                    <a:srgbClr val="1E6CA7"/>
                  </a:solidFill>
                  <a:latin typeface="Helvetica" charset="0"/>
                  <a:ea typeface="Helvetica" charset="0"/>
                  <a:cs typeface="Helvetica" charset="0"/>
                </a:rPr>
                <a:t>DOWNLOAD DATENBLATT</a:t>
              </a:r>
            </a:p>
          </p:txBody>
        </p:sp>
      </p:gr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6" name="Bild 3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319962" y="2419625"/>
            <a:ext cx="4464051" cy="3383761"/>
          </a:xfrm>
          <a:prstGeom prst="rect">
            <a:avLst/>
          </a:prstGeom>
        </p:spPr>
      </p:pic>
      <p:pic>
        <p:nvPicPr>
          <p:cNvPr id="37" name="Bild 36">
            <a:hlinkClick r:id="rId8" action="ppaction://hlinksldjump"/>
          </p:cNvPr>
          <p:cNvPicPr>
            <a:picLocks noChangeAspect="1"/>
          </p:cNvPicPr>
          <p:nvPr/>
        </p:nvPicPr>
        <p:blipFill>
          <a:blip r:embed="rId9"/>
          <a:stretch>
            <a:fillRect/>
          </a:stretch>
        </p:blipFill>
        <p:spPr>
          <a:xfrm>
            <a:off x="1305104" y="160776"/>
            <a:ext cx="311085" cy="311085"/>
          </a:xfrm>
          <a:prstGeom prst="rect">
            <a:avLst/>
          </a:prstGeom>
        </p:spPr>
      </p:pic>
      <p:pic>
        <p:nvPicPr>
          <p:cNvPr id="38" name="Bild 37">
            <a:hlinkClick r:id="" action="ppaction://hlinkshowjump?jump=nextslide"/>
          </p:cNvPr>
          <p:cNvPicPr>
            <a:picLocks noChangeAspect="1"/>
          </p:cNvPicPr>
          <p:nvPr/>
        </p:nvPicPr>
        <p:blipFill>
          <a:blip r:embed="rId10"/>
          <a:stretch>
            <a:fillRect/>
          </a:stretch>
        </p:blipFill>
        <p:spPr>
          <a:xfrm>
            <a:off x="856546" y="160776"/>
            <a:ext cx="311085" cy="311085"/>
          </a:xfrm>
          <a:prstGeom prst="rect">
            <a:avLst/>
          </a:prstGeom>
        </p:spPr>
      </p:pic>
      <p:pic>
        <p:nvPicPr>
          <p:cNvPr id="40" name="Bild 39">
            <a:hlinkClick r:id="" action="ppaction://hlinkshowjump?jump=previousslide"/>
          </p:cNvPr>
          <p:cNvPicPr>
            <a:picLocks noChangeAspect="1"/>
          </p:cNvPicPr>
          <p:nvPr/>
        </p:nvPicPr>
        <p:blipFill>
          <a:blip r:embed="rId10"/>
          <a:stretch>
            <a:fillRect/>
          </a:stretch>
        </p:blipFill>
        <p:spPr>
          <a:xfrm rot="10800000">
            <a:off x="407988" y="160776"/>
            <a:ext cx="311085" cy="311085"/>
          </a:xfrm>
          <a:prstGeom prst="rect">
            <a:avLst/>
          </a:prstGeom>
        </p:spPr>
      </p:pic>
      <p:sp>
        <p:nvSpPr>
          <p:cNvPr id="41"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2"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3"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4"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5"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46"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7"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8"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9"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0"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6297675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4"/>
          <p:cNvPicPr>
            <a:picLocks noChangeAspect="1"/>
          </p:cNvPicPr>
          <p:nvPr/>
        </p:nvPicPr>
        <p:blipFill rotWithShape="1">
          <a:blip r:embed="rId2" cstate="screen">
            <a:extLst>
              <a:ext uri="{28A0092B-C50C-407E-A947-70E740481C1C}">
                <a14:useLocalDpi xmlns:a14="http://schemas.microsoft.com/office/drawing/2010/main"/>
              </a:ext>
            </a:extLst>
          </a:blip>
          <a:srcRect r="-34" b="-7057"/>
          <a:stretch/>
        </p:blipFill>
        <p:spPr>
          <a:xfrm>
            <a:off x="0" y="0"/>
            <a:ext cx="12192000" cy="6858000"/>
          </a:xfrm>
          <a:prstGeom prst="rect">
            <a:avLst/>
          </a:prstGeom>
        </p:spPr>
      </p:pic>
      <p:sp>
        <p:nvSpPr>
          <p:cNvPr id="6" name="Rechteck 5"/>
          <p:cNvSpPr/>
          <p:nvPr/>
        </p:nvSpPr>
        <p:spPr>
          <a:xfrm>
            <a:off x="0" y="4472890"/>
            <a:ext cx="12192000" cy="2420888"/>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4" name="Bild 13"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9312" y="404664"/>
            <a:ext cx="2273376" cy="811346"/>
          </a:xfrm>
          <a:prstGeom prst="rect">
            <a:avLst/>
          </a:prstGeom>
        </p:spPr>
      </p:pic>
      <p:sp>
        <p:nvSpPr>
          <p:cNvPr id="16" name="Textfeld 15"/>
          <p:cNvSpPr txBox="1"/>
          <p:nvPr/>
        </p:nvSpPr>
        <p:spPr>
          <a:xfrm>
            <a:off x="3215680" y="5301208"/>
            <a:ext cx="5760640" cy="615553"/>
          </a:xfrm>
          <a:prstGeom prst="rect">
            <a:avLst/>
          </a:prstGeom>
          <a:noFill/>
        </p:spPr>
        <p:txBody>
          <a:bodyPr wrap="square" lIns="0" tIns="0" rIns="0" bIns="0" rtlCol="0">
            <a:spAutoFit/>
          </a:bodyPr>
          <a:lstStyle/>
          <a:p>
            <a:pPr algn="r"/>
            <a:r>
              <a:rPr lang="de-DE" sz="2000" dirty="0">
                <a:latin typeface="Corporate S Light" charset="0"/>
                <a:ea typeface="Corporate S Light" charset="0"/>
                <a:cs typeface="Corporate S Light" charset="0"/>
              </a:rPr>
              <a:t>stolzer ist eine Marke der STOPA Anlagenbau GmbH und steht für den Geschäftsbereich Parkhaussysteme.</a:t>
            </a:r>
          </a:p>
        </p:txBody>
      </p:sp>
    </p:spTree>
    <p:extLst>
      <p:ext uri="{BB962C8B-B14F-4D97-AF65-F5344CB8AC3E}">
        <p14:creationId xmlns:p14="http://schemas.microsoft.com/office/powerpoint/2010/main" val="14471420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hteck 53">
            <a:hlinkClick r:id="rId3" action="ppaction://hlinksldjump"/>
          </p:cNvPr>
          <p:cNvSpPr/>
          <p:nvPr/>
        </p:nvSpPr>
        <p:spPr>
          <a:xfrm>
            <a:off x="407987" y="3078709"/>
            <a:ext cx="3690940" cy="2188875"/>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extfeld 1"/>
          <p:cNvSpPr txBox="1"/>
          <p:nvPr/>
        </p:nvSpPr>
        <p:spPr>
          <a:xfrm>
            <a:off x="407988" y="813938"/>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GESCHÄFTSBEREICHE</a:t>
            </a:r>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:Parkhaussysteme</a:t>
            </a:r>
          </a:p>
        </p:txBody>
      </p:sp>
      <p:pic>
        <p:nvPicPr>
          <p:cNvPr id="21" name="Bild 20">
            <a:hlinkClick r:id="rId4" action="ppaction://hlinksldjump"/>
          </p:cNvPr>
          <p:cNvPicPr>
            <a:picLocks noChangeAspect="1"/>
          </p:cNvPicPr>
          <p:nvPr/>
        </p:nvPicPr>
        <p:blipFill>
          <a:blip r:embed="rId5"/>
          <a:stretch>
            <a:fillRect/>
          </a:stretch>
        </p:blipFill>
        <p:spPr>
          <a:xfrm>
            <a:off x="11472927" y="160774"/>
            <a:ext cx="311085" cy="311085"/>
          </a:xfrm>
          <a:prstGeom prst="rect">
            <a:avLst/>
          </a:prstGeom>
        </p:spPr>
      </p:pic>
      <p:pic>
        <p:nvPicPr>
          <p:cNvPr id="31" name="Bild 30">
            <a:hlinkClick r:id="rId6" action="ppaction://hlinksldjump"/>
          </p:cNvPr>
          <p:cNvPicPr>
            <a:picLocks noChangeAspect="1"/>
          </p:cNvPicPr>
          <p:nvPr/>
        </p:nvPicPr>
        <p:blipFill>
          <a:blip r:embed="rId7"/>
          <a:stretch>
            <a:fillRect/>
          </a:stretch>
        </p:blipFill>
        <p:spPr>
          <a:xfrm>
            <a:off x="1305103" y="162684"/>
            <a:ext cx="311085" cy="311085"/>
          </a:xfrm>
          <a:prstGeom prst="rect">
            <a:avLst/>
          </a:prstGeom>
        </p:spPr>
      </p:pic>
      <p:pic>
        <p:nvPicPr>
          <p:cNvPr id="32" name="Bild 31">
            <a:hlinkClick r:id="" action="ppaction://hlinkshowjump?jump=nextslide"/>
          </p:cNvPr>
          <p:cNvPicPr>
            <a:picLocks noChangeAspect="1"/>
          </p:cNvPicPr>
          <p:nvPr/>
        </p:nvPicPr>
        <p:blipFill>
          <a:blip r:embed="rId8"/>
          <a:stretch>
            <a:fillRect/>
          </a:stretch>
        </p:blipFill>
        <p:spPr>
          <a:xfrm>
            <a:off x="857013" y="163372"/>
            <a:ext cx="310617" cy="310617"/>
          </a:xfrm>
          <a:prstGeom prst="rect">
            <a:avLst/>
          </a:prstGeom>
        </p:spPr>
      </p:pic>
      <p:pic>
        <p:nvPicPr>
          <p:cNvPr id="33" name="Bild 32">
            <a:hlinkClick r:id="" action="ppaction://hlinkshowjump?jump=previousslide"/>
          </p:cNvPr>
          <p:cNvPicPr>
            <a:picLocks noChangeAspect="1"/>
          </p:cNvPicPr>
          <p:nvPr/>
        </p:nvPicPr>
        <p:blipFill>
          <a:blip r:embed="rId8"/>
          <a:stretch>
            <a:fillRect/>
          </a:stretch>
        </p:blipFill>
        <p:spPr>
          <a:xfrm rot="10800000">
            <a:off x="408221" y="163372"/>
            <a:ext cx="310617" cy="310617"/>
          </a:xfrm>
          <a:prstGeom prst="rect">
            <a:avLst/>
          </a:prstGeom>
        </p:spPr>
      </p:pic>
      <p:sp>
        <p:nvSpPr>
          <p:cNvPr id="30" name="Rechteck 29"/>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Bild 41" descr="stolzer_Logo.eps"/>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grpSp>
        <p:nvGrpSpPr>
          <p:cNvPr id="10" name="Gruppierung 9"/>
          <p:cNvGrpSpPr/>
          <p:nvPr/>
        </p:nvGrpSpPr>
        <p:grpSpPr>
          <a:xfrm>
            <a:off x="407209" y="2526600"/>
            <a:ext cx="2097800" cy="672517"/>
            <a:chOff x="407009" y="2882531"/>
            <a:chExt cx="2097800" cy="672517"/>
          </a:xfrm>
        </p:grpSpPr>
        <p:sp>
          <p:nvSpPr>
            <p:cNvPr id="24" name="Rechteck 23"/>
            <p:cNvSpPr/>
            <p:nvPr/>
          </p:nvSpPr>
          <p:spPr>
            <a:xfrm>
              <a:off x="407009" y="2882531"/>
              <a:ext cx="1368000"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p:cNvSpPr txBox="1"/>
            <p:nvPr/>
          </p:nvSpPr>
          <p:spPr>
            <a:xfrm>
              <a:off x="561408" y="2899163"/>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Produkte</a:t>
              </a:r>
            </a:p>
            <a:p>
              <a:pPr>
                <a:lnSpc>
                  <a:spcPct val="130000"/>
                </a:lnSpc>
              </a:pPr>
              <a:endParaRPr lang="de-DE" sz="1700" b="1" dirty="0">
                <a:solidFill>
                  <a:schemeClr val="bg1"/>
                </a:solidFill>
                <a:latin typeface="Swift Com" charset="0"/>
                <a:ea typeface="Swift Com" charset="0"/>
                <a:cs typeface="Swift Com" charset="0"/>
              </a:endParaRPr>
            </a:p>
          </p:txBody>
        </p:sp>
      </p:grpSp>
      <p:grpSp>
        <p:nvGrpSpPr>
          <p:cNvPr id="13" name="Gruppierung 12"/>
          <p:cNvGrpSpPr/>
          <p:nvPr/>
        </p:nvGrpSpPr>
        <p:grpSpPr>
          <a:xfrm>
            <a:off x="4249172" y="2526600"/>
            <a:ext cx="2818800" cy="672517"/>
            <a:chOff x="2726546" y="2123873"/>
            <a:chExt cx="2818800" cy="672517"/>
          </a:xfrm>
        </p:grpSpPr>
        <p:sp>
          <p:nvSpPr>
            <p:cNvPr id="60" name="Rechteck 59"/>
            <p:cNvSpPr/>
            <p:nvPr/>
          </p:nvSpPr>
          <p:spPr>
            <a:xfrm>
              <a:off x="2726546" y="2123873"/>
              <a:ext cx="2818800"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p:cNvSpPr txBox="1"/>
            <p:nvPr/>
          </p:nvSpPr>
          <p:spPr>
            <a:xfrm>
              <a:off x="2880946" y="2140505"/>
              <a:ext cx="2432158"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Wichtige Komponenten</a:t>
              </a:r>
            </a:p>
            <a:p>
              <a:pPr>
                <a:lnSpc>
                  <a:spcPct val="130000"/>
                </a:lnSpc>
              </a:pPr>
              <a:endParaRPr lang="de-DE" sz="1700" b="1" dirty="0">
                <a:solidFill>
                  <a:schemeClr val="bg1"/>
                </a:solidFill>
                <a:latin typeface="Swift Com" charset="0"/>
                <a:ea typeface="Swift Com" charset="0"/>
                <a:cs typeface="Swift Com" charset="0"/>
              </a:endParaRPr>
            </a:p>
          </p:txBody>
        </p:sp>
      </p:grpSp>
      <p:grpSp>
        <p:nvGrpSpPr>
          <p:cNvPr id="14" name="Gruppierung 13"/>
          <p:cNvGrpSpPr/>
          <p:nvPr/>
        </p:nvGrpSpPr>
        <p:grpSpPr>
          <a:xfrm>
            <a:off x="8092012" y="2526600"/>
            <a:ext cx="2097802" cy="672518"/>
            <a:chOff x="5159895" y="2085754"/>
            <a:chExt cx="2097802" cy="672518"/>
          </a:xfrm>
        </p:grpSpPr>
        <p:sp>
          <p:nvSpPr>
            <p:cNvPr id="63" name="Rechteck 62"/>
            <p:cNvSpPr/>
            <p:nvPr/>
          </p:nvSpPr>
          <p:spPr>
            <a:xfrm>
              <a:off x="5159895" y="2085754"/>
              <a:ext cx="1548000"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p:cNvSpPr txBox="1"/>
            <p:nvPr/>
          </p:nvSpPr>
          <p:spPr>
            <a:xfrm>
              <a:off x="5314296" y="2102387"/>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Referenzen</a:t>
              </a:r>
            </a:p>
            <a:p>
              <a:pPr>
                <a:lnSpc>
                  <a:spcPct val="130000"/>
                </a:lnSpc>
              </a:pPr>
              <a:endParaRPr lang="de-DE" sz="1700" b="1" dirty="0">
                <a:solidFill>
                  <a:schemeClr val="bg1"/>
                </a:solidFill>
                <a:latin typeface="Swift Com" charset="0"/>
                <a:ea typeface="Swift Com" charset="0"/>
                <a:cs typeface="Swift Com" charset="0"/>
              </a:endParaRPr>
            </a:p>
          </p:txBody>
        </p:sp>
      </p:grpSp>
      <p:pic>
        <p:nvPicPr>
          <p:cNvPr id="50" name="Bild 4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43311" y="3165310"/>
            <a:ext cx="3220292" cy="2022922"/>
          </a:xfrm>
          <a:prstGeom prst="rect">
            <a:avLst/>
          </a:prstGeom>
        </p:spPr>
      </p:pic>
      <p:pic>
        <p:nvPicPr>
          <p:cNvPr id="68" name="Bild 67">
            <a:hlinkClick r:id="rId11" action="ppaction://hlinksldjump"/>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248113" y="3078708"/>
            <a:ext cx="3694713" cy="2188875"/>
          </a:xfrm>
          <a:prstGeom prst="rect">
            <a:avLst/>
          </a:prstGeom>
        </p:spPr>
      </p:pic>
      <p:pic>
        <p:nvPicPr>
          <p:cNvPr id="69" name="Grafik 16">
            <a:hlinkClick r:id="rId13" action="ppaction://hlinksldjump"/>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092011" y="3079918"/>
            <a:ext cx="3690061" cy="2192241"/>
          </a:xfrm>
          <a:prstGeom prst="rect">
            <a:avLst/>
          </a:prstGeom>
        </p:spPr>
      </p:pic>
      <p:sp>
        <p:nvSpPr>
          <p:cNvPr id="39" name="Titel 1">
            <a:hlinkClick r:id="rId15"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0" name="Titel 1">
            <a:hlinkClick r:id="rId4"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1" name="Titel 1">
            <a:hlinkClick r:id="rId16"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8" name="Titel 1">
            <a:hlinkClick r:id="rId17"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9" name="Titel 1">
            <a:hlinkClick r:id="rId18"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5" name="Titel 1">
            <a:hlinkClick r:id="rId19"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6" name="Titel 1">
            <a:hlinkClick r:id="rId20"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7" name="Titel 1">
            <a:hlinkClick r:id="rId21"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8" name="Titel 1">
            <a:hlinkClick r:id="rId22"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1" name="Titel 1">
            <a:hlinkClick r:id="rId23"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045551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hteck 76">
            <a:hlinkClick r:id="rId3" action="ppaction://hlinksldjump"/>
          </p:cNvPr>
          <p:cNvSpPr/>
          <p:nvPr/>
        </p:nvSpPr>
        <p:spPr>
          <a:xfrm>
            <a:off x="7327067" y="3400365"/>
            <a:ext cx="2164270" cy="2188875"/>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8" name="Rechteck 77">
            <a:hlinkClick r:id="rId4" action="ppaction://hlinksldjump"/>
          </p:cNvPr>
          <p:cNvSpPr/>
          <p:nvPr/>
        </p:nvSpPr>
        <p:spPr>
          <a:xfrm>
            <a:off x="9625172" y="3400365"/>
            <a:ext cx="2158841" cy="2188875"/>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5" name="Rechteck 74">
            <a:hlinkClick r:id="rId5" action="ppaction://hlinksldjump"/>
          </p:cNvPr>
          <p:cNvSpPr/>
          <p:nvPr/>
        </p:nvSpPr>
        <p:spPr>
          <a:xfrm>
            <a:off x="2711450" y="3400365"/>
            <a:ext cx="2160588" cy="2188875"/>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6" name="Rechteck 75">
            <a:hlinkClick r:id="rId6" action="ppaction://hlinksldjump"/>
          </p:cNvPr>
          <p:cNvSpPr/>
          <p:nvPr/>
        </p:nvSpPr>
        <p:spPr>
          <a:xfrm>
            <a:off x="5015880" y="3400365"/>
            <a:ext cx="2159620" cy="2188875"/>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4" name="Rechteck 53">
            <a:hlinkClick r:id="rId7" action="ppaction://hlinksldjump"/>
          </p:cNvPr>
          <p:cNvSpPr/>
          <p:nvPr/>
        </p:nvSpPr>
        <p:spPr>
          <a:xfrm>
            <a:off x="407988" y="3400365"/>
            <a:ext cx="2159000" cy="2188875"/>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extfeld 1"/>
          <p:cNvSpPr txBox="1"/>
          <p:nvPr/>
        </p:nvSpPr>
        <p:spPr>
          <a:xfrm>
            <a:off x="407988" y="813938"/>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a:t>
            </a:r>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:Produkte</a:t>
            </a:r>
          </a:p>
        </p:txBody>
      </p:sp>
      <p:pic>
        <p:nvPicPr>
          <p:cNvPr id="21" name="Bild 20">
            <a:hlinkClick r:id="rId8" action="ppaction://hlinksldjump"/>
          </p:cNvPr>
          <p:cNvPicPr>
            <a:picLocks noChangeAspect="1"/>
          </p:cNvPicPr>
          <p:nvPr/>
        </p:nvPicPr>
        <p:blipFill>
          <a:blip r:embed="rId9"/>
          <a:stretch>
            <a:fillRect/>
          </a:stretch>
        </p:blipFill>
        <p:spPr>
          <a:xfrm>
            <a:off x="11472927" y="160774"/>
            <a:ext cx="311085" cy="311085"/>
          </a:xfrm>
          <a:prstGeom prst="rect">
            <a:avLst/>
          </a:prstGeom>
        </p:spPr>
      </p:pic>
      <p:sp>
        <p:nvSpPr>
          <p:cNvPr id="30" name="Rechteck 29"/>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Bild 41" descr="stolzer_Logo.eps"/>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pic>
        <p:nvPicPr>
          <p:cNvPr id="7" name="Bild 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801860" y="3645024"/>
            <a:ext cx="1966220" cy="1540135"/>
          </a:xfrm>
          <a:prstGeom prst="rect">
            <a:avLst/>
          </a:prstGeom>
        </p:spPr>
      </p:pic>
      <p:pic>
        <p:nvPicPr>
          <p:cNvPr id="8" name="Bild 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51945" y="3898621"/>
            <a:ext cx="1636143" cy="1258571"/>
          </a:xfrm>
          <a:prstGeom prst="rect">
            <a:avLst/>
          </a:prstGeom>
        </p:spPr>
      </p:pic>
      <p:pic>
        <p:nvPicPr>
          <p:cNvPr id="56" name="Bild 55"/>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3029" y="3582801"/>
            <a:ext cx="1608555" cy="1718407"/>
          </a:xfrm>
          <a:prstGeom prst="rect">
            <a:avLst/>
          </a:prstGeom>
        </p:spPr>
      </p:pic>
      <p:grpSp>
        <p:nvGrpSpPr>
          <p:cNvPr id="10" name="Gruppierung 9"/>
          <p:cNvGrpSpPr/>
          <p:nvPr/>
        </p:nvGrpSpPr>
        <p:grpSpPr>
          <a:xfrm>
            <a:off x="407208" y="2526600"/>
            <a:ext cx="2097801" cy="720000"/>
            <a:chOff x="407008" y="2882531"/>
            <a:chExt cx="2097801" cy="720000"/>
          </a:xfrm>
        </p:grpSpPr>
        <p:sp>
          <p:nvSpPr>
            <p:cNvPr id="24" name="Rechteck 23"/>
            <p:cNvSpPr/>
            <p:nvPr/>
          </p:nvSpPr>
          <p:spPr>
            <a:xfrm>
              <a:off x="407008" y="2882531"/>
              <a:ext cx="2041333"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p:cNvSpPr/>
            <p:nvPr/>
          </p:nvSpPr>
          <p:spPr>
            <a:xfrm>
              <a:off x="407008" y="3242531"/>
              <a:ext cx="1209180"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p:cNvSpPr txBox="1"/>
            <p:nvPr/>
          </p:nvSpPr>
          <p:spPr>
            <a:xfrm>
              <a:off x="561408" y="2899163"/>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Parkhaussystem auto-LP</a:t>
              </a:r>
            </a:p>
          </p:txBody>
        </p:sp>
      </p:grpSp>
      <p:grpSp>
        <p:nvGrpSpPr>
          <p:cNvPr id="13" name="Gruppierung 12"/>
          <p:cNvGrpSpPr/>
          <p:nvPr/>
        </p:nvGrpSpPr>
        <p:grpSpPr>
          <a:xfrm>
            <a:off x="2726746" y="2526600"/>
            <a:ext cx="2097801" cy="720000"/>
            <a:chOff x="2726546" y="2123873"/>
            <a:chExt cx="2097801" cy="720000"/>
          </a:xfrm>
        </p:grpSpPr>
        <p:sp>
          <p:nvSpPr>
            <p:cNvPr id="60" name="Rechteck 59"/>
            <p:cNvSpPr/>
            <p:nvPr/>
          </p:nvSpPr>
          <p:spPr>
            <a:xfrm>
              <a:off x="2726546" y="2123873"/>
              <a:ext cx="2041333"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p:cNvSpPr/>
            <p:nvPr/>
          </p:nvSpPr>
          <p:spPr>
            <a:xfrm>
              <a:off x="2726546" y="2483873"/>
              <a:ext cx="1209180"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p:cNvSpPr txBox="1"/>
            <p:nvPr/>
          </p:nvSpPr>
          <p:spPr>
            <a:xfrm>
              <a:off x="2880946" y="2140505"/>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Parkhaussystem auto-UP</a:t>
              </a:r>
            </a:p>
          </p:txBody>
        </p:sp>
      </p:grpSp>
      <p:grpSp>
        <p:nvGrpSpPr>
          <p:cNvPr id="14" name="Gruppierung 13"/>
          <p:cNvGrpSpPr/>
          <p:nvPr/>
        </p:nvGrpSpPr>
        <p:grpSpPr>
          <a:xfrm>
            <a:off x="5015880" y="2526600"/>
            <a:ext cx="2097801" cy="720000"/>
            <a:chOff x="5159896" y="2085754"/>
            <a:chExt cx="2097801" cy="720000"/>
          </a:xfrm>
        </p:grpSpPr>
        <p:sp>
          <p:nvSpPr>
            <p:cNvPr id="63" name="Rechteck 62"/>
            <p:cNvSpPr/>
            <p:nvPr/>
          </p:nvSpPr>
          <p:spPr>
            <a:xfrm>
              <a:off x="5159896" y="2085754"/>
              <a:ext cx="2041333"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p:cNvSpPr/>
            <p:nvPr/>
          </p:nvSpPr>
          <p:spPr>
            <a:xfrm>
              <a:off x="5159896" y="2445754"/>
              <a:ext cx="1209180"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p:cNvSpPr txBox="1"/>
            <p:nvPr/>
          </p:nvSpPr>
          <p:spPr>
            <a:xfrm>
              <a:off x="5314296" y="2102386"/>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Parkhaussystem auto-SP</a:t>
              </a:r>
            </a:p>
          </p:txBody>
        </p:sp>
      </p:grpSp>
      <p:grpSp>
        <p:nvGrpSpPr>
          <p:cNvPr id="15" name="Gruppierung 14"/>
          <p:cNvGrpSpPr/>
          <p:nvPr/>
        </p:nvGrpSpPr>
        <p:grpSpPr>
          <a:xfrm>
            <a:off x="7327067" y="2526600"/>
            <a:ext cx="2097801" cy="720000"/>
            <a:chOff x="7405688" y="1979280"/>
            <a:chExt cx="2097801" cy="720000"/>
          </a:xfrm>
        </p:grpSpPr>
        <p:sp>
          <p:nvSpPr>
            <p:cNvPr id="66" name="Rechteck 65"/>
            <p:cNvSpPr/>
            <p:nvPr/>
          </p:nvSpPr>
          <p:spPr>
            <a:xfrm>
              <a:off x="7405688" y="1979280"/>
              <a:ext cx="2041333"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Rechteck 66"/>
            <p:cNvSpPr/>
            <p:nvPr/>
          </p:nvSpPr>
          <p:spPr>
            <a:xfrm>
              <a:off x="7405688" y="2339280"/>
              <a:ext cx="1209180"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Textfeld 67"/>
            <p:cNvSpPr txBox="1"/>
            <p:nvPr/>
          </p:nvSpPr>
          <p:spPr>
            <a:xfrm>
              <a:off x="7560088" y="1995912"/>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Parkhaussystem auto-TP</a:t>
              </a:r>
            </a:p>
          </p:txBody>
        </p:sp>
      </p:grpSp>
      <p:grpSp>
        <p:nvGrpSpPr>
          <p:cNvPr id="16" name="Gruppierung 15"/>
          <p:cNvGrpSpPr/>
          <p:nvPr/>
        </p:nvGrpSpPr>
        <p:grpSpPr>
          <a:xfrm>
            <a:off x="9624392" y="2526600"/>
            <a:ext cx="2097801" cy="720000"/>
            <a:chOff x="9705696" y="1980121"/>
            <a:chExt cx="2097801" cy="720000"/>
          </a:xfrm>
        </p:grpSpPr>
        <p:sp>
          <p:nvSpPr>
            <p:cNvPr id="69" name="Rechteck 68"/>
            <p:cNvSpPr/>
            <p:nvPr/>
          </p:nvSpPr>
          <p:spPr>
            <a:xfrm>
              <a:off x="9705696" y="1980121"/>
              <a:ext cx="2041333"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p:cNvSpPr/>
            <p:nvPr/>
          </p:nvSpPr>
          <p:spPr>
            <a:xfrm>
              <a:off x="9705696" y="2340121"/>
              <a:ext cx="1209180" cy="360000"/>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Textfeld 70"/>
            <p:cNvSpPr txBox="1"/>
            <p:nvPr/>
          </p:nvSpPr>
          <p:spPr>
            <a:xfrm>
              <a:off x="9860096" y="1996753"/>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Parkhaussystem auto-CP</a:t>
              </a:r>
            </a:p>
          </p:txBody>
        </p:sp>
      </p:grpSp>
      <p:pic>
        <p:nvPicPr>
          <p:cNvPr id="17" name="Bild 1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08168" y="3501008"/>
            <a:ext cx="1510758" cy="1912555"/>
          </a:xfrm>
          <a:prstGeom prst="rect">
            <a:avLst/>
          </a:prstGeom>
        </p:spPr>
      </p:pic>
      <p:pic>
        <p:nvPicPr>
          <p:cNvPr id="3" name="Bild 2"/>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9624391" y="3717032"/>
            <a:ext cx="2157681" cy="1455797"/>
          </a:xfrm>
          <a:prstGeom prst="rect">
            <a:avLst/>
          </a:prstGeom>
        </p:spPr>
      </p:pic>
      <p:pic>
        <p:nvPicPr>
          <p:cNvPr id="49" name="Bild 48">
            <a:hlinkClick r:id="rId16" action="ppaction://hlinksldjump"/>
          </p:cNvPr>
          <p:cNvPicPr>
            <a:picLocks noChangeAspect="1"/>
          </p:cNvPicPr>
          <p:nvPr/>
        </p:nvPicPr>
        <p:blipFill>
          <a:blip r:embed="rId17"/>
          <a:stretch>
            <a:fillRect/>
          </a:stretch>
        </p:blipFill>
        <p:spPr>
          <a:xfrm>
            <a:off x="1305103" y="162684"/>
            <a:ext cx="311085" cy="311085"/>
          </a:xfrm>
          <a:prstGeom prst="rect">
            <a:avLst/>
          </a:prstGeom>
        </p:spPr>
      </p:pic>
      <p:pic>
        <p:nvPicPr>
          <p:cNvPr id="50" name="Bild 49">
            <a:hlinkClick r:id="" action="ppaction://hlinkshowjump?jump=nextslide"/>
          </p:cNvPr>
          <p:cNvPicPr>
            <a:picLocks noChangeAspect="1"/>
          </p:cNvPicPr>
          <p:nvPr/>
        </p:nvPicPr>
        <p:blipFill>
          <a:blip r:embed="rId18"/>
          <a:stretch>
            <a:fillRect/>
          </a:stretch>
        </p:blipFill>
        <p:spPr>
          <a:xfrm>
            <a:off x="857013" y="163372"/>
            <a:ext cx="310617" cy="310617"/>
          </a:xfrm>
          <a:prstGeom prst="rect">
            <a:avLst/>
          </a:prstGeom>
        </p:spPr>
      </p:pic>
      <p:pic>
        <p:nvPicPr>
          <p:cNvPr id="55" name="Bild 54">
            <a:hlinkClick r:id="" action="ppaction://hlinkshowjump?jump=previousslide"/>
          </p:cNvPr>
          <p:cNvPicPr>
            <a:picLocks noChangeAspect="1"/>
          </p:cNvPicPr>
          <p:nvPr/>
        </p:nvPicPr>
        <p:blipFill>
          <a:blip r:embed="rId18"/>
          <a:stretch>
            <a:fillRect/>
          </a:stretch>
        </p:blipFill>
        <p:spPr>
          <a:xfrm rot="10800000">
            <a:off x="408221" y="163372"/>
            <a:ext cx="310617" cy="310617"/>
          </a:xfrm>
          <a:prstGeom prst="rect">
            <a:avLst/>
          </a:prstGeom>
        </p:spPr>
      </p:pic>
      <p:sp>
        <p:nvSpPr>
          <p:cNvPr id="58" name="Titel 1">
            <a:hlinkClick r:id="rId1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72" name="Titel 1">
            <a:hlinkClick r:id="rId2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73" name="Titel 1">
            <a:hlinkClick r:id="rId2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74" name="Titel 1">
            <a:hlinkClick r:id="rId2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79" name="Titel 1">
            <a:hlinkClick r:id="rId2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80" name="Titel 1">
            <a:hlinkClick r:id="rId2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81" name="Titel 1">
            <a:hlinkClick r:id="rId2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82" name="Titel 1">
            <a:hlinkClick r:id="rId2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83" name="Titel 1">
            <a:hlinkClick r:id="rId2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84" name="Titel 1">
            <a:hlinkClick r:id="rId2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67588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p:cNvSpPr/>
          <p:nvPr/>
        </p:nvSpPr>
        <p:spPr>
          <a:xfrm>
            <a:off x="270028" y="2060848"/>
            <a:ext cx="8658605" cy="3312368"/>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auto-LP</a:t>
            </a:r>
          </a:p>
        </p:txBody>
      </p:sp>
      <p:sp>
        <p:nvSpPr>
          <p:cNvPr id="18" name="Textfeld 17"/>
          <p:cNvSpPr txBox="1"/>
          <p:nvPr/>
        </p:nvSpPr>
        <p:spPr>
          <a:xfrm>
            <a:off x="624672" y="2427852"/>
            <a:ext cx="5877024" cy="1846659"/>
          </a:xfrm>
          <a:prstGeom prst="rect">
            <a:avLst/>
          </a:prstGeom>
          <a:noFill/>
        </p:spPr>
        <p:txBody>
          <a:bodyPr wrap="square" lIns="0" tIns="0" rIns="0" bIns="0" rtlCol="0">
            <a:spAutoFit/>
          </a:bodyPr>
          <a:lstStyle/>
          <a:p>
            <a:pPr>
              <a:lnSpc>
                <a:spcPct val="120000"/>
              </a:lnSpc>
            </a:pPr>
            <a:r>
              <a:rPr lang="de-DE" sz="2000" dirty="0">
                <a:latin typeface="Corporate S Light" charset="0"/>
                <a:ea typeface="Corporate S Light" charset="0"/>
                <a:cs typeface="Corporate S Light" charset="0"/>
              </a:rPr>
              <a:t>Das Parkhaussystem LP wurde für schmale und enge Räume entwickelt. Eine längsseitige Anordnung reduziert den Flächenbedarf in der Breite. So passt das LP in die Sanierung eng bebauter Zeilen oder auf knappe Flächen zwischen Bestandsbauten. Kurz: überall.</a:t>
            </a:r>
            <a:endParaRPr lang="de-DE" sz="2000" b="1" dirty="0">
              <a:latin typeface="Corporate S Light" charset="0"/>
              <a:ea typeface="Corporate S Light" charset="0"/>
              <a:cs typeface="Corporate S Light" charset="0"/>
            </a:endParaRPr>
          </a:p>
        </p:txBody>
      </p:sp>
      <p:sp>
        <p:nvSpPr>
          <p:cNvPr id="19" name="Rechteck 18"/>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25" name="Bild 24"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pic>
        <p:nvPicPr>
          <p:cNvPr id="2" name="Bild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6786" y="3839202"/>
            <a:ext cx="2454017" cy="2621609"/>
          </a:xfrm>
          <a:prstGeom prst="rect">
            <a:avLst/>
          </a:prstGeom>
        </p:spPr>
      </p:pic>
      <p:pic>
        <p:nvPicPr>
          <p:cNvPr id="3" name="Bild 2"/>
          <p:cNvPicPr>
            <a:picLocks noChangeAspect="1"/>
          </p:cNvPicPr>
          <p:nvPr/>
        </p:nvPicPr>
        <p:blipFill>
          <a:blip r:embed="rId5"/>
          <a:stretch>
            <a:fillRect/>
          </a:stretch>
        </p:blipFill>
        <p:spPr>
          <a:xfrm>
            <a:off x="6598448" y="1964928"/>
            <a:ext cx="4363657" cy="2392488"/>
          </a:xfrm>
          <a:prstGeom prst="rect">
            <a:avLst/>
          </a:prstGeom>
        </p:spPr>
      </p:pic>
      <p:pic>
        <p:nvPicPr>
          <p:cNvPr id="24" name="Bild 23">
            <a:hlinkClick r:id="rId6" action="ppaction://hlinksldjump"/>
          </p:cNvPr>
          <p:cNvPicPr>
            <a:picLocks noChangeAspect="1"/>
          </p:cNvPicPr>
          <p:nvPr/>
        </p:nvPicPr>
        <p:blipFill>
          <a:blip r:embed="rId7"/>
          <a:stretch>
            <a:fillRect/>
          </a:stretch>
        </p:blipFill>
        <p:spPr>
          <a:xfrm>
            <a:off x="1305103" y="162684"/>
            <a:ext cx="311085" cy="311085"/>
          </a:xfrm>
          <a:prstGeom prst="rect">
            <a:avLst/>
          </a:prstGeom>
        </p:spPr>
      </p:pic>
      <p:pic>
        <p:nvPicPr>
          <p:cNvPr id="34" name="Bild 33">
            <a:hlinkClick r:id="" action="ppaction://hlinkshowjump?jump=nextslide"/>
          </p:cNvPr>
          <p:cNvPicPr>
            <a:picLocks noChangeAspect="1"/>
          </p:cNvPicPr>
          <p:nvPr/>
        </p:nvPicPr>
        <p:blipFill>
          <a:blip r:embed="rId8"/>
          <a:stretch>
            <a:fillRect/>
          </a:stretch>
        </p:blipFill>
        <p:spPr>
          <a:xfrm>
            <a:off x="857013" y="163372"/>
            <a:ext cx="310617" cy="310617"/>
          </a:xfrm>
          <a:prstGeom prst="rect">
            <a:avLst/>
          </a:prstGeom>
        </p:spPr>
      </p:pic>
      <p:pic>
        <p:nvPicPr>
          <p:cNvPr id="35" name="Bild 34">
            <a:hlinkClick r:id="" action="ppaction://hlinkshowjump?jump=previousslide"/>
          </p:cNvPr>
          <p:cNvPicPr>
            <a:picLocks noChangeAspect="1"/>
          </p:cNvPicPr>
          <p:nvPr/>
        </p:nvPicPr>
        <p:blipFill>
          <a:blip r:embed="rId8"/>
          <a:stretch>
            <a:fillRect/>
          </a:stretch>
        </p:blipFill>
        <p:spPr>
          <a:xfrm rot="10800000">
            <a:off x="408221" y="163372"/>
            <a:ext cx="310617" cy="310617"/>
          </a:xfrm>
          <a:prstGeom prst="rect">
            <a:avLst/>
          </a:prstGeom>
        </p:spPr>
      </p:pic>
      <p:pic>
        <p:nvPicPr>
          <p:cNvPr id="36" name="Bild 35">
            <a:hlinkClick r:id="rId9" action="ppaction://hlinksldjump"/>
          </p:cNvPr>
          <p:cNvPicPr>
            <a:picLocks noChangeAspect="1"/>
          </p:cNvPicPr>
          <p:nvPr/>
        </p:nvPicPr>
        <p:blipFill>
          <a:blip r:embed="rId10"/>
          <a:stretch>
            <a:fillRect/>
          </a:stretch>
        </p:blipFill>
        <p:spPr>
          <a:xfrm>
            <a:off x="11472927" y="160774"/>
            <a:ext cx="311085" cy="311085"/>
          </a:xfrm>
          <a:prstGeom prst="rect">
            <a:avLst/>
          </a:prstGeom>
        </p:spPr>
      </p:pic>
      <p:sp>
        <p:nvSpPr>
          <p:cNvPr id="3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3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3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3"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4"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5"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6"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7"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8"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9"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1564448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5016870" y="2228484"/>
            <a:ext cx="4158674" cy="3816769"/>
          </a:xfrm>
          <a:prstGeom prst="rect">
            <a:avLst/>
          </a:prstGeom>
          <a:solidFill>
            <a:srgbClr val="98E7D6"/>
          </a:solidFill>
        </p:spPr>
        <p:txBody>
          <a:bodyPr wrap="square" lIns="180000" tIns="180000" rIns="180000" bIns="180000" numCol="1" spcCol="144000" rtlCol="0">
            <a:spAutoFit/>
          </a:bodyPr>
          <a:lstStyle/>
          <a:p>
            <a:pPr>
              <a:lnSpc>
                <a:spcPct val="120000"/>
              </a:lnSpc>
              <a:buClr>
                <a:srgbClr val="1E6CA7"/>
              </a:buClr>
            </a:pPr>
            <a:r>
              <a:rPr lang="de-DE" sz="1700" b="1" dirty="0">
                <a:latin typeface="Corporate S Light" charset="0"/>
                <a:ea typeface="Corporate S Light" charset="0"/>
                <a:cs typeface="Corporate S Light" charset="0"/>
              </a:rPr>
              <a:t>VORTEILE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Ein- und Ausparken in Fahrtrichtung durch rotierende Plattform</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Bestens geeignet für kleinen Nutzerkreis</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Großzügiger Einfahrtsbereich anstatt enger Rampen oder Fahrgassen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Komplizierte Entlüftungssystem sowie aufwändige Beleuchtung entfallen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Bester Schutz vor Diebstählen oder Beschädigungen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Passend für schmale Bauräume</a:t>
            </a:r>
          </a:p>
        </p:txBody>
      </p:sp>
      <p:pic>
        <p:nvPicPr>
          <p:cNvPr id="11" name="Bild 10">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5012" y="2796160"/>
            <a:ext cx="2174653" cy="1223759"/>
          </a:xfrm>
          <a:prstGeom prst="rect">
            <a:avLst/>
          </a:prstGeom>
          <a:blipFill>
            <a:blip r:embed="rId3"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23" name="Textfeld 22"/>
          <p:cNvSpPr txBox="1"/>
          <p:nvPr/>
        </p:nvSpPr>
        <p:spPr>
          <a:xfrm>
            <a:off x="9632841" y="2420938"/>
            <a:ext cx="1733801" cy="200055"/>
          </a:xfrm>
          <a:prstGeom prst="rect">
            <a:avLst/>
          </a:prstGeom>
          <a:noFill/>
        </p:spPr>
        <p:txBody>
          <a:bodyPr wrap="square" lIns="0" tIns="0" rIns="0" bIns="0" rtlCol="0">
            <a:spAutoFit/>
          </a:bodyPr>
          <a:lstStyle/>
          <a:p>
            <a:r>
              <a:rPr lang="de-DE" sz="1300" b="1" dirty="0">
                <a:latin typeface="Helvetica" charset="0"/>
                <a:ea typeface="Helvetica" charset="0"/>
                <a:cs typeface="Helvetica" charset="0"/>
              </a:rPr>
              <a:t>Video</a:t>
            </a:r>
          </a:p>
        </p:txBody>
      </p:sp>
      <p:sp>
        <p:nvSpPr>
          <p:cNvPr id="25" name="Dreieck 24"/>
          <p:cNvSpPr/>
          <p:nvPr/>
        </p:nvSpPr>
        <p:spPr>
          <a:xfrm rot="5400000">
            <a:off x="10634981" y="3345311"/>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hlinkClick r:id="rId4"/>
          </p:cNvPr>
          <p:cNvSpPr/>
          <p:nvPr/>
        </p:nvSpPr>
        <p:spPr>
          <a:xfrm>
            <a:off x="10472303" y="3156775"/>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Textfeld 26"/>
          <p:cNvSpPr txBox="1"/>
          <p:nvPr/>
        </p:nvSpPr>
        <p:spPr>
          <a:xfrm>
            <a:off x="407991" y="2420887"/>
            <a:ext cx="4507210" cy="3431965"/>
          </a:xfrm>
          <a:prstGeom prst="rect">
            <a:avLst/>
          </a:prstGeom>
          <a:noFill/>
        </p:spPr>
        <p:txBody>
          <a:bodyPr wrap="square" lIns="0" tIns="0" rIns="0" bIns="0" numCol="1" spcCol="144000" rtlCol="0">
            <a:spAutoFit/>
          </a:bodyPr>
          <a:lstStyle/>
          <a:p>
            <a:pPr>
              <a:lnSpc>
                <a:spcPct val="120000"/>
              </a:lnSpc>
              <a:buClr>
                <a:srgbClr val="1E6CA7"/>
              </a:buClr>
            </a:pPr>
            <a:r>
              <a:rPr lang="de-DE" sz="1700" b="1" dirty="0">
                <a:solidFill>
                  <a:srgbClr val="8BD4C6"/>
                </a:solidFill>
                <a:latin typeface="Corporate S Light" charset="0"/>
                <a:ea typeface="Corporate S Light" charset="0"/>
                <a:cs typeface="Corporate S Light" charset="0"/>
              </a:rPr>
              <a:t>SYSTEMMERKMALE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Kombinierte Lift-/Shuttletechnologie oder längsfahrendes Regalbediengerät</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Fahrzeugträger: Palette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Für alle gängigen PKW</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Automatisches Entwässerungssystem (Schnee, Regen, …)</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Optional: flexible Anordnung des Drehtisches</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Verzinkte Systemelemente als Korrosionsschutz</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In ober- oder unterirdischer sowie in gemischter Bauweise</a:t>
            </a:r>
          </a:p>
        </p:txBody>
      </p:sp>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auto-LP</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3" name="Bild 2"/>
          <p:cNvPicPr>
            <a:picLocks noChangeAspect="1"/>
          </p:cNvPicPr>
          <p:nvPr/>
        </p:nvPicPr>
        <p:blipFill>
          <a:blip r:embed="rId6"/>
          <a:stretch>
            <a:fillRect/>
          </a:stretch>
        </p:blipFill>
        <p:spPr>
          <a:xfrm>
            <a:off x="8400256" y="1988840"/>
            <a:ext cx="597457" cy="796609"/>
          </a:xfrm>
          <a:prstGeom prst="rect">
            <a:avLst/>
          </a:prstGeom>
        </p:spPr>
      </p:pic>
      <p:grpSp>
        <p:nvGrpSpPr>
          <p:cNvPr id="62" name="Gruppierung 61"/>
          <p:cNvGrpSpPr/>
          <p:nvPr/>
        </p:nvGrpSpPr>
        <p:grpSpPr>
          <a:xfrm>
            <a:off x="9625013" y="4758867"/>
            <a:ext cx="2373505" cy="253267"/>
            <a:chOff x="9408568" y="5702943"/>
            <a:chExt cx="2373505" cy="253267"/>
          </a:xfrm>
        </p:grpSpPr>
        <p:sp>
          <p:nvSpPr>
            <p:cNvPr id="63" name="Textfeld 62">
              <a:hlinkClick r:id="rId7"/>
            </p:cNvPr>
            <p:cNvSpPr txBox="1"/>
            <p:nvPr/>
          </p:nvSpPr>
          <p:spPr>
            <a:xfrm>
              <a:off x="9770118" y="5715182"/>
              <a:ext cx="2011955" cy="241028"/>
            </a:xfrm>
            <a:prstGeom prst="rect">
              <a:avLst/>
            </a:prstGeom>
            <a:noFill/>
          </p:spPr>
          <p:txBody>
            <a:bodyPr wrap="square" lIns="0" tIns="0" rIns="0" bIns="0" numCol="1" spcCol="144000" rtlCol="0">
              <a:spAutoFit/>
            </a:bodyPr>
            <a:lstStyle/>
            <a:p>
              <a:pPr>
                <a:lnSpc>
                  <a:spcPct val="120000"/>
                </a:lnSpc>
              </a:pPr>
              <a:r>
                <a:rPr lang="de-DE" sz="1400" b="1" dirty="0">
                  <a:solidFill>
                    <a:srgbClr val="8BD4C6"/>
                  </a:solidFill>
                  <a:latin typeface="Corporate S Light" charset="0"/>
                  <a:ea typeface="Corporate S Light" charset="0"/>
                  <a:cs typeface="Corporate S Light" charset="0"/>
                </a:rPr>
                <a:t>DOWNLOAD DATENBLATT</a:t>
              </a:r>
            </a:p>
          </p:txBody>
        </p:sp>
        <p:pic>
          <p:nvPicPr>
            <p:cNvPr id="64" name="Bild 6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08568" y="5702943"/>
              <a:ext cx="259881" cy="245319"/>
            </a:xfrm>
            <a:prstGeom prst="rect">
              <a:avLst/>
            </a:prstGeom>
          </p:spPr>
        </p:pic>
      </p:grpSp>
      <p:sp>
        <p:nvSpPr>
          <p:cNvPr id="65" name="Textfeld 64"/>
          <p:cNvSpPr txBox="1"/>
          <p:nvPr/>
        </p:nvSpPr>
        <p:spPr>
          <a:xfrm>
            <a:off x="9647130" y="4366965"/>
            <a:ext cx="1585597" cy="258532"/>
          </a:xfrm>
          <a:prstGeom prst="rect">
            <a:avLst/>
          </a:prstGeom>
          <a:noFill/>
        </p:spPr>
        <p:txBody>
          <a:bodyPr wrap="square" lIns="0" tIns="0" rIns="0" bIns="0" numCol="1" spcCol="144000" rtlCol="0">
            <a:spAutoFit/>
          </a:bodyPr>
          <a:lstStyle/>
          <a:p>
            <a:pPr marL="285750" indent="-285750">
              <a:lnSpc>
                <a:spcPct val="120000"/>
              </a:lnSpc>
              <a:buBlip>
                <a:blip r:embed="rId9"/>
              </a:buBlip>
            </a:pPr>
            <a:r>
              <a:rPr lang="de-DE" sz="1400" b="1" dirty="0">
                <a:solidFill>
                  <a:srgbClr val="8BD4C6"/>
                </a:solidFill>
                <a:latin typeface="Corporate S Light" charset="0"/>
                <a:ea typeface="Corporate S Light" charset="0"/>
                <a:cs typeface="Corporate S Light" charset="0"/>
              </a:rPr>
              <a:t> ZUR WEBSITE</a:t>
            </a:r>
          </a:p>
        </p:txBody>
      </p:sp>
      <p:sp>
        <p:nvSpPr>
          <p:cNvPr id="66" name="Rechteck 65">
            <a:hlinkClick r:id="rId4"/>
          </p:cNvPr>
          <p:cNvSpPr/>
          <p:nvPr/>
        </p:nvSpPr>
        <p:spPr>
          <a:xfrm>
            <a:off x="9625013" y="435180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1" name="Bild 50">
            <a:hlinkClick r:id="rId10" action="ppaction://hlinksldjump"/>
          </p:cNvPr>
          <p:cNvPicPr>
            <a:picLocks noChangeAspect="1"/>
          </p:cNvPicPr>
          <p:nvPr/>
        </p:nvPicPr>
        <p:blipFill>
          <a:blip r:embed="rId11"/>
          <a:stretch>
            <a:fillRect/>
          </a:stretch>
        </p:blipFill>
        <p:spPr>
          <a:xfrm>
            <a:off x="1305103" y="162684"/>
            <a:ext cx="311085" cy="311085"/>
          </a:xfrm>
          <a:prstGeom prst="rect">
            <a:avLst/>
          </a:prstGeom>
        </p:spPr>
      </p:pic>
      <p:pic>
        <p:nvPicPr>
          <p:cNvPr id="52" name="Bild 51">
            <a:hlinkClick r:id="" action="ppaction://hlinkshowjump?jump=nextslide"/>
          </p:cNvPr>
          <p:cNvPicPr>
            <a:picLocks noChangeAspect="1"/>
          </p:cNvPicPr>
          <p:nvPr/>
        </p:nvPicPr>
        <p:blipFill>
          <a:blip r:embed="rId12"/>
          <a:stretch>
            <a:fillRect/>
          </a:stretch>
        </p:blipFill>
        <p:spPr>
          <a:xfrm>
            <a:off x="857013" y="163372"/>
            <a:ext cx="310617" cy="310617"/>
          </a:xfrm>
          <a:prstGeom prst="rect">
            <a:avLst/>
          </a:prstGeom>
        </p:spPr>
      </p:pic>
      <p:pic>
        <p:nvPicPr>
          <p:cNvPr id="53" name="Bild 52">
            <a:hlinkClick r:id="" action="ppaction://hlinkshowjump?jump=previousslide"/>
          </p:cNvPr>
          <p:cNvPicPr>
            <a:picLocks noChangeAspect="1"/>
          </p:cNvPicPr>
          <p:nvPr/>
        </p:nvPicPr>
        <p:blipFill>
          <a:blip r:embed="rId12"/>
          <a:stretch>
            <a:fillRect/>
          </a:stretch>
        </p:blipFill>
        <p:spPr>
          <a:xfrm rot="10800000">
            <a:off x="408221" y="163372"/>
            <a:ext cx="310617" cy="310617"/>
          </a:xfrm>
          <a:prstGeom prst="rect">
            <a:avLst/>
          </a:prstGeom>
        </p:spPr>
      </p:pic>
      <p:pic>
        <p:nvPicPr>
          <p:cNvPr id="54" name="Bild 53">
            <a:hlinkClick r:id="rId13" action="ppaction://hlinksldjump"/>
          </p:cNvPr>
          <p:cNvPicPr>
            <a:picLocks noChangeAspect="1"/>
          </p:cNvPicPr>
          <p:nvPr/>
        </p:nvPicPr>
        <p:blipFill>
          <a:blip r:embed="rId14"/>
          <a:stretch>
            <a:fillRect/>
          </a:stretch>
        </p:blipFill>
        <p:spPr>
          <a:xfrm>
            <a:off x="11472927" y="160774"/>
            <a:ext cx="311085" cy="311085"/>
          </a:xfrm>
          <a:prstGeom prst="rect">
            <a:avLst/>
          </a:prstGeom>
        </p:spPr>
      </p:pic>
      <p:sp>
        <p:nvSpPr>
          <p:cNvPr id="55" name="Titel 1">
            <a:hlinkClick r:id="rId15"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56" name="Titel 1">
            <a:hlinkClick r:id="rId16"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57" name="Titel 1">
            <a:hlinkClick r:id="rId17"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58" name="Titel 1">
            <a:hlinkClick r:id="rId18"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59" name="Titel 1">
            <a:hlinkClick r:id="rId19"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60" name="Titel 1">
            <a:hlinkClick r:id="rId20"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1" name="Titel 1">
            <a:hlinkClick r:id="rId21"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7" name="Titel 1">
            <a:hlinkClick r:id="rId22"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8" name="Titel 1">
            <a:hlinkClick r:id="rId23"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9" name="Titel 1">
            <a:hlinkClick r:id="rId24"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9730146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p:cNvSpPr/>
          <p:nvPr/>
        </p:nvSpPr>
        <p:spPr>
          <a:xfrm>
            <a:off x="270028" y="2060848"/>
            <a:ext cx="8658605" cy="3312368"/>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auto-UP</a:t>
            </a:r>
          </a:p>
        </p:txBody>
      </p:sp>
      <p:sp>
        <p:nvSpPr>
          <p:cNvPr id="18" name="Textfeld 17"/>
          <p:cNvSpPr txBox="1"/>
          <p:nvPr/>
        </p:nvSpPr>
        <p:spPr>
          <a:xfrm>
            <a:off x="624672" y="2427852"/>
            <a:ext cx="5877024" cy="2191306"/>
          </a:xfrm>
          <a:prstGeom prst="rect">
            <a:avLst/>
          </a:prstGeom>
          <a:noFill/>
        </p:spPr>
        <p:txBody>
          <a:bodyPr wrap="square" lIns="0" tIns="0" rIns="0" bIns="0" rtlCol="0">
            <a:spAutoFit/>
          </a:bodyPr>
          <a:lstStyle/>
          <a:p>
            <a:pPr>
              <a:lnSpc>
                <a:spcPct val="120000"/>
              </a:lnSpc>
            </a:pPr>
            <a:r>
              <a:rPr lang="de-DE" sz="2000" dirty="0">
                <a:latin typeface="Corporate S Light" charset="0"/>
                <a:ea typeface="Corporate S Light" charset="0"/>
                <a:cs typeface="Corporate S Light" charset="0"/>
              </a:rPr>
              <a:t>Das Parkhaussystem UP schafft auf wirtschaftliche Weise Stellplätze. Zum Beispiel für Gewerbe- und Büroanlagen oder für öffentlich zugängliche Gebäude. Autos werden auf mehreren Ebenen neben- und hintereinander angeordnet. So kann ein Maximum an Fahrzeugen auf geringer Fläche platziert werden.</a:t>
            </a:r>
            <a:endParaRPr lang="de-DE" sz="2000" b="1" dirty="0">
              <a:latin typeface="Corporate S Light" charset="0"/>
              <a:ea typeface="Corporate S Light" charset="0"/>
              <a:cs typeface="Corporate S Light" charset="0"/>
            </a:endParaRPr>
          </a:p>
        </p:txBody>
      </p:sp>
      <p:sp>
        <p:nvSpPr>
          <p:cNvPr id="19" name="Rechteck 18"/>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25" name="Bild 24"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pic>
        <p:nvPicPr>
          <p:cNvPr id="34" name="Bild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4520" y="3611502"/>
            <a:ext cx="4198620" cy="2829560"/>
          </a:xfrm>
          <a:prstGeom prst="rect">
            <a:avLst/>
          </a:prstGeom>
        </p:spPr>
      </p:pic>
      <p:pic>
        <p:nvPicPr>
          <p:cNvPr id="35" name="Bild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59140" y="2181104"/>
            <a:ext cx="2794000" cy="2547620"/>
          </a:xfrm>
          <a:prstGeom prst="rect">
            <a:avLst/>
          </a:prstGeom>
        </p:spPr>
      </p:pic>
      <p:pic>
        <p:nvPicPr>
          <p:cNvPr id="38" name="Bild 37">
            <a:hlinkClick r:id="rId6" action="ppaction://hlinksldjump"/>
          </p:cNvPr>
          <p:cNvPicPr>
            <a:picLocks noChangeAspect="1"/>
          </p:cNvPicPr>
          <p:nvPr/>
        </p:nvPicPr>
        <p:blipFill>
          <a:blip r:embed="rId7"/>
          <a:stretch>
            <a:fillRect/>
          </a:stretch>
        </p:blipFill>
        <p:spPr>
          <a:xfrm>
            <a:off x="1305103" y="162684"/>
            <a:ext cx="311085" cy="311085"/>
          </a:xfrm>
          <a:prstGeom prst="rect">
            <a:avLst/>
          </a:prstGeom>
        </p:spPr>
      </p:pic>
      <p:pic>
        <p:nvPicPr>
          <p:cNvPr id="39" name="Bild 38">
            <a:hlinkClick r:id="" action="ppaction://hlinkshowjump?jump=nextslide"/>
          </p:cNvPr>
          <p:cNvPicPr>
            <a:picLocks noChangeAspect="1"/>
          </p:cNvPicPr>
          <p:nvPr/>
        </p:nvPicPr>
        <p:blipFill>
          <a:blip r:embed="rId8"/>
          <a:stretch>
            <a:fillRect/>
          </a:stretch>
        </p:blipFill>
        <p:spPr>
          <a:xfrm>
            <a:off x="857013" y="163372"/>
            <a:ext cx="310617" cy="310617"/>
          </a:xfrm>
          <a:prstGeom prst="rect">
            <a:avLst/>
          </a:prstGeom>
        </p:spPr>
      </p:pic>
      <p:pic>
        <p:nvPicPr>
          <p:cNvPr id="43" name="Bild 42">
            <a:hlinkClick r:id="" action="ppaction://hlinkshowjump?jump=previousslide"/>
          </p:cNvPr>
          <p:cNvPicPr>
            <a:picLocks noChangeAspect="1"/>
          </p:cNvPicPr>
          <p:nvPr/>
        </p:nvPicPr>
        <p:blipFill>
          <a:blip r:embed="rId8"/>
          <a:stretch>
            <a:fillRect/>
          </a:stretch>
        </p:blipFill>
        <p:spPr>
          <a:xfrm rot="10800000">
            <a:off x="408221" y="163372"/>
            <a:ext cx="310617" cy="310617"/>
          </a:xfrm>
          <a:prstGeom prst="rect">
            <a:avLst/>
          </a:prstGeom>
        </p:spPr>
      </p:pic>
      <p:pic>
        <p:nvPicPr>
          <p:cNvPr id="44" name="Bild 43">
            <a:hlinkClick r:id="rId9" action="ppaction://hlinksldjump"/>
          </p:cNvPr>
          <p:cNvPicPr>
            <a:picLocks noChangeAspect="1"/>
          </p:cNvPicPr>
          <p:nvPr/>
        </p:nvPicPr>
        <p:blipFill>
          <a:blip r:embed="rId10"/>
          <a:stretch>
            <a:fillRect/>
          </a:stretch>
        </p:blipFill>
        <p:spPr>
          <a:xfrm>
            <a:off x="11472927" y="160774"/>
            <a:ext cx="311085" cy="311085"/>
          </a:xfrm>
          <a:prstGeom prst="rect">
            <a:avLst/>
          </a:prstGeom>
        </p:spPr>
      </p:pic>
      <p:sp>
        <p:nvSpPr>
          <p:cNvPr id="45"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6"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7"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8"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9"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0"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1"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2"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3"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4"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241089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5016870" y="2228484"/>
            <a:ext cx="4158674" cy="4130701"/>
          </a:xfrm>
          <a:prstGeom prst="rect">
            <a:avLst/>
          </a:prstGeom>
          <a:solidFill>
            <a:srgbClr val="98E7D6"/>
          </a:solidFill>
        </p:spPr>
        <p:txBody>
          <a:bodyPr wrap="square" lIns="180000" tIns="180000" rIns="180000" bIns="180000" numCol="1" spcCol="144000" rtlCol="0">
            <a:spAutoFit/>
          </a:bodyPr>
          <a:lstStyle/>
          <a:p>
            <a:pPr>
              <a:lnSpc>
                <a:spcPct val="120000"/>
              </a:lnSpc>
              <a:buClr>
                <a:srgbClr val="1E6CA7"/>
              </a:buClr>
            </a:pPr>
            <a:r>
              <a:rPr lang="de-DE" sz="1700" b="1" dirty="0">
                <a:latin typeface="Corporate S Light" charset="0"/>
                <a:ea typeface="Corporate S Light" charset="0"/>
                <a:cs typeface="Corporate S Light" charset="0"/>
              </a:rPr>
              <a:t>VORTEILE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Hohe Performance durch kombinierte Bewegung</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Intelligente Sortierung im System für schnelle Abholung des eigenen Autos</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Mehrere hundert Stellplätze pro System möglich</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Bequeme öffentliche Nutzung in Stoßzeiten und bei viel Verkehr</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Großzügiger Einfahrtsbereich statt enger Rampen </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Drehtisch im Transferraum möglich</a:t>
            </a:r>
          </a:p>
        </p:txBody>
      </p:sp>
      <p:sp>
        <p:nvSpPr>
          <p:cNvPr id="23" name="Textfeld 22"/>
          <p:cNvSpPr txBox="1"/>
          <p:nvPr/>
        </p:nvSpPr>
        <p:spPr>
          <a:xfrm>
            <a:off x="9632841" y="2420938"/>
            <a:ext cx="1733801" cy="200055"/>
          </a:xfrm>
          <a:prstGeom prst="rect">
            <a:avLst/>
          </a:prstGeom>
          <a:noFill/>
        </p:spPr>
        <p:txBody>
          <a:bodyPr wrap="square" lIns="0" tIns="0" rIns="0" bIns="0" rtlCol="0">
            <a:spAutoFit/>
          </a:bodyPr>
          <a:lstStyle/>
          <a:p>
            <a:r>
              <a:rPr lang="de-DE" sz="1300" b="1" dirty="0">
                <a:latin typeface="Helvetica" charset="0"/>
                <a:ea typeface="Helvetica" charset="0"/>
                <a:cs typeface="Helvetica" charset="0"/>
              </a:rPr>
              <a:t>Video</a:t>
            </a:r>
          </a:p>
        </p:txBody>
      </p:sp>
      <p:sp>
        <p:nvSpPr>
          <p:cNvPr id="27" name="Textfeld 26"/>
          <p:cNvSpPr txBox="1"/>
          <p:nvPr/>
        </p:nvSpPr>
        <p:spPr>
          <a:xfrm>
            <a:off x="407991" y="2420887"/>
            <a:ext cx="4464048" cy="3767185"/>
          </a:xfrm>
          <a:prstGeom prst="rect">
            <a:avLst/>
          </a:prstGeom>
          <a:noFill/>
        </p:spPr>
        <p:txBody>
          <a:bodyPr wrap="square" lIns="0" tIns="0" rIns="0" bIns="0" numCol="1" spcCol="144000" rtlCol="0">
            <a:spAutoFit/>
          </a:bodyPr>
          <a:lstStyle/>
          <a:p>
            <a:pPr>
              <a:lnSpc>
                <a:spcPct val="120000"/>
              </a:lnSpc>
              <a:buClr>
                <a:srgbClr val="1E6CA7"/>
              </a:buClr>
            </a:pPr>
            <a:r>
              <a:rPr lang="de-DE" sz="1700" b="1" dirty="0">
                <a:solidFill>
                  <a:srgbClr val="8BD4C6"/>
                </a:solidFill>
                <a:latin typeface="Corporate S Light" charset="0"/>
                <a:ea typeface="Corporate S Light" charset="0"/>
                <a:cs typeface="Corporate S Light" charset="0"/>
              </a:rPr>
              <a:t>SYSTEMMERKMALE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Ein Regalbediengerät für alle Bewegungen</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Kombination von Hub-, Senk- und Längsbewegung</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Fahrzeugträger: Palette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Für alle gängigen PKW-Klassen</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Automatisches Entwässerungssystem</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Optional: Drehtisch für flexible Anordnung des Einfahrtsbereichs</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Verzinkte Systemelemente als Korrosionsschutz</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In ober- oder unterirdischer sowie in gemischter Bauweise</a:t>
            </a:r>
          </a:p>
        </p:txBody>
      </p:sp>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auto-UP</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3" name="Bild 2"/>
          <p:cNvPicPr>
            <a:picLocks noChangeAspect="1"/>
          </p:cNvPicPr>
          <p:nvPr/>
        </p:nvPicPr>
        <p:blipFill>
          <a:blip r:embed="rId4"/>
          <a:stretch>
            <a:fillRect/>
          </a:stretch>
        </p:blipFill>
        <p:spPr>
          <a:xfrm>
            <a:off x="8400256" y="1988840"/>
            <a:ext cx="597457" cy="796609"/>
          </a:xfrm>
          <a:prstGeom prst="rect">
            <a:avLst/>
          </a:prstGeom>
        </p:spPr>
      </p:pic>
      <p:grpSp>
        <p:nvGrpSpPr>
          <p:cNvPr id="44" name="Gruppierung 43"/>
          <p:cNvGrpSpPr/>
          <p:nvPr/>
        </p:nvGrpSpPr>
        <p:grpSpPr>
          <a:xfrm>
            <a:off x="9625013" y="4758867"/>
            <a:ext cx="2373505" cy="253267"/>
            <a:chOff x="9408568" y="5702943"/>
            <a:chExt cx="2373505" cy="253267"/>
          </a:xfrm>
        </p:grpSpPr>
        <p:sp>
          <p:nvSpPr>
            <p:cNvPr id="45" name="Textfeld 44">
              <a:hlinkClick r:id="rId5"/>
            </p:cNvPr>
            <p:cNvSpPr txBox="1"/>
            <p:nvPr/>
          </p:nvSpPr>
          <p:spPr>
            <a:xfrm>
              <a:off x="9770118" y="5715182"/>
              <a:ext cx="2011955" cy="241028"/>
            </a:xfrm>
            <a:prstGeom prst="rect">
              <a:avLst/>
            </a:prstGeom>
            <a:noFill/>
          </p:spPr>
          <p:txBody>
            <a:bodyPr wrap="square" lIns="0" tIns="0" rIns="0" bIns="0" numCol="1" spcCol="144000" rtlCol="0">
              <a:spAutoFit/>
            </a:bodyPr>
            <a:lstStyle/>
            <a:p>
              <a:pPr>
                <a:lnSpc>
                  <a:spcPct val="120000"/>
                </a:lnSpc>
              </a:pPr>
              <a:r>
                <a:rPr lang="de-DE" sz="1400" b="1" dirty="0">
                  <a:solidFill>
                    <a:srgbClr val="8BD4C6"/>
                  </a:solidFill>
                  <a:latin typeface="Corporate S Light" charset="0"/>
                  <a:ea typeface="Corporate S Light" charset="0"/>
                  <a:cs typeface="Corporate S Light" charset="0"/>
                </a:rPr>
                <a:t>DOWNLOAD DATENBLATT</a:t>
              </a:r>
            </a:p>
          </p:txBody>
        </p:sp>
        <p:pic>
          <p:nvPicPr>
            <p:cNvPr id="46" name="Bild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8568" y="5702943"/>
              <a:ext cx="259881" cy="245319"/>
            </a:xfrm>
            <a:prstGeom prst="rect">
              <a:avLst/>
            </a:prstGeom>
          </p:spPr>
        </p:pic>
      </p:grpSp>
      <p:sp>
        <p:nvSpPr>
          <p:cNvPr id="51" name="Textfeld 50"/>
          <p:cNvSpPr txBox="1"/>
          <p:nvPr/>
        </p:nvSpPr>
        <p:spPr>
          <a:xfrm>
            <a:off x="9647130" y="4366965"/>
            <a:ext cx="1585597" cy="258532"/>
          </a:xfrm>
          <a:prstGeom prst="rect">
            <a:avLst/>
          </a:prstGeom>
          <a:noFill/>
        </p:spPr>
        <p:txBody>
          <a:bodyPr wrap="square" lIns="0" tIns="0" rIns="0" bIns="0" numCol="1" spcCol="144000" rtlCol="0">
            <a:spAutoFit/>
          </a:bodyPr>
          <a:lstStyle/>
          <a:p>
            <a:pPr marL="285750" indent="-285750">
              <a:lnSpc>
                <a:spcPct val="120000"/>
              </a:lnSpc>
              <a:buBlip>
                <a:blip r:embed="rId7"/>
              </a:buBlip>
            </a:pPr>
            <a:r>
              <a:rPr lang="de-DE" sz="1400" b="1" dirty="0">
                <a:solidFill>
                  <a:srgbClr val="8BD4C6"/>
                </a:solidFill>
                <a:latin typeface="Corporate S Light" charset="0"/>
                <a:ea typeface="Corporate S Light" charset="0"/>
                <a:cs typeface="Corporate S Light" charset="0"/>
              </a:rPr>
              <a:t> ZUR WEBSITE</a:t>
            </a:r>
          </a:p>
        </p:txBody>
      </p:sp>
      <p:sp>
        <p:nvSpPr>
          <p:cNvPr id="52" name="Rechteck 51">
            <a:hlinkClick r:id="rId8"/>
          </p:cNvPr>
          <p:cNvSpPr/>
          <p:nvPr/>
        </p:nvSpPr>
        <p:spPr>
          <a:xfrm>
            <a:off x="9625013" y="435180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3" name="Bild 52">
            <a:hlinkClick r:id="" action="ppaction://noaction"/>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25012" y="2796160"/>
            <a:ext cx="2174652" cy="1223759"/>
          </a:xfrm>
          <a:prstGeom prst="rect">
            <a:avLst/>
          </a:prstGeom>
          <a:blipFill>
            <a:blip r:embed="rId10"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55" name="Dreieck 54"/>
          <p:cNvSpPr/>
          <p:nvPr/>
        </p:nvSpPr>
        <p:spPr>
          <a:xfrm rot="5400000">
            <a:off x="10634981" y="3345311"/>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a:hlinkClick r:id="rId8"/>
          </p:cNvPr>
          <p:cNvSpPr/>
          <p:nvPr/>
        </p:nvSpPr>
        <p:spPr>
          <a:xfrm>
            <a:off x="10472303" y="3156775"/>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Bild 59">
            <a:hlinkClick r:id="rId11" action="ppaction://hlinksldjump"/>
          </p:cNvPr>
          <p:cNvPicPr>
            <a:picLocks noChangeAspect="1"/>
          </p:cNvPicPr>
          <p:nvPr/>
        </p:nvPicPr>
        <p:blipFill>
          <a:blip r:embed="rId12"/>
          <a:stretch>
            <a:fillRect/>
          </a:stretch>
        </p:blipFill>
        <p:spPr>
          <a:xfrm>
            <a:off x="1305103" y="162684"/>
            <a:ext cx="311085" cy="311085"/>
          </a:xfrm>
          <a:prstGeom prst="rect">
            <a:avLst/>
          </a:prstGeom>
        </p:spPr>
      </p:pic>
      <p:pic>
        <p:nvPicPr>
          <p:cNvPr id="61" name="Bild 60">
            <a:hlinkClick r:id="" action="ppaction://hlinkshowjump?jump=nextslide"/>
          </p:cNvPr>
          <p:cNvPicPr>
            <a:picLocks noChangeAspect="1"/>
          </p:cNvPicPr>
          <p:nvPr/>
        </p:nvPicPr>
        <p:blipFill>
          <a:blip r:embed="rId13"/>
          <a:stretch>
            <a:fillRect/>
          </a:stretch>
        </p:blipFill>
        <p:spPr>
          <a:xfrm>
            <a:off x="857013" y="163372"/>
            <a:ext cx="310617" cy="310617"/>
          </a:xfrm>
          <a:prstGeom prst="rect">
            <a:avLst/>
          </a:prstGeom>
        </p:spPr>
      </p:pic>
      <p:pic>
        <p:nvPicPr>
          <p:cNvPr id="62" name="Bild 61">
            <a:hlinkClick r:id="" action="ppaction://hlinkshowjump?jump=previousslide"/>
          </p:cNvPr>
          <p:cNvPicPr>
            <a:picLocks noChangeAspect="1"/>
          </p:cNvPicPr>
          <p:nvPr/>
        </p:nvPicPr>
        <p:blipFill>
          <a:blip r:embed="rId13"/>
          <a:stretch>
            <a:fillRect/>
          </a:stretch>
        </p:blipFill>
        <p:spPr>
          <a:xfrm rot="10800000">
            <a:off x="408221" y="163372"/>
            <a:ext cx="310617" cy="310617"/>
          </a:xfrm>
          <a:prstGeom prst="rect">
            <a:avLst/>
          </a:prstGeom>
        </p:spPr>
      </p:pic>
      <p:pic>
        <p:nvPicPr>
          <p:cNvPr id="63" name="Bild 62">
            <a:hlinkClick r:id="rId14" action="ppaction://hlinksldjump"/>
          </p:cNvPr>
          <p:cNvPicPr>
            <a:picLocks noChangeAspect="1"/>
          </p:cNvPicPr>
          <p:nvPr/>
        </p:nvPicPr>
        <p:blipFill>
          <a:blip r:embed="rId15"/>
          <a:stretch>
            <a:fillRect/>
          </a:stretch>
        </p:blipFill>
        <p:spPr>
          <a:xfrm>
            <a:off x="11472927" y="160774"/>
            <a:ext cx="311085" cy="311085"/>
          </a:xfrm>
          <a:prstGeom prst="rect">
            <a:avLst/>
          </a:prstGeom>
        </p:spPr>
      </p:pic>
      <p:sp>
        <p:nvSpPr>
          <p:cNvPr id="64" name="Titel 1">
            <a:hlinkClick r:id="rId16"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65" name="Titel 1">
            <a:hlinkClick r:id="rId17"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66" name="Titel 1">
            <a:hlinkClick r:id="rId18"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67" name="Titel 1">
            <a:hlinkClick r:id="rId19"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68" name="Titel 1">
            <a:hlinkClick r:id="rId20"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74" name="Titel 1">
            <a:hlinkClick r:id="rId21"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75" name="Titel 1">
            <a:hlinkClick r:id="rId22"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76" name="Titel 1">
            <a:hlinkClick r:id="rId23"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77" name="Titel 1">
            <a:hlinkClick r:id="rId24"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78" name="Titel 1">
            <a:hlinkClick r:id="rId25"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85748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HISTORIE</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255" name="Rechteck 10"/>
          <p:cNvSpPr>
            <a:spLocks noChangeArrowheads="1"/>
          </p:cNvSpPr>
          <p:nvPr/>
        </p:nvSpPr>
        <p:spPr bwMode="auto">
          <a:xfrm>
            <a:off x="6706645" y="1772815"/>
            <a:ext cx="3781841" cy="4860000"/>
          </a:xfrm>
          <a:prstGeom prst="roundRect">
            <a:avLst>
              <a:gd name="adj" fmla="val 0"/>
            </a:avLst>
          </a:prstGeom>
          <a:solidFill>
            <a:sysClr val="window" lastClr="FFFFFF">
              <a:lumMod val="85000"/>
            </a:sysClr>
          </a:solidFill>
          <a:ln w="12700">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HelveticaNeueLT Com 55 Roman"/>
            </a:endParaRPr>
          </a:p>
        </p:txBody>
      </p:sp>
      <p:sp>
        <p:nvSpPr>
          <p:cNvPr id="256" name="Line 170"/>
          <p:cNvSpPr>
            <a:spLocks noChangeShapeType="1"/>
          </p:cNvSpPr>
          <p:nvPr/>
        </p:nvSpPr>
        <p:spPr bwMode="auto">
          <a:xfrm flipV="1">
            <a:off x="7079597" y="2517369"/>
            <a:ext cx="0" cy="1417638"/>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57" name="Line 92"/>
          <p:cNvSpPr>
            <a:spLocks noChangeShapeType="1"/>
          </p:cNvSpPr>
          <p:nvPr/>
        </p:nvSpPr>
        <p:spPr bwMode="auto">
          <a:xfrm flipV="1">
            <a:off x="7630442" y="4288858"/>
            <a:ext cx="0" cy="1863725"/>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58" name="Rechteck 10"/>
          <p:cNvSpPr>
            <a:spLocks noChangeArrowheads="1"/>
          </p:cNvSpPr>
          <p:nvPr/>
        </p:nvSpPr>
        <p:spPr bwMode="auto">
          <a:xfrm>
            <a:off x="839788" y="1772816"/>
            <a:ext cx="3926563" cy="4860000"/>
          </a:xfrm>
          <a:prstGeom prst="roundRect">
            <a:avLst>
              <a:gd name="adj" fmla="val 0"/>
            </a:avLst>
          </a:prstGeom>
          <a:solidFill>
            <a:sysClr val="window" lastClr="FFFFFF">
              <a:lumMod val="85000"/>
            </a:sysClr>
          </a:solidFill>
          <a:ln w="12700">
            <a:no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dirty="0">
              <a:ln>
                <a:noFill/>
              </a:ln>
              <a:solidFill>
                <a:prstClr val="black"/>
              </a:solidFill>
              <a:effectLst/>
              <a:uLnTx/>
              <a:uFillTx/>
              <a:latin typeface="HelveticaNeueLT Com 55 Roman"/>
            </a:endParaRPr>
          </a:p>
        </p:txBody>
      </p:sp>
      <p:sp>
        <p:nvSpPr>
          <p:cNvPr id="259" name="Line 92"/>
          <p:cNvSpPr>
            <a:spLocks noChangeShapeType="1"/>
          </p:cNvSpPr>
          <p:nvPr/>
        </p:nvSpPr>
        <p:spPr bwMode="auto">
          <a:xfrm flipV="1">
            <a:off x="1280899" y="2216113"/>
            <a:ext cx="0" cy="1611312"/>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60" name="Rectangle 125"/>
          <p:cNvSpPr>
            <a:spLocks noChangeArrowheads="1"/>
          </p:cNvSpPr>
          <p:nvPr/>
        </p:nvSpPr>
        <p:spPr bwMode="auto">
          <a:xfrm>
            <a:off x="905781" y="2163136"/>
            <a:ext cx="1232547" cy="503237"/>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STOPA Kesselbau </a:t>
            </a:r>
            <a:br>
              <a:rPr kumimoji="0" lang="de-DE" sz="1000" b="0" i="0" u="none" strike="noStrike" kern="0" cap="none" spc="0" normalizeH="0" baseline="0" noProof="1">
                <a:ln>
                  <a:noFill/>
                </a:ln>
                <a:solidFill>
                  <a:prstClr val="black"/>
                </a:solidFill>
                <a:effectLst/>
                <a:uLnTx/>
                <a:uFillTx/>
                <a:latin typeface="HelveticaNeueLT Com 55 Roman"/>
              </a:rPr>
            </a:br>
            <a:r>
              <a:rPr kumimoji="0" lang="de-DE" sz="1000" b="0" i="0" u="none" strike="noStrike" kern="0" cap="none" spc="0" normalizeH="0" baseline="0" noProof="1">
                <a:ln>
                  <a:noFill/>
                </a:ln>
                <a:solidFill>
                  <a:prstClr val="black"/>
                </a:solidFill>
                <a:effectLst/>
                <a:uLnTx/>
                <a:uFillTx/>
                <a:latin typeface="HelveticaNeueLT Com 55 Roman"/>
              </a:rPr>
              <a:t>GmbH &amp; Co. KG</a:t>
            </a:r>
          </a:p>
        </p:txBody>
      </p:sp>
      <p:sp>
        <p:nvSpPr>
          <p:cNvPr id="261" name="Rectangle 124"/>
          <p:cNvSpPr>
            <a:spLocks noChangeArrowheads="1"/>
          </p:cNvSpPr>
          <p:nvPr/>
        </p:nvSpPr>
        <p:spPr bwMode="auto">
          <a:xfrm>
            <a:off x="905781" y="1952792"/>
            <a:ext cx="1232547" cy="228600"/>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Gründung</a:t>
            </a:r>
          </a:p>
        </p:txBody>
      </p:sp>
      <p:sp>
        <p:nvSpPr>
          <p:cNvPr id="262" name="Line 144"/>
          <p:cNvSpPr>
            <a:spLocks noChangeShapeType="1"/>
          </p:cNvSpPr>
          <p:nvPr/>
        </p:nvSpPr>
        <p:spPr bwMode="auto">
          <a:xfrm flipV="1">
            <a:off x="6410328" y="3279319"/>
            <a:ext cx="0" cy="741363"/>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63" name="Rectangle 151"/>
          <p:cNvSpPr>
            <a:spLocks noChangeArrowheads="1"/>
          </p:cNvSpPr>
          <p:nvPr/>
        </p:nvSpPr>
        <p:spPr bwMode="auto">
          <a:xfrm>
            <a:off x="3537856" y="3427375"/>
            <a:ext cx="1402853" cy="503238"/>
          </a:xfrm>
          <a:prstGeom prst="rect">
            <a:avLst/>
          </a:prstGeom>
          <a:noFill/>
          <a:ln w="12700">
            <a:noFill/>
            <a:miter lim="800000"/>
            <a:headEnd/>
            <a:tailEnd/>
          </a:ln>
        </p:spPr>
        <p:txBody>
          <a:bodyPr wrap="none" anchor="ctr"/>
          <a:lstStyle/>
          <a:p>
            <a:pPr fontAlgn="base">
              <a:spcBef>
                <a:spcPct val="50000"/>
              </a:spcBef>
              <a:spcAft>
                <a:spcPct val="0"/>
              </a:spcAft>
              <a:defRPr/>
            </a:pPr>
            <a:r>
              <a:rPr lang="de-DE" sz="1000" b="1" noProof="1">
                <a:solidFill>
                  <a:srgbClr val="0072B6"/>
                </a:solidFill>
                <a:latin typeface="HelveticaNeueLT Com 55 Roman"/>
              </a:rPr>
              <a:t>Stahlkonstruktionen</a:t>
            </a:r>
          </a:p>
        </p:txBody>
      </p:sp>
      <p:sp>
        <p:nvSpPr>
          <p:cNvPr id="264" name="Rectangle 142"/>
          <p:cNvSpPr>
            <a:spLocks noChangeArrowheads="1"/>
          </p:cNvSpPr>
          <p:nvPr/>
        </p:nvSpPr>
        <p:spPr bwMode="auto">
          <a:xfrm>
            <a:off x="5788824" y="3077365"/>
            <a:ext cx="1214128" cy="503238"/>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Stolzer Parkhaus </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GmbH &amp; Co. KG</a:t>
            </a:r>
          </a:p>
        </p:txBody>
      </p:sp>
      <p:sp>
        <p:nvSpPr>
          <p:cNvPr id="265" name="Rectangle 143"/>
          <p:cNvSpPr>
            <a:spLocks noChangeArrowheads="1"/>
          </p:cNvSpPr>
          <p:nvPr/>
        </p:nvSpPr>
        <p:spPr bwMode="auto">
          <a:xfrm>
            <a:off x="5788824" y="2860219"/>
            <a:ext cx="1214128" cy="228600"/>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Gründung</a:t>
            </a:r>
          </a:p>
        </p:txBody>
      </p:sp>
      <p:sp>
        <p:nvSpPr>
          <p:cNvPr id="266" name="Text Box 163"/>
          <p:cNvSpPr txBox="1">
            <a:spLocks noChangeArrowheads="1"/>
          </p:cNvSpPr>
          <p:nvPr/>
        </p:nvSpPr>
        <p:spPr bwMode="auto">
          <a:xfrm rot="16200000">
            <a:off x="443882" y="5787858"/>
            <a:ext cx="1242861" cy="307777"/>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400" noProof="1">
                <a:solidFill>
                  <a:prstClr val="black"/>
                </a:solidFill>
                <a:latin typeface="HelveticaNeueLT Com 55 Roman"/>
              </a:rPr>
              <a:t>Aufbauphase</a:t>
            </a:r>
          </a:p>
        </p:txBody>
      </p:sp>
      <p:sp>
        <p:nvSpPr>
          <p:cNvPr id="267" name="Text Box 165"/>
          <p:cNvSpPr txBox="1">
            <a:spLocks noChangeArrowheads="1"/>
          </p:cNvSpPr>
          <p:nvPr/>
        </p:nvSpPr>
        <p:spPr bwMode="auto">
          <a:xfrm rot="16200000">
            <a:off x="4169334" y="5607518"/>
            <a:ext cx="1671890" cy="307777"/>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400" noProof="1">
                <a:solidFill>
                  <a:prstClr val="black"/>
                </a:solidFill>
                <a:latin typeface="HelveticaNeueLT Com 55 Roman"/>
              </a:rPr>
              <a:t>Etablierungsphase</a:t>
            </a:r>
          </a:p>
        </p:txBody>
      </p:sp>
      <p:sp>
        <p:nvSpPr>
          <p:cNvPr id="268" name="Text Box 172"/>
          <p:cNvSpPr txBox="1">
            <a:spLocks noChangeArrowheads="1"/>
          </p:cNvSpPr>
          <p:nvPr/>
        </p:nvSpPr>
        <p:spPr bwMode="auto">
          <a:xfrm rot="16200000">
            <a:off x="6125131" y="5616205"/>
            <a:ext cx="1602021" cy="307777"/>
          </a:xfrm>
          <a:prstGeom prst="rect">
            <a:avLst/>
          </a:prstGeom>
          <a:noFill/>
          <a:ln w="12700">
            <a:noFill/>
            <a:miter lim="800000"/>
            <a:headEnd/>
            <a:tailEnd/>
          </a:ln>
        </p:spPr>
        <p:txBody>
          <a:bodyPr wrap="none">
            <a:spAutoFit/>
          </a:bodyPr>
          <a:lstStyle/>
          <a:p>
            <a:pPr fontAlgn="base">
              <a:spcBef>
                <a:spcPct val="0"/>
              </a:spcBef>
              <a:spcAft>
                <a:spcPct val="0"/>
              </a:spcAft>
              <a:defRPr/>
            </a:pPr>
            <a:r>
              <a:rPr lang="de-DE" sz="1400" noProof="1">
                <a:solidFill>
                  <a:prstClr val="black"/>
                </a:solidFill>
                <a:latin typeface="HelveticaNeueLT Com 55 Roman"/>
              </a:rPr>
              <a:t>Expansionsphase</a:t>
            </a:r>
          </a:p>
        </p:txBody>
      </p:sp>
      <p:sp>
        <p:nvSpPr>
          <p:cNvPr id="269" name="Rectangle 132"/>
          <p:cNvSpPr>
            <a:spLocks noChangeArrowheads="1"/>
          </p:cNvSpPr>
          <p:nvPr/>
        </p:nvSpPr>
        <p:spPr bwMode="auto">
          <a:xfrm>
            <a:off x="1574118" y="4540213"/>
            <a:ext cx="2500313" cy="487362"/>
          </a:xfrm>
          <a:prstGeom prst="rect">
            <a:avLst/>
          </a:prstGeom>
          <a:noFill/>
          <a:ln w="12700">
            <a:noFill/>
            <a:miter lim="800000"/>
            <a:headEnd/>
            <a:tailEnd/>
          </a:ln>
        </p:spPr>
        <p:txBody>
          <a:bodyPr wrap="none"/>
          <a:lstStyle/>
          <a:p>
            <a:pPr algn="ctr" fontAlgn="base">
              <a:spcBef>
                <a:spcPct val="0"/>
              </a:spcBef>
              <a:spcAft>
                <a:spcPct val="0"/>
              </a:spcAft>
              <a:defRPr/>
            </a:pPr>
            <a:r>
              <a:rPr lang="de-DE" sz="1000" b="1" noProof="1">
                <a:solidFill>
                  <a:srgbClr val="0072B6"/>
                </a:solidFill>
                <a:latin typeface="HelveticaNeueLT Com 55 Roman"/>
              </a:rPr>
              <a:t>Heizkessel,</a:t>
            </a:r>
          </a:p>
          <a:p>
            <a:pPr algn="ctr" fontAlgn="base">
              <a:spcBef>
                <a:spcPct val="0"/>
              </a:spcBef>
              <a:spcAft>
                <a:spcPct val="0"/>
              </a:spcAft>
              <a:defRPr/>
            </a:pPr>
            <a:r>
              <a:rPr lang="de-DE" sz="1000" b="1" noProof="1">
                <a:solidFill>
                  <a:srgbClr val="0072B6"/>
                </a:solidFill>
                <a:latin typeface="HelveticaNeueLT Com 55 Roman"/>
              </a:rPr>
              <a:t>Schwimmbäder</a:t>
            </a:r>
          </a:p>
        </p:txBody>
      </p:sp>
      <p:sp>
        <p:nvSpPr>
          <p:cNvPr id="270" name="Line 153"/>
          <p:cNvSpPr>
            <a:spLocks noChangeShapeType="1"/>
          </p:cNvSpPr>
          <p:nvPr/>
        </p:nvSpPr>
        <p:spPr bwMode="auto">
          <a:xfrm flipV="1">
            <a:off x="2184793" y="4370194"/>
            <a:ext cx="0" cy="181130"/>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71" name="Line 154"/>
          <p:cNvSpPr>
            <a:spLocks noChangeShapeType="1"/>
          </p:cNvSpPr>
          <p:nvPr/>
        </p:nvSpPr>
        <p:spPr bwMode="auto">
          <a:xfrm flipV="1">
            <a:off x="3364809" y="4376700"/>
            <a:ext cx="0" cy="180975"/>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72" name="Line 155"/>
          <p:cNvSpPr>
            <a:spLocks noChangeShapeType="1"/>
          </p:cNvSpPr>
          <p:nvPr/>
        </p:nvSpPr>
        <p:spPr bwMode="auto">
          <a:xfrm rot="-5400000" flipH="1" flipV="1">
            <a:off x="2774269" y="3960778"/>
            <a:ext cx="0" cy="1193799"/>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73" name="Line 92"/>
          <p:cNvSpPr>
            <a:spLocks noChangeShapeType="1"/>
          </p:cNvSpPr>
          <p:nvPr/>
        </p:nvSpPr>
        <p:spPr bwMode="auto">
          <a:xfrm flipV="1">
            <a:off x="2828633" y="3001925"/>
            <a:ext cx="0" cy="831850"/>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74" name="Line 153"/>
          <p:cNvSpPr>
            <a:spLocks noChangeShapeType="1"/>
          </p:cNvSpPr>
          <p:nvPr/>
        </p:nvSpPr>
        <p:spPr bwMode="auto">
          <a:xfrm flipV="1">
            <a:off x="3271156" y="3573425"/>
            <a:ext cx="0" cy="249238"/>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cxnSp>
        <p:nvCxnSpPr>
          <p:cNvPr id="275" name="Gerade Verbindung mit Pfeil 274"/>
          <p:cNvCxnSpPr/>
          <p:nvPr/>
        </p:nvCxnSpPr>
        <p:spPr>
          <a:xfrm>
            <a:off x="3271156" y="3571838"/>
            <a:ext cx="1598612" cy="0"/>
          </a:xfrm>
          <a:prstGeom prst="straightConnector1">
            <a:avLst/>
          </a:prstGeom>
          <a:noFill/>
          <a:ln w="15875" cap="flat" cmpd="sng" algn="ctr">
            <a:solidFill>
              <a:sysClr val="windowText" lastClr="000000"/>
            </a:solidFill>
            <a:prstDash val="solid"/>
            <a:tailEnd type="arrow" w="med" len="sm"/>
          </a:ln>
          <a:effectLst/>
        </p:spPr>
      </p:cxnSp>
      <p:cxnSp>
        <p:nvCxnSpPr>
          <p:cNvPr id="276" name="Gerade Verbindung mit Pfeil 275"/>
          <p:cNvCxnSpPr/>
          <p:nvPr/>
        </p:nvCxnSpPr>
        <p:spPr>
          <a:xfrm>
            <a:off x="4544107" y="4667791"/>
            <a:ext cx="1047750" cy="0"/>
          </a:xfrm>
          <a:prstGeom prst="straightConnector1">
            <a:avLst/>
          </a:prstGeom>
          <a:noFill/>
          <a:ln w="15875" cap="flat" cmpd="sng" algn="ctr">
            <a:solidFill>
              <a:sysClr val="windowText" lastClr="000000"/>
            </a:solidFill>
            <a:prstDash val="solid"/>
            <a:tailEnd type="arrow" w="med" len="sm"/>
          </a:ln>
          <a:effectLst/>
        </p:spPr>
      </p:cxnSp>
      <p:sp>
        <p:nvSpPr>
          <p:cNvPr id="277" name="Rectangle 132"/>
          <p:cNvSpPr>
            <a:spLocks noChangeArrowheads="1"/>
          </p:cNvSpPr>
          <p:nvPr/>
        </p:nvSpPr>
        <p:spPr bwMode="auto">
          <a:xfrm>
            <a:off x="3961495" y="4688429"/>
            <a:ext cx="2498725" cy="350837"/>
          </a:xfrm>
          <a:prstGeom prst="rect">
            <a:avLst/>
          </a:prstGeom>
          <a:noFill/>
          <a:ln w="12700">
            <a:noFill/>
            <a:miter lim="800000"/>
            <a:headEnd/>
            <a:tailEnd/>
          </a:ln>
        </p:spPr>
        <p:txBody>
          <a:bodyPr wrap="none"/>
          <a:lstStyle/>
          <a:p>
            <a:pPr algn="ctr" fontAlgn="base">
              <a:spcBef>
                <a:spcPct val="0"/>
              </a:spcBef>
              <a:spcAft>
                <a:spcPct val="0"/>
              </a:spcAft>
              <a:defRPr/>
            </a:pPr>
            <a:r>
              <a:rPr lang="de-DE" sz="1000" b="1" noProof="1">
                <a:solidFill>
                  <a:srgbClr val="0072B6"/>
                </a:solidFill>
                <a:latin typeface="HelveticaNeueLT Com 55 Roman"/>
              </a:rPr>
              <a:t>Lagersysteme</a:t>
            </a:r>
          </a:p>
        </p:txBody>
      </p:sp>
      <p:sp>
        <p:nvSpPr>
          <p:cNvPr id="278" name="Line 154"/>
          <p:cNvSpPr>
            <a:spLocks noChangeShapeType="1"/>
          </p:cNvSpPr>
          <p:nvPr/>
        </p:nvSpPr>
        <p:spPr bwMode="auto">
          <a:xfrm flipV="1">
            <a:off x="4553632" y="4373525"/>
            <a:ext cx="0" cy="294266"/>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79" name="Rectangle 151"/>
          <p:cNvSpPr>
            <a:spLocks noChangeArrowheads="1"/>
          </p:cNvSpPr>
          <p:nvPr/>
        </p:nvSpPr>
        <p:spPr bwMode="auto">
          <a:xfrm>
            <a:off x="5622731" y="4363633"/>
            <a:ext cx="1001252" cy="503237"/>
          </a:xfrm>
          <a:prstGeom prst="rect">
            <a:avLst/>
          </a:prstGeom>
          <a:noFill/>
          <a:ln w="12700">
            <a:noFill/>
            <a:miter lim="800000"/>
            <a:headEnd/>
            <a:tailEnd/>
          </a:ln>
        </p:spPr>
        <p:txBody>
          <a:bodyPr wrap="none" anchor="ctr"/>
          <a:lstStyle/>
          <a:p>
            <a:pPr fontAlgn="base">
              <a:spcBef>
                <a:spcPct val="50000"/>
              </a:spcBef>
              <a:spcAft>
                <a:spcPct val="0"/>
              </a:spcAft>
              <a:defRPr/>
            </a:pPr>
            <a:r>
              <a:rPr lang="de-DE" sz="1000" b="1" noProof="1">
                <a:solidFill>
                  <a:srgbClr val="0072B6"/>
                </a:solidFill>
                <a:latin typeface="HelveticaNeueLT Com 55 Roman"/>
              </a:rPr>
              <a:t>Parksysteme</a:t>
            </a:r>
          </a:p>
        </p:txBody>
      </p:sp>
      <p:cxnSp>
        <p:nvCxnSpPr>
          <p:cNvPr id="280" name="Gerade Verbindung mit Pfeil 279"/>
          <p:cNvCxnSpPr/>
          <p:nvPr/>
        </p:nvCxnSpPr>
        <p:spPr>
          <a:xfrm>
            <a:off x="5465432" y="4500525"/>
            <a:ext cx="1102164" cy="0"/>
          </a:xfrm>
          <a:prstGeom prst="straightConnector1">
            <a:avLst/>
          </a:prstGeom>
          <a:noFill/>
          <a:ln w="15875" cap="flat" cmpd="sng" algn="ctr">
            <a:solidFill>
              <a:sysClr val="windowText" lastClr="000000"/>
            </a:solidFill>
            <a:prstDash val="solid"/>
            <a:tailEnd type="arrow" w="med" len="sm"/>
          </a:ln>
          <a:effectLst/>
        </p:spPr>
      </p:cxnSp>
      <p:sp>
        <p:nvSpPr>
          <p:cNvPr id="281" name="Line 154"/>
          <p:cNvSpPr>
            <a:spLocks noChangeShapeType="1"/>
          </p:cNvSpPr>
          <p:nvPr/>
        </p:nvSpPr>
        <p:spPr bwMode="auto">
          <a:xfrm flipV="1">
            <a:off x="5474957" y="4359237"/>
            <a:ext cx="0" cy="142875"/>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82" name="Rectangle 142"/>
          <p:cNvSpPr>
            <a:spLocks noChangeArrowheads="1"/>
          </p:cNvSpPr>
          <p:nvPr/>
        </p:nvSpPr>
        <p:spPr bwMode="auto">
          <a:xfrm>
            <a:off x="6065094" y="2071309"/>
            <a:ext cx="1520551" cy="453501"/>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Softwareentwicklung </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zurück zu STOPA </a:t>
            </a:r>
          </a:p>
        </p:txBody>
      </p:sp>
      <p:sp>
        <p:nvSpPr>
          <p:cNvPr id="283" name="Rectangle 128"/>
          <p:cNvSpPr>
            <a:spLocks noChangeArrowheads="1"/>
          </p:cNvSpPr>
          <p:nvPr/>
        </p:nvSpPr>
        <p:spPr bwMode="auto">
          <a:xfrm>
            <a:off x="1251857" y="5219663"/>
            <a:ext cx="1875294" cy="228600"/>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Produktionsstart</a:t>
            </a:r>
          </a:p>
        </p:txBody>
      </p:sp>
      <p:sp>
        <p:nvSpPr>
          <p:cNvPr id="284" name="Rectangle 129"/>
          <p:cNvSpPr>
            <a:spLocks noChangeArrowheads="1"/>
          </p:cNvSpPr>
          <p:nvPr/>
        </p:nvSpPr>
        <p:spPr bwMode="auto">
          <a:xfrm>
            <a:off x="1251857" y="5439016"/>
            <a:ext cx="1878212" cy="503237"/>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Nach zwei Jahren Entwicklung</a:t>
            </a:r>
            <a:br>
              <a:rPr kumimoji="0" lang="de-DE" sz="1000" b="0" i="0" u="none" strike="noStrike" kern="0" cap="none" spc="0" normalizeH="0" baseline="0" noProof="1">
                <a:ln>
                  <a:noFill/>
                </a:ln>
                <a:solidFill>
                  <a:prstClr val="black"/>
                </a:solidFill>
                <a:effectLst/>
                <a:uLnTx/>
                <a:uFillTx/>
                <a:latin typeface="HelveticaNeueLT Com 55 Roman"/>
              </a:rPr>
            </a:br>
            <a:r>
              <a:rPr kumimoji="0" lang="de-DE" sz="1000" b="0" i="0" u="none" strike="noStrike" kern="0" cap="none" spc="0" normalizeH="0" baseline="0" noProof="1">
                <a:ln>
                  <a:noFill/>
                </a:ln>
                <a:solidFill>
                  <a:prstClr val="black"/>
                </a:solidFill>
                <a:effectLst/>
                <a:uLnTx/>
                <a:uFillTx/>
                <a:latin typeface="HelveticaNeueLT Com 55 Roman"/>
              </a:rPr>
              <a:t>startet die Produktion.</a:t>
            </a:r>
          </a:p>
        </p:txBody>
      </p:sp>
      <p:sp>
        <p:nvSpPr>
          <p:cNvPr id="285" name="Line 92"/>
          <p:cNvSpPr>
            <a:spLocks noChangeShapeType="1"/>
          </p:cNvSpPr>
          <p:nvPr/>
        </p:nvSpPr>
        <p:spPr bwMode="auto">
          <a:xfrm flipV="1">
            <a:off x="1932444" y="4330133"/>
            <a:ext cx="1459" cy="889530"/>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86" name="Line 144"/>
          <p:cNvSpPr>
            <a:spLocks noChangeShapeType="1"/>
          </p:cNvSpPr>
          <p:nvPr/>
        </p:nvSpPr>
        <p:spPr bwMode="auto">
          <a:xfrm flipV="1">
            <a:off x="5706687" y="2521441"/>
            <a:ext cx="0" cy="1319741"/>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87" name="Rectangle 142"/>
          <p:cNvSpPr>
            <a:spLocks noChangeArrowheads="1"/>
          </p:cNvSpPr>
          <p:nvPr/>
        </p:nvSpPr>
        <p:spPr bwMode="auto">
          <a:xfrm>
            <a:off x="4627968" y="2164722"/>
            <a:ext cx="1363198" cy="503238"/>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STOPA Anlagenbau </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GmbH &amp; Co. KG</a:t>
            </a:r>
          </a:p>
        </p:txBody>
      </p:sp>
      <p:sp>
        <p:nvSpPr>
          <p:cNvPr id="288" name="Rectangle 128"/>
          <p:cNvSpPr>
            <a:spLocks noChangeArrowheads="1"/>
          </p:cNvSpPr>
          <p:nvPr/>
        </p:nvSpPr>
        <p:spPr bwMode="auto">
          <a:xfrm>
            <a:off x="7253221" y="5819919"/>
            <a:ext cx="1771320" cy="228600"/>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Umfirmierung</a:t>
            </a:r>
          </a:p>
        </p:txBody>
      </p:sp>
      <p:sp>
        <p:nvSpPr>
          <p:cNvPr id="289" name="Rectangle 129"/>
          <p:cNvSpPr>
            <a:spLocks noChangeArrowheads="1"/>
          </p:cNvSpPr>
          <p:nvPr/>
        </p:nvSpPr>
        <p:spPr bwMode="auto">
          <a:xfrm>
            <a:off x="7253221" y="6029774"/>
            <a:ext cx="1771320" cy="287337"/>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STOPA Anlagenbau GmbH</a:t>
            </a:r>
          </a:p>
        </p:txBody>
      </p:sp>
      <p:sp>
        <p:nvSpPr>
          <p:cNvPr id="290" name="Line 170"/>
          <p:cNvSpPr>
            <a:spLocks noChangeShapeType="1"/>
          </p:cNvSpPr>
          <p:nvPr/>
        </p:nvSpPr>
        <p:spPr bwMode="auto">
          <a:xfrm flipH="1" flipV="1">
            <a:off x="7751771" y="3500798"/>
            <a:ext cx="505" cy="436164"/>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291" name="Rectangle 128"/>
          <p:cNvSpPr>
            <a:spLocks noChangeArrowheads="1"/>
          </p:cNvSpPr>
          <p:nvPr/>
        </p:nvSpPr>
        <p:spPr bwMode="auto">
          <a:xfrm>
            <a:off x="2224993" y="2647913"/>
            <a:ext cx="1301440" cy="228600"/>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Umfirmierung</a:t>
            </a:r>
          </a:p>
        </p:txBody>
      </p:sp>
      <p:sp>
        <p:nvSpPr>
          <p:cNvPr id="292" name="Rectangle 129"/>
          <p:cNvSpPr>
            <a:spLocks noChangeArrowheads="1"/>
          </p:cNvSpPr>
          <p:nvPr/>
        </p:nvSpPr>
        <p:spPr bwMode="auto">
          <a:xfrm>
            <a:off x="2215857" y="2859768"/>
            <a:ext cx="1310575" cy="503237"/>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STOPA Stahlbau </a:t>
            </a:r>
            <a:br>
              <a:rPr kumimoji="0" lang="de-DE" sz="1000" b="0" i="0" u="none" strike="noStrike" kern="0" cap="none" spc="0" normalizeH="0" baseline="0" noProof="1">
                <a:ln>
                  <a:noFill/>
                </a:ln>
                <a:solidFill>
                  <a:prstClr val="black"/>
                </a:solidFill>
                <a:effectLst/>
                <a:uLnTx/>
                <a:uFillTx/>
                <a:latin typeface="HelveticaNeueLT Com 55 Roman"/>
              </a:rPr>
            </a:br>
            <a:r>
              <a:rPr kumimoji="0" lang="de-DE" sz="1000" b="0" i="0" u="none" strike="noStrike" kern="0" cap="none" spc="0" normalizeH="0" baseline="0" noProof="1">
                <a:ln>
                  <a:noFill/>
                </a:ln>
                <a:solidFill>
                  <a:prstClr val="black"/>
                </a:solidFill>
                <a:effectLst/>
                <a:uLnTx/>
                <a:uFillTx/>
                <a:latin typeface="HelveticaNeueLT Com 55 Roman"/>
              </a:rPr>
              <a:t>GmbH &amp; Co. KG</a:t>
            </a:r>
          </a:p>
        </p:txBody>
      </p:sp>
      <p:sp>
        <p:nvSpPr>
          <p:cNvPr id="294" name="Rectangle 86"/>
          <p:cNvSpPr>
            <a:spLocks noChangeArrowheads="1"/>
          </p:cNvSpPr>
          <p:nvPr/>
        </p:nvSpPr>
        <p:spPr bwMode="auto">
          <a:xfrm>
            <a:off x="4442352"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1992</a:t>
            </a:r>
          </a:p>
        </p:txBody>
      </p:sp>
      <p:sp>
        <p:nvSpPr>
          <p:cNvPr id="295" name="Rectangle 87"/>
          <p:cNvSpPr>
            <a:spLocks noChangeArrowheads="1"/>
          </p:cNvSpPr>
          <p:nvPr/>
        </p:nvSpPr>
        <p:spPr bwMode="auto">
          <a:xfrm>
            <a:off x="1567271"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1965</a:t>
            </a:r>
          </a:p>
        </p:txBody>
      </p:sp>
      <p:sp>
        <p:nvSpPr>
          <p:cNvPr id="296" name="Rectangle 87"/>
          <p:cNvSpPr>
            <a:spLocks noChangeArrowheads="1"/>
          </p:cNvSpPr>
          <p:nvPr/>
        </p:nvSpPr>
        <p:spPr bwMode="auto">
          <a:xfrm>
            <a:off x="7311871" y="3876638"/>
            <a:ext cx="720000" cy="427037"/>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2013</a:t>
            </a:r>
          </a:p>
        </p:txBody>
      </p:sp>
      <p:sp>
        <p:nvSpPr>
          <p:cNvPr id="297" name="Rectangle 86"/>
          <p:cNvSpPr>
            <a:spLocks noChangeArrowheads="1"/>
          </p:cNvSpPr>
          <p:nvPr/>
        </p:nvSpPr>
        <p:spPr bwMode="auto">
          <a:xfrm>
            <a:off x="3000254"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1975</a:t>
            </a:r>
          </a:p>
        </p:txBody>
      </p:sp>
      <p:sp>
        <p:nvSpPr>
          <p:cNvPr id="298" name="Rectangle 86"/>
          <p:cNvSpPr>
            <a:spLocks noChangeArrowheads="1"/>
          </p:cNvSpPr>
          <p:nvPr/>
        </p:nvSpPr>
        <p:spPr bwMode="auto">
          <a:xfrm>
            <a:off x="848631"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1963</a:t>
            </a:r>
          </a:p>
        </p:txBody>
      </p:sp>
      <p:sp>
        <p:nvSpPr>
          <p:cNvPr id="299" name="Rectangle 87"/>
          <p:cNvSpPr>
            <a:spLocks noChangeArrowheads="1"/>
          </p:cNvSpPr>
          <p:nvPr/>
        </p:nvSpPr>
        <p:spPr bwMode="auto">
          <a:xfrm>
            <a:off x="6600985"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2011</a:t>
            </a:r>
          </a:p>
        </p:txBody>
      </p:sp>
      <p:sp>
        <p:nvSpPr>
          <p:cNvPr id="300" name="Rectangle 87"/>
          <p:cNvSpPr>
            <a:spLocks noChangeArrowheads="1"/>
          </p:cNvSpPr>
          <p:nvPr/>
        </p:nvSpPr>
        <p:spPr bwMode="auto">
          <a:xfrm>
            <a:off x="5162192"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1994</a:t>
            </a:r>
          </a:p>
        </p:txBody>
      </p:sp>
      <p:sp>
        <p:nvSpPr>
          <p:cNvPr id="301" name="Rectangle 86"/>
          <p:cNvSpPr>
            <a:spLocks noChangeArrowheads="1"/>
          </p:cNvSpPr>
          <p:nvPr/>
        </p:nvSpPr>
        <p:spPr bwMode="auto">
          <a:xfrm>
            <a:off x="2280414"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1974</a:t>
            </a:r>
          </a:p>
        </p:txBody>
      </p:sp>
      <p:sp>
        <p:nvSpPr>
          <p:cNvPr id="302" name="Rectangle 87"/>
          <p:cNvSpPr>
            <a:spLocks noChangeArrowheads="1"/>
          </p:cNvSpPr>
          <p:nvPr/>
        </p:nvSpPr>
        <p:spPr bwMode="auto">
          <a:xfrm>
            <a:off x="5882031"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2001</a:t>
            </a:r>
          </a:p>
        </p:txBody>
      </p:sp>
      <p:sp>
        <p:nvSpPr>
          <p:cNvPr id="303" name="Rectangle 87"/>
          <p:cNvSpPr>
            <a:spLocks noChangeArrowheads="1"/>
          </p:cNvSpPr>
          <p:nvPr/>
        </p:nvSpPr>
        <p:spPr bwMode="auto">
          <a:xfrm>
            <a:off x="8023590" y="387552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2016</a:t>
            </a:r>
          </a:p>
        </p:txBody>
      </p:sp>
      <p:sp>
        <p:nvSpPr>
          <p:cNvPr id="304" name="Oval 185"/>
          <p:cNvSpPr>
            <a:spLocks noChangeArrowheads="1"/>
          </p:cNvSpPr>
          <p:nvPr/>
        </p:nvSpPr>
        <p:spPr bwMode="auto">
          <a:xfrm>
            <a:off x="1222163" y="3809339"/>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05" name="Oval 185"/>
          <p:cNvSpPr>
            <a:spLocks noChangeArrowheads="1"/>
          </p:cNvSpPr>
          <p:nvPr/>
        </p:nvSpPr>
        <p:spPr bwMode="auto">
          <a:xfrm>
            <a:off x="7018742" y="3834153"/>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06" name="Oval 185"/>
          <p:cNvSpPr>
            <a:spLocks noChangeArrowheads="1"/>
          </p:cNvSpPr>
          <p:nvPr/>
        </p:nvSpPr>
        <p:spPr bwMode="auto">
          <a:xfrm>
            <a:off x="7574262" y="4232239"/>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07" name="Oval 185"/>
          <p:cNvSpPr>
            <a:spLocks noChangeArrowheads="1"/>
          </p:cNvSpPr>
          <p:nvPr/>
        </p:nvSpPr>
        <p:spPr bwMode="auto">
          <a:xfrm>
            <a:off x="1877293" y="4246525"/>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08" name="Oval 185"/>
          <p:cNvSpPr>
            <a:spLocks noChangeArrowheads="1"/>
          </p:cNvSpPr>
          <p:nvPr/>
        </p:nvSpPr>
        <p:spPr bwMode="auto">
          <a:xfrm>
            <a:off x="2773072" y="3804576"/>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09" name="Oval 185"/>
          <p:cNvSpPr>
            <a:spLocks noChangeArrowheads="1"/>
          </p:cNvSpPr>
          <p:nvPr/>
        </p:nvSpPr>
        <p:spPr bwMode="auto">
          <a:xfrm>
            <a:off x="6353335" y="3826851"/>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10" name="Oval 185"/>
          <p:cNvSpPr>
            <a:spLocks noChangeArrowheads="1"/>
          </p:cNvSpPr>
          <p:nvPr/>
        </p:nvSpPr>
        <p:spPr bwMode="auto">
          <a:xfrm>
            <a:off x="5647948" y="3818864"/>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11" name="Oval 185"/>
          <p:cNvSpPr>
            <a:spLocks noChangeArrowheads="1"/>
          </p:cNvSpPr>
          <p:nvPr/>
        </p:nvSpPr>
        <p:spPr bwMode="auto">
          <a:xfrm>
            <a:off x="7691423" y="3832249"/>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12" name="Rectangle 143"/>
          <p:cNvSpPr>
            <a:spLocks noChangeArrowheads="1"/>
          </p:cNvSpPr>
          <p:nvPr/>
        </p:nvSpPr>
        <p:spPr bwMode="auto">
          <a:xfrm>
            <a:off x="6065094" y="1854827"/>
            <a:ext cx="1520551" cy="227935"/>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Insourcing</a:t>
            </a:r>
          </a:p>
        </p:txBody>
      </p:sp>
      <p:sp>
        <p:nvSpPr>
          <p:cNvPr id="313" name="Rectangle 143"/>
          <p:cNvSpPr>
            <a:spLocks noChangeArrowheads="1"/>
          </p:cNvSpPr>
          <p:nvPr/>
        </p:nvSpPr>
        <p:spPr bwMode="auto">
          <a:xfrm>
            <a:off x="4627967" y="1935125"/>
            <a:ext cx="1363977" cy="228600"/>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Umfirmierung</a:t>
            </a:r>
          </a:p>
        </p:txBody>
      </p:sp>
      <p:sp>
        <p:nvSpPr>
          <p:cNvPr id="314" name="Line 92"/>
          <p:cNvSpPr>
            <a:spLocks noChangeShapeType="1"/>
          </p:cNvSpPr>
          <p:nvPr/>
        </p:nvSpPr>
        <p:spPr bwMode="auto">
          <a:xfrm flipV="1">
            <a:off x="9039854" y="4333134"/>
            <a:ext cx="0" cy="608542"/>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15" name="Rectangle 129"/>
          <p:cNvSpPr>
            <a:spLocks noChangeArrowheads="1"/>
          </p:cNvSpPr>
          <p:nvPr/>
        </p:nvSpPr>
        <p:spPr bwMode="auto">
          <a:xfrm>
            <a:off x="8458300" y="5104353"/>
            <a:ext cx="1105958" cy="535981"/>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Erarbeitung </a:t>
            </a:r>
            <a:br>
              <a:rPr kumimoji="0" lang="de-DE" sz="1000" b="0" i="0" u="none" strike="noStrike" kern="0" cap="none" spc="0" normalizeH="0" baseline="0" noProof="1">
                <a:ln>
                  <a:noFill/>
                </a:ln>
                <a:solidFill>
                  <a:prstClr val="black"/>
                </a:solidFill>
                <a:effectLst/>
                <a:uLnTx/>
                <a:uFillTx/>
                <a:latin typeface="HelveticaNeueLT Com 55 Roman"/>
              </a:rPr>
            </a:br>
            <a:r>
              <a:rPr kumimoji="0" lang="de-DE" sz="1000" b="0" i="0" u="none" strike="noStrike" kern="0" cap="none" spc="0" normalizeH="0" baseline="0" noProof="1">
                <a:ln>
                  <a:noFill/>
                </a:ln>
                <a:solidFill>
                  <a:prstClr val="black"/>
                </a:solidFill>
                <a:effectLst/>
                <a:uLnTx/>
                <a:uFillTx/>
                <a:latin typeface="HelveticaNeueLT Com 55 Roman"/>
              </a:rPr>
              <a:t>des Wachstums-</a:t>
            </a:r>
            <a:br>
              <a:rPr kumimoji="0" lang="de-DE" sz="1000" b="0" i="0" u="none" strike="noStrike" kern="0" cap="none" spc="0" normalizeH="0" baseline="0" noProof="1">
                <a:ln>
                  <a:noFill/>
                </a:ln>
                <a:solidFill>
                  <a:prstClr val="black"/>
                </a:solidFill>
                <a:effectLst/>
                <a:uLnTx/>
                <a:uFillTx/>
                <a:latin typeface="HelveticaNeueLT Com 55 Roman"/>
              </a:rPr>
            </a:br>
            <a:r>
              <a:rPr kumimoji="0" lang="de-DE" sz="1000" b="0" i="0" u="none" strike="noStrike" kern="0" cap="none" spc="0" normalizeH="0" baseline="0" noProof="1">
                <a:ln>
                  <a:noFill/>
                </a:ln>
                <a:solidFill>
                  <a:prstClr val="black"/>
                </a:solidFill>
                <a:effectLst/>
                <a:uLnTx/>
                <a:uFillTx/>
                <a:latin typeface="HelveticaNeueLT Com 55 Roman"/>
              </a:rPr>
              <a:t>potenzials</a:t>
            </a:r>
          </a:p>
        </p:txBody>
      </p:sp>
      <p:sp>
        <p:nvSpPr>
          <p:cNvPr id="316" name="Rectangle 128"/>
          <p:cNvSpPr>
            <a:spLocks noChangeArrowheads="1"/>
          </p:cNvSpPr>
          <p:nvPr/>
        </p:nvSpPr>
        <p:spPr bwMode="auto">
          <a:xfrm>
            <a:off x="8463592" y="4667791"/>
            <a:ext cx="1100666" cy="436562"/>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Strategie-</a:t>
            </a:r>
          </a:p>
          <a:p>
            <a:pPr fontAlgn="base">
              <a:spcBef>
                <a:spcPct val="0"/>
              </a:spcBef>
              <a:spcAft>
                <a:spcPct val="0"/>
              </a:spcAft>
              <a:defRPr/>
            </a:pPr>
            <a:r>
              <a:rPr lang="de-DE" sz="1000" cap="all" spc="70" noProof="1">
                <a:solidFill>
                  <a:prstClr val="white"/>
                </a:solidFill>
                <a:latin typeface="HelveticaNeueLT Com 55 Roman"/>
              </a:rPr>
              <a:t>ausbau</a:t>
            </a:r>
          </a:p>
        </p:txBody>
      </p:sp>
      <p:sp>
        <p:nvSpPr>
          <p:cNvPr id="317" name="Rectangle 87"/>
          <p:cNvSpPr>
            <a:spLocks noChangeArrowheads="1"/>
          </p:cNvSpPr>
          <p:nvPr/>
        </p:nvSpPr>
        <p:spPr bwMode="auto">
          <a:xfrm>
            <a:off x="8742062" y="3874601"/>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2017</a:t>
            </a:r>
          </a:p>
        </p:txBody>
      </p:sp>
      <p:sp>
        <p:nvSpPr>
          <p:cNvPr id="318" name="Rectangle 87"/>
          <p:cNvSpPr>
            <a:spLocks noChangeArrowheads="1"/>
          </p:cNvSpPr>
          <p:nvPr/>
        </p:nvSpPr>
        <p:spPr bwMode="auto">
          <a:xfrm>
            <a:off x="9456437" y="3874601"/>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2020</a:t>
            </a:r>
          </a:p>
        </p:txBody>
      </p:sp>
      <p:sp>
        <p:nvSpPr>
          <p:cNvPr id="319" name="Oval 185"/>
          <p:cNvSpPr>
            <a:spLocks noChangeArrowheads="1"/>
          </p:cNvSpPr>
          <p:nvPr/>
        </p:nvSpPr>
        <p:spPr bwMode="auto">
          <a:xfrm>
            <a:off x="8983674" y="4260639"/>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20" name="Line 170"/>
          <p:cNvSpPr>
            <a:spLocks noChangeShapeType="1"/>
          </p:cNvSpPr>
          <p:nvPr/>
        </p:nvSpPr>
        <p:spPr bwMode="auto">
          <a:xfrm flipH="1" flipV="1">
            <a:off x="8607506" y="2442415"/>
            <a:ext cx="0" cy="1388966"/>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21" name="Rectangle 143"/>
          <p:cNvSpPr>
            <a:spLocks noChangeArrowheads="1"/>
          </p:cNvSpPr>
          <p:nvPr/>
        </p:nvSpPr>
        <p:spPr bwMode="auto">
          <a:xfrm>
            <a:off x="8236558" y="1972240"/>
            <a:ext cx="1027794" cy="238653"/>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Gründung</a:t>
            </a:r>
          </a:p>
        </p:txBody>
      </p:sp>
      <p:sp>
        <p:nvSpPr>
          <p:cNvPr id="322" name="Rectangle 142"/>
          <p:cNvSpPr>
            <a:spLocks noChangeArrowheads="1"/>
          </p:cNvSpPr>
          <p:nvPr/>
        </p:nvSpPr>
        <p:spPr bwMode="auto">
          <a:xfrm>
            <a:off x="8236557" y="2197664"/>
            <a:ext cx="1027795" cy="297670"/>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STOPA China</a:t>
            </a:r>
          </a:p>
        </p:txBody>
      </p:sp>
      <p:sp>
        <p:nvSpPr>
          <p:cNvPr id="323" name="Oval 185"/>
          <p:cNvSpPr>
            <a:spLocks noChangeArrowheads="1"/>
          </p:cNvSpPr>
          <p:nvPr/>
        </p:nvSpPr>
        <p:spPr bwMode="auto">
          <a:xfrm>
            <a:off x="8553269" y="3819276"/>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24" name="Rectangle 143"/>
          <p:cNvSpPr>
            <a:spLocks noChangeArrowheads="1"/>
          </p:cNvSpPr>
          <p:nvPr/>
        </p:nvSpPr>
        <p:spPr bwMode="auto">
          <a:xfrm>
            <a:off x="7133209" y="2850935"/>
            <a:ext cx="1367550" cy="231245"/>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Markenbildung</a:t>
            </a:r>
          </a:p>
        </p:txBody>
      </p:sp>
      <p:sp>
        <p:nvSpPr>
          <p:cNvPr id="325" name="Rectangle 142"/>
          <p:cNvSpPr>
            <a:spLocks noChangeArrowheads="1"/>
          </p:cNvSpPr>
          <p:nvPr/>
        </p:nvSpPr>
        <p:spPr bwMode="auto">
          <a:xfrm>
            <a:off x="7133208" y="3082180"/>
            <a:ext cx="1383266" cy="499466"/>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stolzer wird zur Marke</a:t>
            </a:r>
          </a:p>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der STOPA</a:t>
            </a:r>
          </a:p>
        </p:txBody>
      </p:sp>
      <p:sp>
        <p:nvSpPr>
          <p:cNvPr id="326" name="Line 170"/>
          <p:cNvSpPr>
            <a:spLocks noChangeShapeType="1"/>
          </p:cNvSpPr>
          <p:nvPr/>
        </p:nvSpPr>
        <p:spPr bwMode="auto">
          <a:xfrm flipH="1" flipV="1">
            <a:off x="9648071" y="3483274"/>
            <a:ext cx="505" cy="436164"/>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327" name="Oval 185"/>
          <p:cNvSpPr>
            <a:spLocks noChangeArrowheads="1"/>
          </p:cNvSpPr>
          <p:nvPr/>
        </p:nvSpPr>
        <p:spPr bwMode="auto">
          <a:xfrm>
            <a:off x="9592443" y="3814725"/>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pic>
        <p:nvPicPr>
          <p:cNvPr id="91" name="Bild 90">
            <a:hlinkClick r:id="rId3" action="ppaction://hlinksldjump"/>
          </p:cNvPr>
          <p:cNvPicPr>
            <a:picLocks noChangeAspect="1"/>
          </p:cNvPicPr>
          <p:nvPr/>
        </p:nvPicPr>
        <p:blipFill>
          <a:blip r:embed="rId4"/>
          <a:stretch>
            <a:fillRect/>
          </a:stretch>
        </p:blipFill>
        <p:spPr>
          <a:xfrm>
            <a:off x="1305104" y="160776"/>
            <a:ext cx="311085" cy="311085"/>
          </a:xfrm>
          <a:prstGeom prst="rect">
            <a:avLst/>
          </a:prstGeom>
        </p:spPr>
      </p:pic>
      <p:pic>
        <p:nvPicPr>
          <p:cNvPr id="92" name="Bild 91">
            <a:hlinkClick r:id="" action="ppaction://hlinkshowjump?jump=nextslide"/>
          </p:cNvPr>
          <p:cNvPicPr>
            <a:picLocks noChangeAspect="1"/>
          </p:cNvPicPr>
          <p:nvPr/>
        </p:nvPicPr>
        <p:blipFill>
          <a:blip r:embed="rId5"/>
          <a:stretch>
            <a:fillRect/>
          </a:stretch>
        </p:blipFill>
        <p:spPr>
          <a:xfrm>
            <a:off x="856546" y="160776"/>
            <a:ext cx="311085" cy="311085"/>
          </a:xfrm>
          <a:prstGeom prst="rect">
            <a:avLst/>
          </a:prstGeom>
        </p:spPr>
      </p:pic>
      <p:pic>
        <p:nvPicPr>
          <p:cNvPr id="93" name="Bild 92">
            <a:hlinkClick r:id="" action="ppaction://hlinkshowjump?jump=previousslide"/>
          </p:cNvPr>
          <p:cNvPicPr>
            <a:picLocks noChangeAspect="1"/>
          </p:cNvPicPr>
          <p:nvPr/>
        </p:nvPicPr>
        <p:blipFill>
          <a:blip r:embed="rId5"/>
          <a:stretch>
            <a:fillRect/>
          </a:stretch>
        </p:blipFill>
        <p:spPr>
          <a:xfrm rot="10800000">
            <a:off x="407988" y="160776"/>
            <a:ext cx="311085" cy="311085"/>
          </a:xfrm>
          <a:prstGeom prst="rect">
            <a:avLst/>
          </a:prstGeom>
        </p:spPr>
      </p:pic>
      <p:pic>
        <p:nvPicPr>
          <p:cNvPr id="94" name="Bild 93">
            <a:hlinkClick r:id="rId6" action="ppaction://hlinksldjump"/>
          </p:cNvPr>
          <p:cNvPicPr>
            <a:picLocks noChangeAspect="1"/>
          </p:cNvPicPr>
          <p:nvPr/>
        </p:nvPicPr>
        <p:blipFill>
          <a:blip r:embed="rId7"/>
          <a:stretch>
            <a:fillRect/>
          </a:stretch>
        </p:blipFill>
        <p:spPr>
          <a:xfrm>
            <a:off x="11472928" y="160775"/>
            <a:ext cx="311085" cy="311085"/>
          </a:xfrm>
          <a:prstGeom prst="rect">
            <a:avLst/>
          </a:prstGeom>
        </p:spPr>
      </p:pic>
      <p:sp>
        <p:nvSpPr>
          <p:cNvPr id="95" name="Titel 1">
            <a:hlinkClick r:id="rId6"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96" name="Titel 1">
            <a:hlinkClick r:id="rId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97" name="Titel 1">
            <a:hlinkClick r:id="rId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98" name="Titel 1">
            <a:hlinkClick r:id="rId1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99" name="Titel 1">
            <a:hlinkClick r:id="rId1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100" name="Rectangle 143">
            <a:extLst>
              <a:ext uri="{FF2B5EF4-FFF2-40B4-BE49-F238E27FC236}">
                <a16:creationId xmlns:a16="http://schemas.microsoft.com/office/drawing/2014/main" id="{95D98B9E-AD60-4764-9C57-BD821C58F336}"/>
              </a:ext>
            </a:extLst>
          </p:cNvPr>
          <p:cNvSpPr>
            <a:spLocks noChangeArrowheads="1"/>
          </p:cNvSpPr>
          <p:nvPr/>
        </p:nvSpPr>
        <p:spPr bwMode="auto">
          <a:xfrm>
            <a:off x="8719962" y="3058552"/>
            <a:ext cx="1454885" cy="238653"/>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Arbeitseinstieg</a:t>
            </a:r>
          </a:p>
        </p:txBody>
      </p:sp>
      <p:sp>
        <p:nvSpPr>
          <p:cNvPr id="101" name="Rectangle 142">
            <a:extLst>
              <a:ext uri="{FF2B5EF4-FFF2-40B4-BE49-F238E27FC236}">
                <a16:creationId xmlns:a16="http://schemas.microsoft.com/office/drawing/2014/main" id="{3CE3F05D-7AD1-432F-AAF2-693A26F85B2C}"/>
              </a:ext>
            </a:extLst>
          </p:cNvPr>
          <p:cNvSpPr>
            <a:spLocks noChangeArrowheads="1"/>
          </p:cNvSpPr>
          <p:nvPr/>
        </p:nvSpPr>
        <p:spPr bwMode="auto">
          <a:xfrm>
            <a:off x="8719962" y="3283976"/>
            <a:ext cx="1454889" cy="297670"/>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Michael Stolzer</a:t>
            </a:r>
          </a:p>
        </p:txBody>
      </p:sp>
      <p:sp>
        <p:nvSpPr>
          <p:cNvPr id="102" name="Rectangle 86">
            <a:extLst>
              <a:ext uri="{FF2B5EF4-FFF2-40B4-BE49-F238E27FC236}">
                <a16:creationId xmlns:a16="http://schemas.microsoft.com/office/drawing/2014/main" id="{5110F0B7-E492-409D-8241-2EF3FC6D0C6D}"/>
              </a:ext>
            </a:extLst>
          </p:cNvPr>
          <p:cNvSpPr>
            <a:spLocks noChangeArrowheads="1"/>
          </p:cNvSpPr>
          <p:nvPr/>
        </p:nvSpPr>
        <p:spPr bwMode="auto">
          <a:xfrm>
            <a:off x="3720254" y="3873463"/>
            <a:ext cx="720000" cy="430212"/>
          </a:xfrm>
          <a:prstGeom prst="rect">
            <a:avLst/>
          </a:prstGeom>
          <a:solidFill>
            <a:srgbClr val="0072B6"/>
          </a:solidFill>
          <a:ln w="9525" cap="flat" cmpd="sng" algn="ctr">
            <a:solidFill>
              <a:sysClr val="window" lastClr="FFFFFF"/>
            </a:solidFill>
            <a:prstDash val="soli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0" i="0" u="none" strike="noStrike" kern="0" cap="none" spc="0" normalizeH="0" baseline="0" noProof="1">
                <a:ln>
                  <a:noFill/>
                </a:ln>
                <a:solidFill>
                  <a:prstClr val="white"/>
                </a:solidFill>
                <a:effectLst/>
                <a:uLnTx/>
                <a:uFillTx/>
                <a:latin typeface="HelveticaNeueLT Com 55 Roman"/>
                <a:ea typeface=""/>
                <a:cs typeface=""/>
              </a:rPr>
              <a:t>1985</a:t>
            </a:r>
          </a:p>
        </p:txBody>
      </p:sp>
      <p:sp>
        <p:nvSpPr>
          <p:cNvPr id="103" name="Rectangle 128">
            <a:extLst>
              <a:ext uri="{FF2B5EF4-FFF2-40B4-BE49-F238E27FC236}">
                <a16:creationId xmlns:a16="http://schemas.microsoft.com/office/drawing/2014/main" id="{6A73E57C-6123-4EE2-BC4B-00077D19C3C2}"/>
              </a:ext>
            </a:extLst>
          </p:cNvPr>
          <p:cNvSpPr>
            <a:spLocks noChangeArrowheads="1"/>
          </p:cNvSpPr>
          <p:nvPr/>
        </p:nvSpPr>
        <p:spPr bwMode="auto">
          <a:xfrm>
            <a:off x="3215109" y="5226106"/>
            <a:ext cx="1503965" cy="228600"/>
          </a:xfrm>
          <a:prstGeom prst="rect">
            <a:avLst/>
          </a:prstGeom>
          <a:solidFill>
            <a:srgbClr val="000000"/>
          </a:solidFill>
          <a:ln w="12700">
            <a:noFill/>
            <a:miter lim="800000"/>
            <a:headEnd/>
            <a:tailEnd/>
          </a:ln>
        </p:spPr>
        <p:txBody>
          <a:bodyPr wrap="none" anchor="ctr"/>
          <a:lstStyle/>
          <a:p>
            <a:pPr fontAlgn="base">
              <a:spcBef>
                <a:spcPct val="0"/>
              </a:spcBef>
              <a:spcAft>
                <a:spcPct val="0"/>
              </a:spcAft>
              <a:defRPr/>
            </a:pPr>
            <a:r>
              <a:rPr lang="de-DE" sz="1000" cap="all" spc="70" noProof="1">
                <a:solidFill>
                  <a:prstClr val="white"/>
                </a:solidFill>
                <a:latin typeface="HelveticaNeueLT Com 55 Roman"/>
              </a:rPr>
              <a:t>Partnerschaft</a:t>
            </a:r>
          </a:p>
        </p:txBody>
      </p:sp>
      <p:sp>
        <p:nvSpPr>
          <p:cNvPr id="104" name="Rectangle 129">
            <a:extLst>
              <a:ext uri="{FF2B5EF4-FFF2-40B4-BE49-F238E27FC236}">
                <a16:creationId xmlns:a16="http://schemas.microsoft.com/office/drawing/2014/main" id="{83EB1CDB-7C7B-4B92-BFAE-3DCFE82E5ABD}"/>
              </a:ext>
            </a:extLst>
          </p:cNvPr>
          <p:cNvSpPr>
            <a:spLocks noChangeArrowheads="1"/>
          </p:cNvSpPr>
          <p:nvPr/>
        </p:nvSpPr>
        <p:spPr bwMode="auto">
          <a:xfrm>
            <a:off x="3215108" y="5437961"/>
            <a:ext cx="1503966" cy="503237"/>
          </a:xfrm>
          <a:prstGeom prst="rect">
            <a:avLst/>
          </a:prstGeom>
          <a:solidFill>
            <a:sysClr val="window" lastClr="FFFFFF"/>
          </a:solidFill>
          <a:ln w="6350">
            <a:solidFill>
              <a:sysClr val="window" lastClr="FFFFFF">
                <a:lumMod val="85000"/>
              </a:sysClr>
            </a:solidFill>
            <a:miter lim="800000"/>
            <a:headEnd/>
            <a:tailEnd/>
          </a:ln>
        </p:spPr>
        <p:txBody>
          <a:bodyPr wrap="none" anchor="ct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de-DE" sz="1000" b="0" i="0" u="none" strike="noStrike" kern="0" cap="none" spc="0" normalizeH="0" baseline="0" noProof="1">
                <a:ln>
                  <a:noFill/>
                </a:ln>
                <a:solidFill>
                  <a:prstClr val="black"/>
                </a:solidFill>
                <a:effectLst/>
                <a:uLnTx/>
                <a:uFillTx/>
                <a:latin typeface="HelveticaNeueLT Com 55 Roman"/>
              </a:rPr>
              <a:t>Beginn der Zusammen-</a:t>
            </a:r>
            <a:br>
              <a:rPr kumimoji="0" lang="de-DE" sz="1000" b="0" i="0" u="none" strike="noStrike" kern="0" cap="none" spc="0" normalizeH="0" baseline="0" noProof="1">
                <a:ln>
                  <a:noFill/>
                </a:ln>
                <a:solidFill>
                  <a:prstClr val="black"/>
                </a:solidFill>
                <a:effectLst/>
                <a:uLnTx/>
                <a:uFillTx/>
                <a:latin typeface="HelveticaNeueLT Com 55 Roman"/>
              </a:rPr>
            </a:br>
            <a:r>
              <a:rPr kumimoji="0" lang="de-DE" sz="1000" b="0" i="0" u="none" strike="noStrike" kern="0" cap="none" spc="0" normalizeH="0" baseline="0" noProof="1">
                <a:ln>
                  <a:noFill/>
                </a:ln>
                <a:solidFill>
                  <a:prstClr val="black"/>
                </a:solidFill>
                <a:effectLst/>
                <a:uLnTx/>
                <a:uFillTx/>
                <a:latin typeface="HelveticaNeueLT Com 55 Roman"/>
              </a:rPr>
              <a:t>arbeit mit TRUMPF</a:t>
            </a:r>
          </a:p>
        </p:txBody>
      </p:sp>
      <p:sp>
        <p:nvSpPr>
          <p:cNvPr id="105" name="Line 92">
            <a:extLst>
              <a:ext uri="{FF2B5EF4-FFF2-40B4-BE49-F238E27FC236}">
                <a16:creationId xmlns:a16="http://schemas.microsoft.com/office/drawing/2014/main" id="{0A3DAF07-470B-48EC-A4E3-EC39AD1D8DFA}"/>
              </a:ext>
            </a:extLst>
          </p:cNvPr>
          <p:cNvSpPr>
            <a:spLocks noChangeShapeType="1"/>
          </p:cNvSpPr>
          <p:nvPr/>
        </p:nvSpPr>
        <p:spPr bwMode="auto">
          <a:xfrm flipV="1">
            <a:off x="4082489" y="4330133"/>
            <a:ext cx="1459" cy="889530"/>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106" name="Oval 185">
            <a:extLst>
              <a:ext uri="{FF2B5EF4-FFF2-40B4-BE49-F238E27FC236}">
                <a16:creationId xmlns:a16="http://schemas.microsoft.com/office/drawing/2014/main" id="{AA269F30-B24D-4955-AE29-4E0496EF1348}"/>
              </a:ext>
            </a:extLst>
          </p:cNvPr>
          <p:cNvSpPr>
            <a:spLocks noChangeArrowheads="1"/>
          </p:cNvSpPr>
          <p:nvPr/>
        </p:nvSpPr>
        <p:spPr bwMode="auto">
          <a:xfrm>
            <a:off x="4027338" y="4246525"/>
            <a:ext cx="111760" cy="111760"/>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Tree>
    <p:extLst>
      <p:ext uri="{BB962C8B-B14F-4D97-AF65-F5344CB8AC3E}">
        <p14:creationId xmlns:p14="http://schemas.microsoft.com/office/powerpoint/2010/main" val="19973323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p:cNvSpPr/>
          <p:nvPr/>
        </p:nvSpPr>
        <p:spPr>
          <a:xfrm>
            <a:off x="270028" y="2060848"/>
            <a:ext cx="8658605" cy="3744416"/>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auto-SP</a:t>
            </a:r>
          </a:p>
        </p:txBody>
      </p:sp>
      <p:sp>
        <p:nvSpPr>
          <p:cNvPr id="18" name="Textfeld 17"/>
          <p:cNvSpPr txBox="1"/>
          <p:nvPr/>
        </p:nvSpPr>
        <p:spPr>
          <a:xfrm>
            <a:off x="624672" y="2427852"/>
            <a:ext cx="5877024" cy="2929648"/>
          </a:xfrm>
          <a:prstGeom prst="rect">
            <a:avLst/>
          </a:prstGeom>
          <a:noFill/>
        </p:spPr>
        <p:txBody>
          <a:bodyPr wrap="square" lIns="0" tIns="0" rIns="0" bIns="0" rtlCol="0">
            <a:spAutoFit/>
          </a:bodyPr>
          <a:lstStyle/>
          <a:p>
            <a:pPr>
              <a:lnSpc>
                <a:spcPct val="120000"/>
              </a:lnSpc>
            </a:pPr>
            <a:r>
              <a:rPr lang="de-DE" sz="2000" dirty="0">
                <a:latin typeface="Corporate S Light" charset="0"/>
                <a:ea typeface="Corporate S Light" charset="0"/>
                <a:cs typeface="Corporate S Light" charset="0"/>
              </a:rPr>
              <a:t>Das vollautomatische Parkhaussystem SP wurde entwickelt, um möglichst schnell möglichst viele Autos auf möglichst kleiner Fläche zu parken. Die variable und exklusive Form des Parkens lässt sich auch in Bestandsbauten einfügen. Um den Raum effizient zu nutzen, werden die Fahrzeuge innerhalb eines Regalblocks auf speziellen Fahrzeugpaletten sowohl neben als auch übereinander angeordnet.</a:t>
            </a:r>
            <a:endParaRPr lang="de-DE" sz="2000" b="1" dirty="0">
              <a:latin typeface="Corporate S Light" charset="0"/>
              <a:ea typeface="Corporate S Light" charset="0"/>
              <a:cs typeface="Corporate S Light" charset="0"/>
            </a:endParaRPr>
          </a:p>
        </p:txBody>
      </p:sp>
      <p:sp>
        <p:nvSpPr>
          <p:cNvPr id="19" name="Rechteck 18"/>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25" name="Bild 24"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pic>
        <p:nvPicPr>
          <p:cNvPr id="34" name="Bild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649" y="4061868"/>
            <a:ext cx="2897006" cy="2239340"/>
          </a:xfrm>
          <a:prstGeom prst="rect">
            <a:avLst/>
          </a:prstGeom>
        </p:spPr>
      </p:pic>
      <p:pic>
        <p:nvPicPr>
          <p:cNvPr id="35" name="Bild 3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7469642" y="766209"/>
            <a:ext cx="2460071" cy="4395962"/>
          </a:xfrm>
          <a:prstGeom prst="rect">
            <a:avLst/>
          </a:prstGeom>
        </p:spPr>
      </p:pic>
      <p:pic>
        <p:nvPicPr>
          <p:cNvPr id="38" name="Bild 37">
            <a:hlinkClick r:id="rId6" action="ppaction://hlinksldjump"/>
          </p:cNvPr>
          <p:cNvPicPr>
            <a:picLocks noChangeAspect="1"/>
          </p:cNvPicPr>
          <p:nvPr/>
        </p:nvPicPr>
        <p:blipFill>
          <a:blip r:embed="rId7"/>
          <a:stretch>
            <a:fillRect/>
          </a:stretch>
        </p:blipFill>
        <p:spPr>
          <a:xfrm>
            <a:off x="1305103" y="162684"/>
            <a:ext cx="311085" cy="311085"/>
          </a:xfrm>
          <a:prstGeom prst="rect">
            <a:avLst/>
          </a:prstGeom>
        </p:spPr>
      </p:pic>
      <p:pic>
        <p:nvPicPr>
          <p:cNvPr id="39" name="Bild 38">
            <a:hlinkClick r:id="" action="ppaction://hlinkshowjump?jump=nextslide"/>
          </p:cNvPr>
          <p:cNvPicPr>
            <a:picLocks noChangeAspect="1"/>
          </p:cNvPicPr>
          <p:nvPr/>
        </p:nvPicPr>
        <p:blipFill>
          <a:blip r:embed="rId8"/>
          <a:stretch>
            <a:fillRect/>
          </a:stretch>
        </p:blipFill>
        <p:spPr>
          <a:xfrm>
            <a:off x="857013" y="163372"/>
            <a:ext cx="310617" cy="310617"/>
          </a:xfrm>
          <a:prstGeom prst="rect">
            <a:avLst/>
          </a:prstGeom>
        </p:spPr>
      </p:pic>
      <p:pic>
        <p:nvPicPr>
          <p:cNvPr id="43" name="Bild 42">
            <a:hlinkClick r:id="" action="ppaction://hlinkshowjump?jump=previousslide"/>
          </p:cNvPr>
          <p:cNvPicPr>
            <a:picLocks noChangeAspect="1"/>
          </p:cNvPicPr>
          <p:nvPr/>
        </p:nvPicPr>
        <p:blipFill>
          <a:blip r:embed="rId8"/>
          <a:stretch>
            <a:fillRect/>
          </a:stretch>
        </p:blipFill>
        <p:spPr>
          <a:xfrm rot="10800000">
            <a:off x="408221" y="163372"/>
            <a:ext cx="310617" cy="310617"/>
          </a:xfrm>
          <a:prstGeom prst="rect">
            <a:avLst/>
          </a:prstGeom>
        </p:spPr>
      </p:pic>
      <p:pic>
        <p:nvPicPr>
          <p:cNvPr id="44" name="Bild 43">
            <a:hlinkClick r:id="rId9" action="ppaction://hlinksldjump"/>
          </p:cNvPr>
          <p:cNvPicPr>
            <a:picLocks noChangeAspect="1"/>
          </p:cNvPicPr>
          <p:nvPr/>
        </p:nvPicPr>
        <p:blipFill>
          <a:blip r:embed="rId10"/>
          <a:stretch>
            <a:fillRect/>
          </a:stretch>
        </p:blipFill>
        <p:spPr>
          <a:xfrm>
            <a:off x="11472927" y="160774"/>
            <a:ext cx="311085" cy="311085"/>
          </a:xfrm>
          <a:prstGeom prst="rect">
            <a:avLst/>
          </a:prstGeom>
        </p:spPr>
      </p:pic>
      <p:sp>
        <p:nvSpPr>
          <p:cNvPr id="45"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6"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7"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8"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9"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0"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1"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2"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3"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4"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838361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5016870" y="2228484"/>
            <a:ext cx="4158674" cy="4130701"/>
          </a:xfrm>
          <a:prstGeom prst="rect">
            <a:avLst/>
          </a:prstGeom>
          <a:solidFill>
            <a:srgbClr val="98E7D6"/>
          </a:solidFill>
        </p:spPr>
        <p:txBody>
          <a:bodyPr wrap="square" lIns="180000" tIns="180000" rIns="180000" bIns="180000" numCol="1" spcCol="144000" rtlCol="0">
            <a:spAutoFit/>
          </a:bodyPr>
          <a:lstStyle/>
          <a:p>
            <a:pPr>
              <a:lnSpc>
                <a:spcPct val="120000"/>
              </a:lnSpc>
              <a:buClr>
                <a:srgbClr val="1E6CA7"/>
              </a:buClr>
            </a:pPr>
            <a:r>
              <a:rPr lang="de-DE" sz="1700" b="1" dirty="0">
                <a:latin typeface="Corporate S Light" charset="0"/>
                <a:ea typeface="Corporate S Light" charset="0"/>
                <a:cs typeface="Corporate S Light" charset="0"/>
              </a:rPr>
              <a:t>VORTEILE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Mehrere hundert Stellplätze pro System möglich</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Bequeme öffentliche Nutzung auch in Stoßzeiten und bei viel Verkehr</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Hohe Performance durch autonome Shuttle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Ein- und Ausparken in Fahrtrichtung durch eine rotierende Plattform</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Intelligente Verteilung der Autos innerhalb des Systems für schnellen Zugriff</a:t>
            </a:r>
          </a:p>
        </p:txBody>
      </p:sp>
      <p:sp>
        <p:nvSpPr>
          <p:cNvPr id="23" name="Textfeld 22"/>
          <p:cNvSpPr txBox="1"/>
          <p:nvPr/>
        </p:nvSpPr>
        <p:spPr>
          <a:xfrm>
            <a:off x="9632841" y="2420938"/>
            <a:ext cx="1733801" cy="200055"/>
          </a:xfrm>
          <a:prstGeom prst="rect">
            <a:avLst/>
          </a:prstGeom>
          <a:noFill/>
        </p:spPr>
        <p:txBody>
          <a:bodyPr wrap="square" lIns="0" tIns="0" rIns="0" bIns="0" rtlCol="0">
            <a:spAutoFit/>
          </a:bodyPr>
          <a:lstStyle/>
          <a:p>
            <a:r>
              <a:rPr lang="de-DE" sz="1300" b="1" dirty="0">
                <a:latin typeface="Helvetica" charset="0"/>
                <a:ea typeface="Helvetica" charset="0"/>
                <a:cs typeface="Helvetica" charset="0"/>
              </a:rPr>
              <a:t>Video</a:t>
            </a:r>
          </a:p>
        </p:txBody>
      </p:sp>
      <p:sp>
        <p:nvSpPr>
          <p:cNvPr id="27" name="Textfeld 26"/>
          <p:cNvSpPr txBox="1"/>
          <p:nvPr/>
        </p:nvSpPr>
        <p:spPr>
          <a:xfrm>
            <a:off x="407991" y="2420887"/>
            <a:ext cx="4464048" cy="3139321"/>
          </a:xfrm>
          <a:prstGeom prst="rect">
            <a:avLst/>
          </a:prstGeom>
          <a:noFill/>
        </p:spPr>
        <p:txBody>
          <a:bodyPr wrap="square" lIns="0" tIns="0" rIns="0" bIns="0" numCol="1" spcCol="144000" rtlCol="0">
            <a:spAutoFit/>
          </a:bodyPr>
          <a:lstStyle/>
          <a:p>
            <a:pPr>
              <a:lnSpc>
                <a:spcPct val="120000"/>
              </a:lnSpc>
              <a:buClr>
                <a:srgbClr val="1E6CA7"/>
              </a:buClr>
            </a:pPr>
            <a:r>
              <a:rPr lang="de-DE" sz="1700" b="1" dirty="0">
                <a:solidFill>
                  <a:srgbClr val="8BD4C6"/>
                </a:solidFill>
                <a:latin typeface="Corporate S Light" charset="0"/>
                <a:ea typeface="Corporate S Light" charset="0"/>
                <a:cs typeface="Corporate S Light" charset="0"/>
              </a:rPr>
              <a:t>SYSTEMMERKMALE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Kombinierte Lift- und Shuttletechnologie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Fahrzeugträger: Palette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Für alle Arten von PKW</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Automatisches Entwässerungssystem</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Flexible Anordnung des Drehtischs möglich</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Verzinkte Systemelemente als Korrosionsschutz</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Mehrere Transferräume möglich</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Bauweise: ober- oder unterirdisch sowie kombiniert </a:t>
            </a:r>
          </a:p>
        </p:txBody>
      </p:sp>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auto-SP</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3" name="Bild 2"/>
          <p:cNvPicPr>
            <a:picLocks noChangeAspect="1"/>
          </p:cNvPicPr>
          <p:nvPr/>
        </p:nvPicPr>
        <p:blipFill>
          <a:blip r:embed="rId4"/>
          <a:stretch>
            <a:fillRect/>
          </a:stretch>
        </p:blipFill>
        <p:spPr>
          <a:xfrm>
            <a:off x="8400256" y="1988840"/>
            <a:ext cx="597457" cy="796609"/>
          </a:xfrm>
          <a:prstGeom prst="rect">
            <a:avLst/>
          </a:prstGeom>
        </p:spPr>
      </p:pic>
      <p:grpSp>
        <p:nvGrpSpPr>
          <p:cNvPr id="44" name="Gruppierung 43"/>
          <p:cNvGrpSpPr/>
          <p:nvPr/>
        </p:nvGrpSpPr>
        <p:grpSpPr>
          <a:xfrm>
            <a:off x="9625013" y="4758867"/>
            <a:ext cx="2373505" cy="253267"/>
            <a:chOff x="9408568" y="5702943"/>
            <a:chExt cx="2373505" cy="253267"/>
          </a:xfrm>
        </p:grpSpPr>
        <p:sp>
          <p:nvSpPr>
            <p:cNvPr id="45" name="Textfeld 44">
              <a:hlinkClick r:id="rId5"/>
            </p:cNvPr>
            <p:cNvSpPr txBox="1"/>
            <p:nvPr/>
          </p:nvSpPr>
          <p:spPr>
            <a:xfrm>
              <a:off x="9770118" y="5715182"/>
              <a:ext cx="2011955" cy="241028"/>
            </a:xfrm>
            <a:prstGeom prst="rect">
              <a:avLst/>
            </a:prstGeom>
            <a:noFill/>
          </p:spPr>
          <p:txBody>
            <a:bodyPr wrap="square" lIns="0" tIns="0" rIns="0" bIns="0" numCol="1" spcCol="144000" rtlCol="0">
              <a:spAutoFit/>
            </a:bodyPr>
            <a:lstStyle/>
            <a:p>
              <a:pPr>
                <a:lnSpc>
                  <a:spcPct val="120000"/>
                </a:lnSpc>
              </a:pPr>
              <a:r>
                <a:rPr lang="de-DE" sz="1400" b="1" dirty="0">
                  <a:solidFill>
                    <a:srgbClr val="8BD4C6"/>
                  </a:solidFill>
                  <a:latin typeface="Corporate S Light" charset="0"/>
                  <a:ea typeface="Corporate S Light" charset="0"/>
                  <a:cs typeface="Corporate S Light" charset="0"/>
                </a:rPr>
                <a:t>DOWNLOAD DATENBLATT</a:t>
              </a:r>
            </a:p>
          </p:txBody>
        </p:sp>
        <p:pic>
          <p:nvPicPr>
            <p:cNvPr id="46" name="Bild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8568" y="5702943"/>
              <a:ext cx="259881" cy="245319"/>
            </a:xfrm>
            <a:prstGeom prst="rect">
              <a:avLst/>
            </a:prstGeom>
          </p:spPr>
        </p:pic>
      </p:grpSp>
      <p:sp>
        <p:nvSpPr>
          <p:cNvPr id="51" name="Textfeld 50"/>
          <p:cNvSpPr txBox="1"/>
          <p:nvPr/>
        </p:nvSpPr>
        <p:spPr>
          <a:xfrm>
            <a:off x="9647130" y="4366965"/>
            <a:ext cx="1585597" cy="258532"/>
          </a:xfrm>
          <a:prstGeom prst="rect">
            <a:avLst/>
          </a:prstGeom>
          <a:noFill/>
        </p:spPr>
        <p:txBody>
          <a:bodyPr wrap="square" lIns="0" tIns="0" rIns="0" bIns="0" numCol="1" spcCol="144000" rtlCol="0">
            <a:spAutoFit/>
          </a:bodyPr>
          <a:lstStyle/>
          <a:p>
            <a:pPr marL="285750" indent="-285750">
              <a:lnSpc>
                <a:spcPct val="120000"/>
              </a:lnSpc>
              <a:buBlip>
                <a:blip r:embed="rId7"/>
              </a:buBlip>
            </a:pPr>
            <a:r>
              <a:rPr lang="de-DE" sz="1400" b="1" dirty="0">
                <a:solidFill>
                  <a:srgbClr val="8BD4C6"/>
                </a:solidFill>
                <a:latin typeface="Corporate S Light" charset="0"/>
                <a:ea typeface="Corporate S Light" charset="0"/>
                <a:cs typeface="Corporate S Light" charset="0"/>
              </a:rPr>
              <a:t> ZUR WEBSITE</a:t>
            </a:r>
          </a:p>
        </p:txBody>
      </p:sp>
      <p:sp>
        <p:nvSpPr>
          <p:cNvPr id="52" name="Rechteck 51">
            <a:hlinkClick r:id="rId8"/>
          </p:cNvPr>
          <p:cNvSpPr/>
          <p:nvPr/>
        </p:nvSpPr>
        <p:spPr>
          <a:xfrm>
            <a:off x="9625013" y="435180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3" name="Bild 52">
            <a:hlinkClick r:id="" action="ppaction://noaction"/>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25012" y="2796160"/>
            <a:ext cx="2174652" cy="1223759"/>
          </a:xfrm>
          <a:prstGeom prst="rect">
            <a:avLst/>
          </a:prstGeom>
          <a:blipFill>
            <a:blip r:embed="rId10"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55" name="Dreieck 54"/>
          <p:cNvSpPr/>
          <p:nvPr/>
        </p:nvSpPr>
        <p:spPr>
          <a:xfrm rot="5400000">
            <a:off x="10634981" y="3345311"/>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a:hlinkClick r:id="rId8"/>
          </p:cNvPr>
          <p:cNvSpPr/>
          <p:nvPr/>
        </p:nvSpPr>
        <p:spPr>
          <a:xfrm>
            <a:off x="10472303" y="3156775"/>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Bild 59">
            <a:hlinkClick r:id="rId11" action="ppaction://hlinksldjump"/>
          </p:cNvPr>
          <p:cNvPicPr>
            <a:picLocks noChangeAspect="1"/>
          </p:cNvPicPr>
          <p:nvPr/>
        </p:nvPicPr>
        <p:blipFill>
          <a:blip r:embed="rId12"/>
          <a:stretch>
            <a:fillRect/>
          </a:stretch>
        </p:blipFill>
        <p:spPr>
          <a:xfrm>
            <a:off x="1305103" y="162684"/>
            <a:ext cx="311085" cy="311085"/>
          </a:xfrm>
          <a:prstGeom prst="rect">
            <a:avLst/>
          </a:prstGeom>
        </p:spPr>
      </p:pic>
      <p:pic>
        <p:nvPicPr>
          <p:cNvPr id="61" name="Bild 60">
            <a:hlinkClick r:id="" action="ppaction://hlinkshowjump?jump=nextslide"/>
          </p:cNvPr>
          <p:cNvPicPr>
            <a:picLocks noChangeAspect="1"/>
          </p:cNvPicPr>
          <p:nvPr/>
        </p:nvPicPr>
        <p:blipFill>
          <a:blip r:embed="rId13"/>
          <a:stretch>
            <a:fillRect/>
          </a:stretch>
        </p:blipFill>
        <p:spPr>
          <a:xfrm>
            <a:off x="857013" y="163372"/>
            <a:ext cx="310617" cy="310617"/>
          </a:xfrm>
          <a:prstGeom prst="rect">
            <a:avLst/>
          </a:prstGeom>
        </p:spPr>
      </p:pic>
      <p:pic>
        <p:nvPicPr>
          <p:cNvPr id="62" name="Bild 61">
            <a:hlinkClick r:id="" action="ppaction://hlinkshowjump?jump=previousslide"/>
          </p:cNvPr>
          <p:cNvPicPr>
            <a:picLocks noChangeAspect="1"/>
          </p:cNvPicPr>
          <p:nvPr/>
        </p:nvPicPr>
        <p:blipFill>
          <a:blip r:embed="rId13"/>
          <a:stretch>
            <a:fillRect/>
          </a:stretch>
        </p:blipFill>
        <p:spPr>
          <a:xfrm rot="10800000">
            <a:off x="408221" y="163372"/>
            <a:ext cx="310617" cy="310617"/>
          </a:xfrm>
          <a:prstGeom prst="rect">
            <a:avLst/>
          </a:prstGeom>
        </p:spPr>
      </p:pic>
      <p:pic>
        <p:nvPicPr>
          <p:cNvPr id="63" name="Bild 62">
            <a:hlinkClick r:id="rId14" action="ppaction://hlinksldjump"/>
          </p:cNvPr>
          <p:cNvPicPr>
            <a:picLocks noChangeAspect="1"/>
          </p:cNvPicPr>
          <p:nvPr/>
        </p:nvPicPr>
        <p:blipFill>
          <a:blip r:embed="rId15"/>
          <a:stretch>
            <a:fillRect/>
          </a:stretch>
        </p:blipFill>
        <p:spPr>
          <a:xfrm>
            <a:off x="11472927" y="160774"/>
            <a:ext cx="311085" cy="311085"/>
          </a:xfrm>
          <a:prstGeom prst="rect">
            <a:avLst/>
          </a:prstGeom>
        </p:spPr>
      </p:pic>
      <p:sp>
        <p:nvSpPr>
          <p:cNvPr id="64" name="Titel 1">
            <a:hlinkClick r:id="rId16"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65" name="Titel 1">
            <a:hlinkClick r:id="rId17"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66" name="Titel 1">
            <a:hlinkClick r:id="rId18"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67" name="Titel 1">
            <a:hlinkClick r:id="rId19"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68" name="Titel 1">
            <a:hlinkClick r:id="rId20"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69" name="Titel 1">
            <a:hlinkClick r:id="rId21"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70" name="Titel 1">
            <a:hlinkClick r:id="rId22"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71" name="Titel 1">
            <a:hlinkClick r:id="rId23"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72" name="Titel 1">
            <a:hlinkClick r:id="rId24"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73" name="Titel 1">
            <a:hlinkClick r:id="rId25"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9351817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auto-TP</a:t>
            </a:r>
          </a:p>
        </p:txBody>
      </p:sp>
      <p:sp>
        <p:nvSpPr>
          <p:cNvPr id="19" name="Rechteck 18"/>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25" name="Bild 24"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24" name="Rechteck 23"/>
          <p:cNvSpPr/>
          <p:nvPr/>
        </p:nvSpPr>
        <p:spPr>
          <a:xfrm>
            <a:off x="270028" y="2060848"/>
            <a:ext cx="8658605" cy="4104456"/>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Textfeld 33"/>
          <p:cNvSpPr txBox="1"/>
          <p:nvPr/>
        </p:nvSpPr>
        <p:spPr>
          <a:xfrm>
            <a:off x="624672" y="2427852"/>
            <a:ext cx="5877024" cy="3298980"/>
          </a:xfrm>
          <a:prstGeom prst="rect">
            <a:avLst/>
          </a:prstGeom>
          <a:noFill/>
        </p:spPr>
        <p:txBody>
          <a:bodyPr wrap="square" lIns="0" tIns="0" rIns="0" bIns="0" rtlCol="0">
            <a:spAutoFit/>
          </a:bodyPr>
          <a:lstStyle/>
          <a:p>
            <a:pPr>
              <a:lnSpc>
                <a:spcPct val="120000"/>
              </a:lnSpc>
            </a:pPr>
            <a:r>
              <a:rPr lang="de-DE" sz="2000" dirty="0">
                <a:latin typeface="Corporate S Light" charset="0"/>
                <a:ea typeface="Corporate S Light" charset="0"/>
                <a:cs typeface="Corporate S Light" charset="0"/>
              </a:rPr>
              <a:t>Unser Parkhaussystem TP wurde für die Kombination von kleinen Grundflächen mit vielen Parkplätzen entwickelt. Wie der Name sagt, handelt es sich um eine turmartige Bauweise mit Höhen bis zu 50 m. Dabei ist eine oberirdische, unterirdische oder gemischte Bauweise des modularen Konzepts möglich. Oberirdisch werden die Autos auf Paletten in einer freitragenden Stahlbaukonstruktion geparkt, unterirdisch in einem Betonkörper.</a:t>
            </a:r>
            <a:endParaRPr lang="de-DE" sz="2000" b="1" dirty="0">
              <a:latin typeface="Corporate S Light" charset="0"/>
              <a:ea typeface="Corporate S Light" charset="0"/>
              <a:cs typeface="Corporate S Light" charset="0"/>
            </a:endParaRPr>
          </a:p>
        </p:txBody>
      </p:sp>
      <p:pic>
        <p:nvPicPr>
          <p:cNvPr id="26" name="Bild 2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4072" y="3861346"/>
            <a:ext cx="2166241" cy="2736304"/>
          </a:xfrm>
          <a:prstGeom prst="rect">
            <a:avLst/>
          </a:prstGeom>
        </p:spPr>
      </p:pic>
      <p:pic>
        <p:nvPicPr>
          <p:cNvPr id="37" name="Bild 3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7460953" y="1427080"/>
            <a:ext cx="2062681" cy="3330218"/>
          </a:xfrm>
          <a:prstGeom prst="rect">
            <a:avLst/>
          </a:prstGeom>
        </p:spPr>
      </p:pic>
      <p:pic>
        <p:nvPicPr>
          <p:cNvPr id="39" name="Bild 38">
            <a:hlinkClick r:id="rId6" action="ppaction://hlinksldjump"/>
          </p:cNvPr>
          <p:cNvPicPr>
            <a:picLocks noChangeAspect="1"/>
          </p:cNvPicPr>
          <p:nvPr/>
        </p:nvPicPr>
        <p:blipFill>
          <a:blip r:embed="rId7"/>
          <a:stretch>
            <a:fillRect/>
          </a:stretch>
        </p:blipFill>
        <p:spPr>
          <a:xfrm>
            <a:off x="1305103" y="162684"/>
            <a:ext cx="311085" cy="311085"/>
          </a:xfrm>
          <a:prstGeom prst="rect">
            <a:avLst/>
          </a:prstGeom>
        </p:spPr>
      </p:pic>
      <p:pic>
        <p:nvPicPr>
          <p:cNvPr id="43" name="Bild 42">
            <a:hlinkClick r:id="" action="ppaction://hlinkshowjump?jump=nextslide"/>
          </p:cNvPr>
          <p:cNvPicPr>
            <a:picLocks noChangeAspect="1"/>
          </p:cNvPicPr>
          <p:nvPr/>
        </p:nvPicPr>
        <p:blipFill>
          <a:blip r:embed="rId8"/>
          <a:stretch>
            <a:fillRect/>
          </a:stretch>
        </p:blipFill>
        <p:spPr>
          <a:xfrm>
            <a:off x="857013" y="163372"/>
            <a:ext cx="310617" cy="310617"/>
          </a:xfrm>
          <a:prstGeom prst="rect">
            <a:avLst/>
          </a:prstGeom>
        </p:spPr>
      </p:pic>
      <p:pic>
        <p:nvPicPr>
          <p:cNvPr id="44" name="Bild 43">
            <a:hlinkClick r:id="" action="ppaction://hlinkshowjump?jump=previousslide"/>
          </p:cNvPr>
          <p:cNvPicPr>
            <a:picLocks noChangeAspect="1"/>
          </p:cNvPicPr>
          <p:nvPr/>
        </p:nvPicPr>
        <p:blipFill>
          <a:blip r:embed="rId8"/>
          <a:stretch>
            <a:fillRect/>
          </a:stretch>
        </p:blipFill>
        <p:spPr>
          <a:xfrm rot="10800000">
            <a:off x="408221" y="163372"/>
            <a:ext cx="310617" cy="310617"/>
          </a:xfrm>
          <a:prstGeom prst="rect">
            <a:avLst/>
          </a:prstGeom>
        </p:spPr>
      </p:pic>
      <p:pic>
        <p:nvPicPr>
          <p:cNvPr id="45" name="Bild 44">
            <a:hlinkClick r:id="rId9" action="ppaction://hlinksldjump"/>
          </p:cNvPr>
          <p:cNvPicPr>
            <a:picLocks noChangeAspect="1"/>
          </p:cNvPicPr>
          <p:nvPr/>
        </p:nvPicPr>
        <p:blipFill>
          <a:blip r:embed="rId10"/>
          <a:stretch>
            <a:fillRect/>
          </a:stretch>
        </p:blipFill>
        <p:spPr>
          <a:xfrm>
            <a:off x="11472927" y="160774"/>
            <a:ext cx="311085" cy="311085"/>
          </a:xfrm>
          <a:prstGeom prst="rect">
            <a:avLst/>
          </a:prstGeom>
        </p:spPr>
      </p:pic>
      <p:sp>
        <p:nvSpPr>
          <p:cNvPr id="46"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7"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8"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9"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50"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1"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2"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3"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4"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5"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1131656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5016870" y="2228484"/>
            <a:ext cx="4158674" cy="4444633"/>
          </a:xfrm>
          <a:prstGeom prst="rect">
            <a:avLst/>
          </a:prstGeom>
          <a:solidFill>
            <a:srgbClr val="98E7D6"/>
          </a:solidFill>
        </p:spPr>
        <p:txBody>
          <a:bodyPr wrap="square" lIns="180000" tIns="180000" rIns="180000" bIns="180000" numCol="1" spcCol="144000" rtlCol="0">
            <a:spAutoFit/>
          </a:bodyPr>
          <a:lstStyle/>
          <a:p>
            <a:pPr>
              <a:lnSpc>
                <a:spcPct val="120000"/>
              </a:lnSpc>
              <a:buClr>
                <a:srgbClr val="1E6CA7"/>
              </a:buClr>
            </a:pPr>
            <a:r>
              <a:rPr lang="de-DE" sz="1700" b="1" dirty="0">
                <a:latin typeface="Corporate S Light" charset="0"/>
                <a:ea typeface="Corporate S Light" charset="0"/>
                <a:cs typeface="Corporate S Light" charset="0"/>
              </a:rPr>
              <a:t>VORTEILE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Ein- und Ausparken in Fahrtrichtung durch rotierende Plattform</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Hohe Performance durch Kombination aus Lift und Shuttle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Intelligente Verteilung der Fahrzeuge innerhalb des Systems für kürzere Zugriffszeiten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Mehrere hundert Stellplätze pro System möglich</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Bequeme öffentliche Nutzung auch in Stoßzeiten und bei hohem Verkehrsaufkommen.</a:t>
            </a:r>
          </a:p>
        </p:txBody>
      </p:sp>
      <p:sp>
        <p:nvSpPr>
          <p:cNvPr id="23" name="Textfeld 22"/>
          <p:cNvSpPr txBox="1"/>
          <p:nvPr/>
        </p:nvSpPr>
        <p:spPr>
          <a:xfrm>
            <a:off x="9632841" y="2420938"/>
            <a:ext cx="1733801" cy="200055"/>
          </a:xfrm>
          <a:prstGeom prst="rect">
            <a:avLst/>
          </a:prstGeom>
          <a:noFill/>
        </p:spPr>
        <p:txBody>
          <a:bodyPr wrap="square" lIns="0" tIns="0" rIns="0" bIns="0" rtlCol="0">
            <a:spAutoFit/>
          </a:bodyPr>
          <a:lstStyle/>
          <a:p>
            <a:r>
              <a:rPr lang="de-DE" sz="1300" b="1" dirty="0">
                <a:latin typeface="Helvetica" charset="0"/>
                <a:ea typeface="Helvetica" charset="0"/>
                <a:cs typeface="Helvetica" charset="0"/>
              </a:rPr>
              <a:t>Video</a:t>
            </a:r>
          </a:p>
        </p:txBody>
      </p:sp>
      <p:sp>
        <p:nvSpPr>
          <p:cNvPr id="27" name="Textfeld 26"/>
          <p:cNvSpPr txBox="1"/>
          <p:nvPr/>
        </p:nvSpPr>
        <p:spPr>
          <a:xfrm>
            <a:off x="407991" y="2420887"/>
            <a:ext cx="4464048" cy="3139321"/>
          </a:xfrm>
          <a:prstGeom prst="rect">
            <a:avLst/>
          </a:prstGeom>
          <a:noFill/>
        </p:spPr>
        <p:txBody>
          <a:bodyPr wrap="square" lIns="0" tIns="0" rIns="0" bIns="0" numCol="1" spcCol="144000" rtlCol="0">
            <a:spAutoFit/>
          </a:bodyPr>
          <a:lstStyle/>
          <a:p>
            <a:pPr>
              <a:lnSpc>
                <a:spcPct val="120000"/>
              </a:lnSpc>
              <a:buClr>
                <a:srgbClr val="1E6CA7"/>
              </a:buClr>
            </a:pPr>
            <a:r>
              <a:rPr lang="de-DE" sz="1700" b="1" dirty="0">
                <a:solidFill>
                  <a:srgbClr val="8BD4C6"/>
                </a:solidFill>
                <a:latin typeface="Corporate S Light" charset="0"/>
                <a:ea typeface="Corporate S Light" charset="0"/>
                <a:cs typeface="Corporate S Light" charset="0"/>
              </a:rPr>
              <a:t>SYSTEMMERKMALE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Kombinierte Lift-/Shuttletechnologie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Fahrzeugträger: Palette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Für alle gängigen PKW</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Automatisches Entwässerungssystem</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Optional: flexible Anordnung des Drehtisches</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Verzinkte Systemelemente als Korrosionsschutz</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In ober- oder unterirdischer sowie in gemischter Bauweise </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Kundenspezifische Lösungen auf Anfrage</a:t>
            </a:r>
          </a:p>
        </p:txBody>
      </p:sp>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auto-TP</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3" name="Bild 2"/>
          <p:cNvPicPr>
            <a:picLocks noChangeAspect="1"/>
          </p:cNvPicPr>
          <p:nvPr/>
        </p:nvPicPr>
        <p:blipFill>
          <a:blip r:embed="rId4"/>
          <a:stretch>
            <a:fillRect/>
          </a:stretch>
        </p:blipFill>
        <p:spPr>
          <a:xfrm>
            <a:off x="8400256" y="1988840"/>
            <a:ext cx="597457" cy="796609"/>
          </a:xfrm>
          <a:prstGeom prst="rect">
            <a:avLst/>
          </a:prstGeom>
        </p:spPr>
      </p:pic>
      <p:grpSp>
        <p:nvGrpSpPr>
          <p:cNvPr id="44" name="Gruppierung 43"/>
          <p:cNvGrpSpPr/>
          <p:nvPr/>
        </p:nvGrpSpPr>
        <p:grpSpPr>
          <a:xfrm>
            <a:off x="9625013" y="4758867"/>
            <a:ext cx="2373505" cy="253267"/>
            <a:chOff x="9408568" y="5702943"/>
            <a:chExt cx="2373505" cy="253267"/>
          </a:xfrm>
        </p:grpSpPr>
        <p:sp>
          <p:nvSpPr>
            <p:cNvPr id="45" name="Textfeld 44">
              <a:hlinkClick r:id="rId5"/>
            </p:cNvPr>
            <p:cNvSpPr txBox="1"/>
            <p:nvPr/>
          </p:nvSpPr>
          <p:spPr>
            <a:xfrm>
              <a:off x="9770118" y="5715182"/>
              <a:ext cx="2011955" cy="241028"/>
            </a:xfrm>
            <a:prstGeom prst="rect">
              <a:avLst/>
            </a:prstGeom>
            <a:noFill/>
          </p:spPr>
          <p:txBody>
            <a:bodyPr wrap="square" lIns="0" tIns="0" rIns="0" bIns="0" numCol="1" spcCol="144000" rtlCol="0">
              <a:spAutoFit/>
            </a:bodyPr>
            <a:lstStyle/>
            <a:p>
              <a:pPr>
                <a:lnSpc>
                  <a:spcPct val="120000"/>
                </a:lnSpc>
              </a:pPr>
              <a:r>
                <a:rPr lang="de-DE" sz="1400" b="1" dirty="0">
                  <a:solidFill>
                    <a:srgbClr val="8BD4C6"/>
                  </a:solidFill>
                  <a:latin typeface="Corporate S Light" charset="0"/>
                  <a:ea typeface="Corporate S Light" charset="0"/>
                  <a:cs typeface="Corporate S Light" charset="0"/>
                </a:rPr>
                <a:t>DOWNLOAD DATENBLATT</a:t>
              </a:r>
            </a:p>
          </p:txBody>
        </p:sp>
        <p:pic>
          <p:nvPicPr>
            <p:cNvPr id="46" name="Bild 4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08568" y="5702943"/>
              <a:ext cx="259881" cy="245319"/>
            </a:xfrm>
            <a:prstGeom prst="rect">
              <a:avLst/>
            </a:prstGeom>
          </p:spPr>
        </p:pic>
      </p:grpSp>
      <p:sp>
        <p:nvSpPr>
          <p:cNvPr id="51" name="Textfeld 50"/>
          <p:cNvSpPr txBox="1"/>
          <p:nvPr/>
        </p:nvSpPr>
        <p:spPr>
          <a:xfrm>
            <a:off x="9647130" y="4366965"/>
            <a:ext cx="1585597" cy="258532"/>
          </a:xfrm>
          <a:prstGeom prst="rect">
            <a:avLst/>
          </a:prstGeom>
          <a:noFill/>
        </p:spPr>
        <p:txBody>
          <a:bodyPr wrap="square" lIns="0" tIns="0" rIns="0" bIns="0" numCol="1" spcCol="144000" rtlCol="0">
            <a:spAutoFit/>
          </a:bodyPr>
          <a:lstStyle/>
          <a:p>
            <a:pPr marL="285750" indent="-285750">
              <a:lnSpc>
                <a:spcPct val="120000"/>
              </a:lnSpc>
              <a:buBlip>
                <a:blip r:embed="rId7"/>
              </a:buBlip>
            </a:pPr>
            <a:r>
              <a:rPr lang="de-DE" sz="1400" b="1" dirty="0">
                <a:solidFill>
                  <a:srgbClr val="8BD4C6"/>
                </a:solidFill>
                <a:latin typeface="Corporate S Light" charset="0"/>
                <a:ea typeface="Corporate S Light" charset="0"/>
                <a:cs typeface="Corporate S Light" charset="0"/>
              </a:rPr>
              <a:t> ZUR WEBSITE</a:t>
            </a:r>
          </a:p>
        </p:txBody>
      </p:sp>
      <p:sp>
        <p:nvSpPr>
          <p:cNvPr id="52" name="Rechteck 51">
            <a:hlinkClick r:id="rId8"/>
          </p:cNvPr>
          <p:cNvSpPr/>
          <p:nvPr/>
        </p:nvSpPr>
        <p:spPr>
          <a:xfrm>
            <a:off x="9625013" y="435180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3" name="Bild 52">
            <a:hlinkClick r:id="" action="ppaction://noaction"/>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25012" y="2796160"/>
            <a:ext cx="2174652" cy="1223759"/>
          </a:xfrm>
          <a:prstGeom prst="rect">
            <a:avLst/>
          </a:prstGeom>
          <a:blipFill>
            <a:blip r:embed="rId10"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55" name="Dreieck 54"/>
          <p:cNvSpPr/>
          <p:nvPr/>
        </p:nvSpPr>
        <p:spPr>
          <a:xfrm rot="5400000">
            <a:off x="10634981" y="3345311"/>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a:hlinkClick r:id="rId8"/>
          </p:cNvPr>
          <p:cNvSpPr/>
          <p:nvPr/>
        </p:nvSpPr>
        <p:spPr>
          <a:xfrm>
            <a:off x="10472303" y="3156775"/>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0" name="Bild 59">
            <a:hlinkClick r:id="rId11" action="ppaction://hlinksldjump"/>
          </p:cNvPr>
          <p:cNvPicPr>
            <a:picLocks noChangeAspect="1"/>
          </p:cNvPicPr>
          <p:nvPr/>
        </p:nvPicPr>
        <p:blipFill>
          <a:blip r:embed="rId12"/>
          <a:stretch>
            <a:fillRect/>
          </a:stretch>
        </p:blipFill>
        <p:spPr>
          <a:xfrm>
            <a:off x="1305103" y="162684"/>
            <a:ext cx="311085" cy="311085"/>
          </a:xfrm>
          <a:prstGeom prst="rect">
            <a:avLst/>
          </a:prstGeom>
        </p:spPr>
      </p:pic>
      <p:pic>
        <p:nvPicPr>
          <p:cNvPr id="61" name="Bild 60">
            <a:hlinkClick r:id="" action="ppaction://hlinkshowjump?jump=nextslide"/>
          </p:cNvPr>
          <p:cNvPicPr>
            <a:picLocks noChangeAspect="1"/>
          </p:cNvPicPr>
          <p:nvPr/>
        </p:nvPicPr>
        <p:blipFill>
          <a:blip r:embed="rId13"/>
          <a:stretch>
            <a:fillRect/>
          </a:stretch>
        </p:blipFill>
        <p:spPr>
          <a:xfrm>
            <a:off x="857013" y="163372"/>
            <a:ext cx="310617" cy="310617"/>
          </a:xfrm>
          <a:prstGeom prst="rect">
            <a:avLst/>
          </a:prstGeom>
        </p:spPr>
      </p:pic>
      <p:pic>
        <p:nvPicPr>
          <p:cNvPr id="62" name="Bild 61">
            <a:hlinkClick r:id="" action="ppaction://hlinkshowjump?jump=previousslide"/>
          </p:cNvPr>
          <p:cNvPicPr>
            <a:picLocks noChangeAspect="1"/>
          </p:cNvPicPr>
          <p:nvPr/>
        </p:nvPicPr>
        <p:blipFill>
          <a:blip r:embed="rId13"/>
          <a:stretch>
            <a:fillRect/>
          </a:stretch>
        </p:blipFill>
        <p:spPr>
          <a:xfrm rot="10800000">
            <a:off x="408221" y="163372"/>
            <a:ext cx="310617" cy="310617"/>
          </a:xfrm>
          <a:prstGeom prst="rect">
            <a:avLst/>
          </a:prstGeom>
        </p:spPr>
      </p:pic>
      <p:pic>
        <p:nvPicPr>
          <p:cNvPr id="63" name="Bild 62">
            <a:hlinkClick r:id="rId14" action="ppaction://hlinksldjump"/>
          </p:cNvPr>
          <p:cNvPicPr>
            <a:picLocks noChangeAspect="1"/>
          </p:cNvPicPr>
          <p:nvPr/>
        </p:nvPicPr>
        <p:blipFill>
          <a:blip r:embed="rId15"/>
          <a:stretch>
            <a:fillRect/>
          </a:stretch>
        </p:blipFill>
        <p:spPr>
          <a:xfrm>
            <a:off x="11472927" y="160774"/>
            <a:ext cx="311085" cy="311085"/>
          </a:xfrm>
          <a:prstGeom prst="rect">
            <a:avLst/>
          </a:prstGeom>
        </p:spPr>
      </p:pic>
      <p:sp>
        <p:nvSpPr>
          <p:cNvPr id="64" name="Titel 1">
            <a:hlinkClick r:id="rId16"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65" name="Titel 1">
            <a:hlinkClick r:id="rId17"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66" name="Titel 1">
            <a:hlinkClick r:id="rId18"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67" name="Titel 1">
            <a:hlinkClick r:id="rId19"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68" name="Titel 1">
            <a:hlinkClick r:id="rId20"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69" name="Titel 1">
            <a:hlinkClick r:id="rId21"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70" name="Titel 1">
            <a:hlinkClick r:id="rId22"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71" name="Titel 1">
            <a:hlinkClick r:id="rId23"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72" name="Titel 1">
            <a:hlinkClick r:id="rId24"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73" name="Titel 1">
            <a:hlinkClick r:id="rId25"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376998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eck 25"/>
          <p:cNvSpPr/>
          <p:nvPr/>
        </p:nvSpPr>
        <p:spPr>
          <a:xfrm>
            <a:off x="270028" y="2060848"/>
            <a:ext cx="8658605" cy="3312368"/>
          </a:xfrm>
          <a:prstGeom prst="rect">
            <a:avLst/>
          </a:prstGeom>
          <a:solidFill>
            <a:srgbClr val="98E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auto-CP</a:t>
            </a:r>
          </a:p>
        </p:txBody>
      </p:sp>
      <p:sp>
        <p:nvSpPr>
          <p:cNvPr id="18" name="Textfeld 17"/>
          <p:cNvSpPr txBox="1"/>
          <p:nvPr/>
        </p:nvSpPr>
        <p:spPr>
          <a:xfrm>
            <a:off x="624672" y="2427852"/>
            <a:ext cx="5877024" cy="2560316"/>
          </a:xfrm>
          <a:prstGeom prst="rect">
            <a:avLst/>
          </a:prstGeom>
          <a:noFill/>
        </p:spPr>
        <p:txBody>
          <a:bodyPr wrap="square" lIns="0" tIns="0" rIns="0" bIns="0" rtlCol="0">
            <a:spAutoFit/>
          </a:bodyPr>
          <a:lstStyle/>
          <a:p>
            <a:pPr>
              <a:lnSpc>
                <a:spcPct val="120000"/>
              </a:lnSpc>
            </a:pPr>
            <a:r>
              <a:rPr lang="de-DE" sz="2000" dirty="0">
                <a:latin typeface="Corporate S Light" charset="0"/>
                <a:ea typeface="Corporate S Light" charset="0"/>
                <a:cs typeface="Corporate S Light" charset="0"/>
              </a:rPr>
              <a:t>Das Parkhaussystem Compact ist im Gegensatz zu unseren anderen Parkhaussystemen ein halbautomatisches Parkhaus. Es wurde entwickelt um auf derselben Grundfläche bis zu dreimal mehr Fahrzeuge unterzubringen. Das System ist im Grunde so aufgebaut, als hätte man mehrere Garagen übereinander (maximal drei). Die Einfahrt befindet sich jedoch immer Ebenerdig.</a:t>
            </a:r>
            <a:endParaRPr lang="de-DE" sz="2000" b="1" dirty="0">
              <a:latin typeface="Corporate S Light" charset="0"/>
              <a:ea typeface="Corporate S Light" charset="0"/>
              <a:cs typeface="Corporate S Light" charset="0"/>
            </a:endParaRPr>
          </a:p>
        </p:txBody>
      </p:sp>
      <p:sp>
        <p:nvSpPr>
          <p:cNvPr id="19" name="Rechteck 18"/>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25" name="Bild 24"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pic>
        <p:nvPicPr>
          <p:cNvPr id="34" name="Bild 3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51984" y="1556792"/>
            <a:ext cx="5904656" cy="3321370"/>
          </a:xfrm>
          <a:prstGeom prst="rect">
            <a:avLst/>
          </a:prstGeom>
        </p:spPr>
      </p:pic>
      <p:pic>
        <p:nvPicPr>
          <p:cNvPr id="37" name="Bild 36">
            <a:hlinkClick r:id="rId5" action="ppaction://hlinksldjump"/>
          </p:cNvPr>
          <p:cNvPicPr>
            <a:picLocks noChangeAspect="1"/>
          </p:cNvPicPr>
          <p:nvPr/>
        </p:nvPicPr>
        <p:blipFill>
          <a:blip r:embed="rId6"/>
          <a:stretch>
            <a:fillRect/>
          </a:stretch>
        </p:blipFill>
        <p:spPr>
          <a:xfrm>
            <a:off x="1305103" y="162684"/>
            <a:ext cx="311085" cy="311085"/>
          </a:xfrm>
          <a:prstGeom prst="rect">
            <a:avLst/>
          </a:prstGeom>
        </p:spPr>
      </p:pic>
      <p:pic>
        <p:nvPicPr>
          <p:cNvPr id="38" name="Bild 37">
            <a:hlinkClick r:id="" action="ppaction://hlinkshowjump?jump=nextslide"/>
          </p:cNvPr>
          <p:cNvPicPr>
            <a:picLocks noChangeAspect="1"/>
          </p:cNvPicPr>
          <p:nvPr/>
        </p:nvPicPr>
        <p:blipFill>
          <a:blip r:embed="rId7"/>
          <a:stretch>
            <a:fillRect/>
          </a:stretch>
        </p:blipFill>
        <p:spPr>
          <a:xfrm>
            <a:off x="857013" y="163372"/>
            <a:ext cx="310617" cy="310617"/>
          </a:xfrm>
          <a:prstGeom prst="rect">
            <a:avLst/>
          </a:prstGeom>
        </p:spPr>
      </p:pic>
      <p:pic>
        <p:nvPicPr>
          <p:cNvPr id="39" name="Bild 38">
            <a:hlinkClick r:id="" action="ppaction://hlinkshowjump?jump=previousslide"/>
          </p:cNvPr>
          <p:cNvPicPr>
            <a:picLocks noChangeAspect="1"/>
          </p:cNvPicPr>
          <p:nvPr/>
        </p:nvPicPr>
        <p:blipFill>
          <a:blip r:embed="rId7"/>
          <a:stretch>
            <a:fillRect/>
          </a:stretch>
        </p:blipFill>
        <p:spPr>
          <a:xfrm rot="10800000">
            <a:off x="408221" y="163372"/>
            <a:ext cx="310617" cy="310617"/>
          </a:xfrm>
          <a:prstGeom prst="rect">
            <a:avLst/>
          </a:prstGeom>
        </p:spPr>
      </p:pic>
      <p:pic>
        <p:nvPicPr>
          <p:cNvPr id="43" name="Bild 42">
            <a:hlinkClick r:id="rId8" action="ppaction://hlinksldjump"/>
          </p:cNvPr>
          <p:cNvPicPr>
            <a:picLocks noChangeAspect="1"/>
          </p:cNvPicPr>
          <p:nvPr/>
        </p:nvPicPr>
        <p:blipFill>
          <a:blip r:embed="rId9"/>
          <a:stretch>
            <a:fillRect/>
          </a:stretch>
        </p:blipFill>
        <p:spPr>
          <a:xfrm>
            <a:off x="11472927" y="160774"/>
            <a:ext cx="311085" cy="311085"/>
          </a:xfrm>
          <a:prstGeom prst="rect">
            <a:avLst/>
          </a:prstGeom>
        </p:spPr>
      </p:pic>
      <p:sp>
        <p:nvSpPr>
          <p:cNvPr id="44" name="Titel 1">
            <a:hlinkClick r:id="rId10"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5" name="Titel 1">
            <a:hlinkClick r:id="rId11"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6" name="Titel 1">
            <a:hlinkClick r:id="rId1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7" name="Titel 1">
            <a:hlinkClick r:id="rId1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8" name="Titel 1">
            <a:hlinkClick r:id="rId1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9" name="Titel 1">
            <a:hlinkClick r:id="rId15"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0" name="Titel 1">
            <a:hlinkClick r:id="rId16"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1" name="Titel 1">
            <a:hlinkClick r:id="rId17"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2" name="Titel 1">
            <a:hlinkClick r:id="rId18"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3" name="Titel 1">
            <a:hlinkClick r:id="rId19"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91106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5016870" y="2228484"/>
            <a:ext cx="4158674" cy="3188904"/>
          </a:xfrm>
          <a:prstGeom prst="rect">
            <a:avLst/>
          </a:prstGeom>
          <a:solidFill>
            <a:srgbClr val="98E7D6"/>
          </a:solidFill>
        </p:spPr>
        <p:txBody>
          <a:bodyPr wrap="square" lIns="180000" tIns="180000" rIns="180000" bIns="180000" numCol="1" spcCol="144000" rtlCol="0">
            <a:spAutoFit/>
          </a:bodyPr>
          <a:lstStyle/>
          <a:p>
            <a:pPr>
              <a:lnSpc>
                <a:spcPct val="120000"/>
              </a:lnSpc>
              <a:buClr>
                <a:srgbClr val="1E6CA7"/>
              </a:buClr>
            </a:pPr>
            <a:r>
              <a:rPr lang="de-DE" sz="1700" b="1" dirty="0">
                <a:latin typeface="Corporate S Light" charset="0"/>
                <a:ea typeface="Corporate S Light" charset="0"/>
                <a:cs typeface="Corporate S Light" charset="0"/>
              </a:rPr>
              <a:t>VORTEILE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Bestens geeignet für geschlossenen Nutzerkreis</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Hoher Schutz vor Diebstählen oder Beschädigungen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Passend für schmale Bauräume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Kein aufwändiges Regalbediengerät notwendig</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Kostengünstig und platzsparend</a:t>
            </a:r>
          </a:p>
        </p:txBody>
      </p:sp>
      <p:sp>
        <p:nvSpPr>
          <p:cNvPr id="23" name="Textfeld 22"/>
          <p:cNvSpPr txBox="1"/>
          <p:nvPr/>
        </p:nvSpPr>
        <p:spPr>
          <a:xfrm>
            <a:off x="9632841" y="2420938"/>
            <a:ext cx="1733801" cy="200055"/>
          </a:xfrm>
          <a:prstGeom prst="rect">
            <a:avLst/>
          </a:prstGeom>
          <a:noFill/>
        </p:spPr>
        <p:txBody>
          <a:bodyPr wrap="square" lIns="0" tIns="0" rIns="0" bIns="0" rtlCol="0">
            <a:spAutoFit/>
          </a:bodyPr>
          <a:lstStyle/>
          <a:p>
            <a:r>
              <a:rPr lang="de-DE" sz="1300" b="1" dirty="0">
                <a:latin typeface="Helvetica" charset="0"/>
                <a:ea typeface="Helvetica" charset="0"/>
                <a:cs typeface="Helvetica" charset="0"/>
              </a:rPr>
              <a:t>Video</a:t>
            </a:r>
          </a:p>
        </p:txBody>
      </p:sp>
      <p:sp>
        <p:nvSpPr>
          <p:cNvPr id="27" name="Textfeld 26"/>
          <p:cNvSpPr txBox="1"/>
          <p:nvPr/>
        </p:nvSpPr>
        <p:spPr>
          <a:xfrm>
            <a:off x="407991" y="2420887"/>
            <a:ext cx="4464048" cy="2825389"/>
          </a:xfrm>
          <a:prstGeom prst="rect">
            <a:avLst/>
          </a:prstGeom>
          <a:noFill/>
        </p:spPr>
        <p:txBody>
          <a:bodyPr wrap="square" lIns="0" tIns="0" rIns="0" bIns="0" numCol="1" spcCol="144000" rtlCol="0">
            <a:spAutoFit/>
          </a:bodyPr>
          <a:lstStyle/>
          <a:p>
            <a:pPr>
              <a:lnSpc>
                <a:spcPct val="120000"/>
              </a:lnSpc>
              <a:buClr>
                <a:srgbClr val="1E6CA7"/>
              </a:buClr>
            </a:pPr>
            <a:r>
              <a:rPr lang="de-DE" sz="1700" b="1" dirty="0">
                <a:solidFill>
                  <a:srgbClr val="8BD4C6"/>
                </a:solidFill>
                <a:latin typeface="Corporate S Light" charset="0"/>
                <a:ea typeface="Corporate S Light" charset="0"/>
                <a:cs typeface="Corporate S Light" charset="0"/>
              </a:rPr>
              <a:t>SYSTEMMERKMALE</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Einfache Verschiebung des Fahrzeugs in vertikaler oder horizontaler Richtung</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Für alle gängigen PKW</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Breite Paletten für erleichtertes Ein- und Aussteigen</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Verzinkte Systemelemente als Korrosionsschutz</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Anordnung auf drei Ebenen möglich</a:t>
            </a:r>
          </a:p>
          <a:p>
            <a:pPr marL="285750" indent="-285750">
              <a:lnSpc>
                <a:spcPct val="120000"/>
              </a:lnSpc>
              <a:buClr>
                <a:srgbClr val="8BD4C6"/>
              </a:buClr>
              <a:buFont typeface="Wingdings" charset="2"/>
              <a:buChar char="§"/>
            </a:pPr>
            <a:r>
              <a:rPr lang="de-DE" sz="1700" dirty="0">
                <a:latin typeface="Corporate S Light" charset="0"/>
                <a:ea typeface="Corporate S Light" charset="0"/>
                <a:cs typeface="Corporate S Light" charset="0"/>
              </a:rPr>
              <a:t>Halbautomatisches Konzept</a:t>
            </a:r>
          </a:p>
        </p:txBody>
      </p:sp>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:Parkhaussystem auto-CP</a:t>
            </a:r>
          </a:p>
        </p:txBody>
      </p:sp>
      <p:pic>
        <p:nvPicPr>
          <p:cNvPr id="34" name="Bild 33">
            <a:hlinkClick r:id="rId3" action="ppaction://hlinksldjump"/>
          </p:cNvPr>
          <p:cNvPicPr>
            <a:picLocks noChangeAspect="1"/>
          </p:cNvPicPr>
          <p:nvPr/>
        </p:nvPicPr>
        <p:blipFill>
          <a:blip r:embed="rId4"/>
          <a:stretch>
            <a:fillRect/>
          </a:stretch>
        </p:blipFill>
        <p:spPr>
          <a:xfrm>
            <a:off x="11472927" y="160774"/>
            <a:ext cx="311085" cy="311085"/>
          </a:xfrm>
          <a:prstGeom prst="rect">
            <a:avLst/>
          </a:prstGeom>
        </p:spPr>
      </p:pic>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PRODUKTE</a:t>
            </a:r>
          </a:p>
        </p:txBody>
      </p:sp>
      <p:pic>
        <p:nvPicPr>
          <p:cNvPr id="3" name="Bild 2"/>
          <p:cNvPicPr>
            <a:picLocks noChangeAspect="1"/>
          </p:cNvPicPr>
          <p:nvPr/>
        </p:nvPicPr>
        <p:blipFill>
          <a:blip r:embed="rId6"/>
          <a:stretch>
            <a:fillRect/>
          </a:stretch>
        </p:blipFill>
        <p:spPr>
          <a:xfrm>
            <a:off x="8400256" y="1988840"/>
            <a:ext cx="597457" cy="796609"/>
          </a:xfrm>
          <a:prstGeom prst="rect">
            <a:avLst/>
          </a:prstGeom>
        </p:spPr>
      </p:pic>
      <p:sp>
        <p:nvSpPr>
          <p:cNvPr id="44" name="Textfeld 43"/>
          <p:cNvSpPr txBox="1"/>
          <p:nvPr/>
        </p:nvSpPr>
        <p:spPr>
          <a:xfrm>
            <a:off x="9647130" y="4366965"/>
            <a:ext cx="1585597" cy="258532"/>
          </a:xfrm>
          <a:prstGeom prst="rect">
            <a:avLst/>
          </a:prstGeom>
          <a:noFill/>
        </p:spPr>
        <p:txBody>
          <a:bodyPr wrap="square" lIns="0" tIns="0" rIns="0" bIns="0" numCol="1" spcCol="144000" rtlCol="0">
            <a:spAutoFit/>
          </a:bodyPr>
          <a:lstStyle/>
          <a:p>
            <a:pPr marL="285750" indent="-285750">
              <a:lnSpc>
                <a:spcPct val="120000"/>
              </a:lnSpc>
              <a:buBlip>
                <a:blip r:embed="rId7"/>
              </a:buBlip>
            </a:pPr>
            <a:r>
              <a:rPr lang="de-DE" sz="1400" b="1" dirty="0">
                <a:solidFill>
                  <a:srgbClr val="8BD4C6"/>
                </a:solidFill>
                <a:latin typeface="Corporate S Light" charset="0"/>
                <a:ea typeface="Corporate S Light" charset="0"/>
                <a:cs typeface="Corporate S Light" charset="0"/>
              </a:rPr>
              <a:t> ZUR WEBSITE</a:t>
            </a:r>
          </a:p>
        </p:txBody>
      </p:sp>
      <p:sp>
        <p:nvSpPr>
          <p:cNvPr id="45" name="Rechteck 44">
            <a:hlinkClick r:id="rId8"/>
          </p:cNvPr>
          <p:cNvSpPr/>
          <p:nvPr/>
        </p:nvSpPr>
        <p:spPr>
          <a:xfrm>
            <a:off x="9625013" y="4351801"/>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0" name="Bild 29">
            <a:hlinkClick r:id="" action="ppaction://noaction"/>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25012" y="2796160"/>
            <a:ext cx="2174652" cy="1223759"/>
          </a:xfrm>
          <a:prstGeom prst="rect">
            <a:avLst/>
          </a:prstGeom>
          <a:blipFill>
            <a:blip r:embed="rId10" cstate="screen">
              <a:extLst>
                <a:ext uri="{28A0092B-C50C-407E-A947-70E740481C1C}">
                  <a14:useLocalDpi xmlns:a14="http://schemas.microsoft.com/office/drawing/2010/main"/>
                </a:ext>
              </a:extLst>
            </a:blip>
            <a:stretch>
              <a:fillRect/>
            </a:stretch>
          </a:blipFill>
          <a:effectLst>
            <a:outerShdw blurRad="241300" sx="91000" sy="91000" algn="ctr" rotWithShape="0">
              <a:srgbClr val="000000">
                <a:alpha val="20000"/>
              </a:srgbClr>
            </a:outerShdw>
          </a:effectLst>
        </p:spPr>
      </p:pic>
      <p:sp>
        <p:nvSpPr>
          <p:cNvPr id="46" name="Dreieck 45"/>
          <p:cNvSpPr/>
          <p:nvPr/>
        </p:nvSpPr>
        <p:spPr>
          <a:xfrm rot="5400000">
            <a:off x="10634981" y="3345311"/>
            <a:ext cx="240563" cy="14069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a:hlinkClick r:id="rId8"/>
          </p:cNvPr>
          <p:cNvSpPr/>
          <p:nvPr/>
        </p:nvSpPr>
        <p:spPr>
          <a:xfrm>
            <a:off x="10472303" y="3156775"/>
            <a:ext cx="509047" cy="50904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5" name="Bild 54">
            <a:hlinkClick r:id="rId11" action="ppaction://hlinksldjump"/>
          </p:cNvPr>
          <p:cNvPicPr>
            <a:picLocks noChangeAspect="1"/>
          </p:cNvPicPr>
          <p:nvPr/>
        </p:nvPicPr>
        <p:blipFill>
          <a:blip r:embed="rId12"/>
          <a:stretch>
            <a:fillRect/>
          </a:stretch>
        </p:blipFill>
        <p:spPr>
          <a:xfrm>
            <a:off x="1305103" y="162684"/>
            <a:ext cx="311085" cy="311085"/>
          </a:xfrm>
          <a:prstGeom prst="rect">
            <a:avLst/>
          </a:prstGeom>
        </p:spPr>
      </p:pic>
      <p:pic>
        <p:nvPicPr>
          <p:cNvPr id="56" name="Bild 55">
            <a:hlinkClick r:id="" action="ppaction://hlinkshowjump?jump=nextslide"/>
          </p:cNvPr>
          <p:cNvPicPr>
            <a:picLocks noChangeAspect="1"/>
          </p:cNvPicPr>
          <p:nvPr/>
        </p:nvPicPr>
        <p:blipFill>
          <a:blip r:embed="rId13"/>
          <a:stretch>
            <a:fillRect/>
          </a:stretch>
        </p:blipFill>
        <p:spPr>
          <a:xfrm>
            <a:off x="857013" y="163372"/>
            <a:ext cx="310617" cy="310617"/>
          </a:xfrm>
          <a:prstGeom prst="rect">
            <a:avLst/>
          </a:prstGeom>
        </p:spPr>
      </p:pic>
      <p:pic>
        <p:nvPicPr>
          <p:cNvPr id="57" name="Bild 56">
            <a:hlinkClick r:id="" action="ppaction://hlinkshowjump?jump=previousslide"/>
          </p:cNvPr>
          <p:cNvPicPr>
            <a:picLocks noChangeAspect="1"/>
          </p:cNvPicPr>
          <p:nvPr/>
        </p:nvPicPr>
        <p:blipFill>
          <a:blip r:embed="rId13"/>
          <a:stretch>
            <a:fillRect/>
          </a:stretch>
        </p:blipFill>
        <p:spPr>
          <a:xfrm rot="10800000">
            <a:off x="408221" y="163372"/>
            <a:ext cx="310617" cy="310617"/>
          </a:xfrm>
          <a:prstGeom prst="rect">
            <a:avLst/>
          </a:prstGeom>
        </p:spPr>
      </p:pic>
      <p:sp>
        <p:nvSpPr>
          <p:cNvPr id="58" name="Titel 1">
            <a:hlinkClick r:id="rId14"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59" name="Titel 1">
            <a:hlinkClick r:id="rId15"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60" name="Titel 1">
            <a:hlinkClick r:id="rId16"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61" name="Titel 1">
            <a:hlinkClick r:id="rId17"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62" name="Titel 1">
            <a:hlinkClick r:id="rId18"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63" name="Titel 1">
            <a:hlinkClick r:id="rId19"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4" name="Titel 1">
            <a:hlinkClick r:id="rId20"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5" name="Titel 1">
            <a:hlinkClick r:id="rId21"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6" name="Titel 1">
            <a:hlinkClick r:id="rId22"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7" name="Titel 1">
            <a:hlinkClick r:id="rId23"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427829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extfeld 1"/>
          <p:cNvSpPr txBox="1"/>
          <p:nvPr/>
        </p:nvSpPr>
        <p:spPr>
          <a:xfrm>
            <a:off x="407988" y="813938"/>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a:t>
            </a:r>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a:solidFill>
                  <a:schemeClr val="bg1"/>
                </a:solidFill>
                <a:latin typeface="Swift Com" charset="0"/>
                <a:ea typeface="Swift Com" charset="0"/>
                <a:cs typeface="Swift Com" charset="0"/>
              </a:rPr>
              <a:t>:Wichtige Komponenten</a:t>
            </a:r>
            <a:endParaRPr lang="de-DE" sz="2500" b="1" dirty="0">
              <a:solidFill>
                <a:schemeClr val="bg1"/>
              </a:solidFill>
              <a:latin typeface="Swift Com" charset="0"/>
              <a:ea typeface="Swift Com" charset="0"/>
              <a:cs typeface="Swift Com" charset="0"/>
            </a:endParaRPr>
          </a:p>
        </p:txBody>
      </p:sp>
      <p:pic>
        <p:nvPicPr>
          <p:cNvPr id="21" name="Bild 20">
            <a:hlinkClick r:id="rId3" action="ppaction://hlinksldjump"/>
          </p:cNvPr>
          <p:cNvPicPr>
            <a:picLocks noChangeAspect="1"/>
          </p:cNvPicPr>
          <p:nvPr/>
        </p:nvPicPr>
        <p:blipFill>
          <a:blip r:embed="rId4"/>
          <a:stretch>
            <a:fillRect/>
          </a:stretch>
        </p:blipFill>
        <p:spPr>
          <a:xfrm>
            <a:off x="11472927" y="160774"/>
            <a:ext cx="311085" cy="311085"/>
          </a:xfrm>
          <a:prstGeom prst="rect">
            <a:avLst/>
          </a:prstGeom>
        </p:spPr>
      </p:pic>
      <p:sp>
        <p:nvSpPr>
          <p:cNvPr id="30" name="Rechteck 29"/>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Bild 41" descr="stolzer_Logo.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grpSp>
        <p:nvGrpSpPr>
          <p:cNvPr id="10" name="Gruppierung 9"/>
          <p:cNvGrpSpPr/>
          <p:nvPr/>
        </p:nvGrpSpPr>
        <p:grpSpPr>
          <a:xfrm>
            <a:off x="407209" y="2526600"/>
            <a:ext cx="2097800" cy="672517"/>
            <a:chOff x="407009" y="2882531"/>
            <a:chExt cx="2097800" cy="672517"/>
          </a:xfrm>
        </p:grpSpPr>
        <p:sp>
          <p:nvSpPr>
            <p:cNvPr id="24" name="Rechteck 23"/>
            <p:cNvSpPr/>
            <p:nvPr/>
          </p:nvSpPr>
          <p:spPr>
            <a:xfrm>
              <a:off x="407009" y="2882531"/>
              <a:ext cx="1835999"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p:cNvSpPr txBox="1"/>
            <p:nvPr/>
          </p:nvSpPr>
          <p:spPr>
            <a:xfrm>
              <a:off x="561408" y="2899163"/>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Transferraum</a:t>
              </a:r>
            </a:p>
            <a:p>
              <a:pPr>
                <a:lnSpc>
                  <a:spcPct val="130000"/>
                </a:lnSpc>
              </a:pPr>
              <a:endParaRPr lang="de-DE" sz="1700" b="1" dirty="0">
                <a:solidFill>
                  <a:schemeClr val="bg1"/>
                </a:solidFill>
                <a:latin typeface="Swift Com" charset="0"/>
                <a:ea typeface="Swift Com" charset="0"/>
                <a:cs typeface="Swift Com" charset="0"/>
              </a:endParaRPr>
            </a:p>
          </p:txBody>
        </p:sp>
      </p:grpSp>
      <p:grpSp>
        <p:nvGrpSpPr>
          <p:cNvPr id="13" name="Gruppierung 12"/>
          <p:cNvGrpSpPr/>
          <p:nvPr/>
        </p:nvGrpSpPr>
        <p:grpSpPr>
          <a:xfrm>
            <a:off x="3291838" y="2526600"/>
            <a:ext cx="2097800" cy="672517"/>
            <a:chOff x="2726547" y="2123873"/>
            <a:chExt cx="2097800" cy="672517"/>
          </a:xfrm>
        </p:grpSpPr>
        <p:sp>
          <p:nvSpPr>
            <p:cNvPr id="60" name="Rechteck 59"/>
            <p:cNvSpPr/>
            <p:nvPr/>
          </p:nvSpPr>
          <p:spPr>
            <a:xfrm>
              <a:off x="2726547" y="2123873"/>
              <a:ext cx="1404000"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Textfeld 61"/>
            <p:cNvSpPr txBox="1"/>
            <p:nvPr/>
          </p:nvSpPr>
          <p:spPr>
            <a:xfrm>
              <a:off x="2880946" y="2140505"/>
              <a:ext cx="1943401" cy="655885"/>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Drehtisch</a:t>
              </a:r>
            </a:p>
            <a:p>
              <a:pPr>
                <a:lnSpc>
                  <a:spcPct val="130000"/>
                </a:lnSpc>
              </a:pPr>
              <a:endParaRPr lang="de-DE" sz="1700" b="1" dirty="0">
                <a:solidFill>
                  <a:schemeClr val="bg1"/>
                </a:solidFill>
                <a:latin typeface="Swift Com" charset="0"/>
                <a:ea typeface="Swift Com" charset="0"/>
                <a:cs typeface="Swift Com" charset="0"/>
              </a:endParaRPr>
            </a:p>
          </p:txBody>
        </p:sp>
      </p:grpSp>
      <p:grpSp>
        <p:nvGrpSpPr>
          <p:cNvPr id="14" name="Gruppierung 13"/>
          <p:cNvGrpSpPr/>
          <p:nvPr/>
        </p:nvGrpSpPr>
        <p:grpSpPr>
          <a:xfrm>
            <a:off x="6164904" y="2526600"/>
            <a:ext cx="2097800" cy="672517"/>
            <a:chOff x="5159897" y="2085754"/>
            <a:chExt cx="2097800" cy="672517"/>
          </a:xfrm>
        </p:grpSpPr>
        <p:sp>
          <p:nvSpPr>
            <p:cNvPr id="63" name="Rechteck 62"/>
            <p:cNvSpPr/>
            <p:nvPr/>
          </p:nvSpPr>
          <p:spPr>
            <a:xfrm>
              <a:off x="5159897" y="2085754"/>
              <a:ext cx="2052000"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Textfeld 64"/>
            <p:cNvSpPr txBox="1"/>
            <p:nvPr/>
          </p:nvSpPr>
          <p:spPr>
            <a:xfrm>
              <a:off x="5314296" y="2102386"/>
              <a:ext cx="1943401" cy="655885"/>
            </a:xfrm>
            <a:prstGeom prst="rect">
              <a:avLst/>
            </a:prstGeom>
            <a:noFill/>
          </p:spPr>
          <p:txBody>
            <a:bodyPr wrap="square" lIns="0" tIns="0" rIns="0" bIns="0" rtlCol="0" anchor="ctr" anchorCtr="0">
              <a:spAutoFit/>
            </a:bodyPr>
            <a:lstStyle/>
            <a:p>
              <a:pPr>
                <a:lnSpc>
                  <a:spcPct val="130000"/>
                </a:lnSpc>
              </a:pPr>
              <a:r>
                <a:rPr lang="de-DE" sz="1700" b="1">
                  <a:solidFill>
                    <a:schemeClr val="bg1"/>
                  </a:solidFill>
                  <a:latin typeface="Swift Com" charset="0"/>
                  <a:ea typeface="Swift Com" charset="0"/>
                  <a:cs typeface="Swift Com" charset="0"/>
                </a:rPr>
                <a:t>Fahrzeugpalette</a:t>
              </a:r>
            </a:p>
            <a:p>
              <a:pPr>
                <a:lnSpc>
                  <a:spcPct val="130000"/>
                </a:lnSpc>
              </a:pPr>
              <a:endParaRPr lang="de-DE" sz="1700" b="1" dirty="0">
                <a:solidFill>
                  <a:schemeClr val="bg1"/>
                </a:solidFill>
                <a:latin typeface="Swift Com" charset="0"/>
                <a:ea typeface="Swift Com" charset="0"/>
                <a:cs typeface="Swift Com" charset="0"/>
              </a:endParaRPr>
            </a:p>
          </p:txBody>
        </p:sp>
      </p:grpSp>
      <p:grpSp>
        <p:nvGrpSpPr>
          <p:cNvPr id="15" name="Gruppierung 14"/>
          <p:cNvGrpSpPr/>
          <p:nvPr/>
        </p:nvGrpSpPr>
        <p:grpSpPr>
          <a:xfrm>
            <a:off x="9048749" y="2526600"/>
            <a:ext cx="2149200" cy="672517"/>
            <a:chOff x="7405687" y="1979280"/>
            <a:chExt cx="2149200" cy="672517"/>
          </a:xfrm>
        </p:grpSpPr>
        <p:sp>
          <p:nvSpPr>
            <p:cNvPr id="66" name="Rechteck 65"/>
            <p:cNvSpPr/>
            <p:nvPr/>
          </p:nvSpPr>
          <p:spPr>
            <a:xfrm>
              <a:off x="7405687" y="1979280"/>
              <a:ext cx="2149200"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Textfeld 67"/>
            <p:cNvSpPr txBox="1"/>
            <p:nvPr/>
          </p:nvSpPr>
          <p:spPr>
            <a:xfrm>
              <a:off x="7560088" y="1995912"/>
              <a:ext cx="1943401" cy="655885"/>
            </a:xfrm>
            <a:prstGeom prst="rect">
              <a:avLst/>
            </a:prstGeom>
            <a:noFill/>
          </p:spPr>
          <p:txBody>
            <a:bodyPr wrap="square" lIns="0" tIns="0" rIns="0" bIns="0" rtlCol="0" anchor="ctr" anchorCtr="0">
              <a:spAutoFit/>
            </a:bodyPr>
            <a:lstStyle/>
            <a:p>
              <a:pPr>
                <a:lnSpc>
                  <a:spcPct val="130000"/>
                </a:lnSpc>
              </a:pPr>
              <a:r>
                <a:rPr lang="de-DE" sz="1700" b="1">
                  <a:solidFill>
                    <a:schemeClr val="bg1"/>
                  </a:solidFill>
                  <a:latin typeface="Swift Com" charset="0"/>
                  <a:ea typeface="Swift Com" charset="0"/>
                  <a:cs typeface="Swift Com" charset="0"/>
                </a:rPr>
                <a:t>Regalbediengerät</a:t>
              </a:r>
            </a:p>
            <a:p>
              <a:pPr>
                <a:lnSpc>
                  <a:spcPct val="130000"/>
                </a:lnSpc>
              </a:pPr>
              <a:endParaRPr lang="de-DE" sz="1700" b="1" dirty="0">
                <a:solidFill>
                  <a:schemeClr val="bg1"/>
                </a:solidFill>
                <a:latin typeface="Swift Com" charset="0"/>
                <a:ea typeface="Swift Com" charset="0"/>
                <a:cs typeface="Swift Com" charset="0"/>
              </a:endParaRPr>
            </a:p>
          </p:txBody>
        </p:sp>
      </p:grpSp>
      <p:pic>
        <p:nvPicPr>
          <p:cNvPr id="81" name="Bild 80">
            <a:hlinkClick r:id="rId6" action="ppaction://hlinksldjump"/>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7988" y="3078709"/>
            <a:ext cx="2730508" cy="2188875"/>
          </a:xfrm>
          <a:prstGeom prst="rect">
            <a:avLst/>
          </a:prstGeom>
        </p:spPr>
      </p:pic>
      <p:pic>
        <p:nvPicPr>
          <p:cNvPr id="83" name="Bild 82">
            <a:hlinkClick r:id="rId8" action="ppaction://hlinksldjump"/>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291838" y="3078709"/>
            <a:ext cx="2733787" cy="2188875"/>
          </a:xfrm>
          <a:prstGeom prst="rect">
            <a:avLst/>
          </a:prstGeom>
        </p:spPr>
      </p:pic>
      <p:pic>
        <p:nvPicPr>
          <p:cNvPr id="84" name="Bild 83">
            <a:hlinkClick r:id="rId10" action="ppaction://hlinksldjump"/>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178968" y="3078709"/>
            <a:ext cx="2732562" cy="2188875"/>
          </a:xfrm>
          <a:prstGeom prst="rect">
            <a:avLst/>
          </a:prstGeom>
        </p:spPr>
      </p:pic>
      <p:pic>
        <p:nvPicPr>
          <p:cNvPr id="85" name="Bild 84">
            <a:hlinkClick r:id="rId12" action="ppaction://hlinksldjump"/>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9048748" y="3078710"/>
            <a:ext cx="2733325" cy="2188874"/>
          </a:xfrm>
          <a:prstGeom prst="rect">
            <a:avLst/>
          </a:prstGeom>
        </p:spPr>
      </p:pic>
      <p:pic>
        <p:nvPicPr>
          <p:cNvPr id="38" name="Bild 37">
            <a:hlinkClick r:id="rId14" action="ppaction://hlinksldjump"/>
          </p:cNvPr>
          <p:cNvPicPr>
            <a:picLocks noChangeAspect="1"/>
          </p:cNvPicPr>
          <p:nvPr/>
        </p:nvPicPr>
        <p:blipFill>
          <a:blip r:embed="rId15"/>
          <a:stretch>
            <a:fillRect/>
          </a:stretch>
        </p:blipFill>
        <p:spPr>
          <a:xfrm>
            <a:off x="1305103" y="162684"/>
            <a:ext cx="311085" cy="311085"/>
          </a:xfrm>
          <a:prstGeom prst="rect">
            <a:avLst/>
          </a:prstGeom>
        </p:spPr>
      </p:pic>
      <p:pic>
        <p:nvPicPr>
          <p:cNvPr id="39" name="Bild 38">
            <a:hlinkClick r:id="" action="ppaction://hlinkshowjump?jump=nextslide"/>
          </p:cNvPr>
          <p:cNvPicPr>
            <a:picLocks noChangeAspect="1"/>
          </p:cNvPicPr>
          <p:nvPr/>
        </p:nvPicPr>
        <p:blipFill>
          <a:blip r:embed="rId16"/>
          <a:stretch>
            <a:fillRect/>
          </a:stretch>
        </p:blipFill>
        <p:spPr>
          <a:xfrm>
            <a:off x="857013" y="163372"/>
            <a:ext cx="310617" cy="310617"/>
          </a:xfrm>
          <a:prstGeom prst="rect">
            <a:avLst/>
          </a:prstGeom>
        </p:spPr>
      </p:pic>
      <p:pic>
        <p:nvPicPr>
          <p:cNvPr id="40" name="Bild 39">
            <a:hlinkClick r:id="" action="ppaction://hlinkshowjump?jump=previousslide"/>
          </p:cNvPr>
          <p:cNvPicPr>
            <a:picLocks noChangeAspect="1"/>
          </p:cNvPicPr>
          <p:nvPr/>
        </p:nvPicPr>
        <p:blipFill>
          <a:blip r:embed="rId16"/>
          <a:stretch>
            <a:fillRect/>
          </a:stretch>
        </p:blipFill>
        <p:spPr>
          <a:xfrm rot="10800000">
            <a:off x="408221" y="163372"/>
            <a:ext cx="310617" cy="310617"/>
          </a:xfrm>
          <a:prstGeom prst="rect">
            <a:avLst/>
          </a:prstGeom>
        </p:spPr>
      </p:pic>
      <p:sp>
        <p:nvSpPr>
          <p:cNvPr id="41" name="Titel 1">
            <a:hlinkClick r:id="rId1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8" name="Titel 1">
            <a:hlinkClick r:id="rId1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9" name="Titel 1">
            <a:hlinkClick r:id="rId1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50" name="Titel 1">
            <a:hlinkClick r:id="rId2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54" name="Titel 1">
            <a:hlinkClick r:id="rId2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5" name="Titel 1">
            <a:hlinkClick r:id="rId2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6" name="Titel 1">
            <a:hlinkClick r:id="rId23"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7" name="Titel 1">
            <a:hlinkClick r:id="rId24"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8" name="Titel 1">
            <a:hlinkClick r:id="rId25"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1" name="Titel 1">
            <a:hlinkClick r:id="rId26"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7665730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1828"/>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WICHTIGE KOMPONENTEN</a:t>
            </a:r>
          </a:p>
        </p:txBody>
      </p:sp>
      <p:sp>
        <p:nvSpPr>
          <p:cNvPr id="13" name="Textfeld 12"/>
          <p:cNvSpPr txBox="1"/>
          <p:nvPr/>
        </p:nvSpPr>
        <p:spPr>
          <a:xfrm>
            <a:off x="407989" y="3067281"/>
            <a:ext cx="6696123" cy="3118033"/>
          </a:xfrm>
          <a:prstGeom prst="rect">
            <a:avLst/>
          </a:prstGeom>
          <a:noFill/>
        </p:spPr>
        <p:txBody>
          <a:bodyPr wrap="square" lIns="0" tIns="0" rIns="0" bIns="0" numCol="1" spcCol="144000" rtlCol="0">
            <a:spAutoFit/>
          </a:bodyPr>
          <a:lstStyle/>
          <a:p>
            <a:pPr>
              <a:lnSpc>
                <a:spcPct val="120000"/>
              </a:lnSpc>
              <a:buClr>
                <a:srgbClr val="1E6CA7"/>
              </a:buClr>
            </a:pPr>
            <a:r>
              <a:rPr lang="de-DE" sz="1700" dirty="0">
                <a:latin typeface="Corporate S Light" charset="0"/>
                <a:ea typeface="Corporate S Light" charset="0"/>
                <a:cs typeface="Corporate S Light" charset="0"/>
              </a:rPr>
              <a:t>Anpassbar an die baulichen Gegebenheiten vor Ort, kann die Einfahrt in den Transferraum beliebig festgelegt werden. Durch die Großzügige Einfahrt in den Transferraum können Schäden am Fahrzeug vermieden werden. In Kombination mit unserem Drehtisch ist der Einfahrtswinkel zu dem System frei planbar. Ob mit oder ohne Drehtisch, die Transferräume von unseren Parkhaussystemen überzeugen durch Ihr großzügiges Platzangebot. Das ein- und aussteigen ist auf allen Seiten ohne Einschränkung möglich, was den Parkvorgang für den Nutzer um einiges komfortabler macht.</a:t>
            </a:r>
          </a:p>
          <a:p>
            <a:pPr>
              <a:lnSpc>
                <a:spcPct val="120000"/>
              </a:lnSpc>
              <a:buClr>
                <a:srgbClr val="1E6CA7"/>
              </a:buClr>
            </a:pPr>
            <a:endParaRPr lang="de-DE" sz="1700" dirty="0">
              <a:latin typeface="Corporate S Light" charset="0"/>
              <a:ea typeface="Corporate S Light" charset="0"/>
              <a:cs typeface="Corporate S Light" charset="0"/>
            </a:endParaRPr>
          </a:p>
          <a:p>
            <a:pPr marL="285750" indent="-285750">
              <a:lnSpc>
                <a:spcPct val="120000"/>
              </a:lnSpc>
              <a:buBlip>
                <a:blip r:embed="rId3"/>
              </a:buBlip>
            </a:pPr>
            <a:r>
              <a:rPr lang="de-DE" sz="1700" b="1" dirty="0">
                <a:solidFill>
                  <a:srgbClr val="8BD4C6"/>
                </a:solidFill>
                <a:latin typeface="Corporate S Light" charset="0"/>
                <a:ea typeface="Corporate S Light" charset="0"/>
                <a:cs typeface="Corporate S Light" charset="0"/>
              </a:rPr>
              <a:t>ZUR WEBSITE</a:t>
            </a:r>
          </a:p>
        </p:txBody>
      </p:sp>
      <p:sp>
        <p:nvSpPr>
          <p:cNvPr id="14" name="Textfeld 13"/>
          <p:cNvSpPr txBox="1"/>
          <p:nvPr/>
        </p:nvSpPr>
        <p:spPr>
          <a:xfrm>
            <a:off x="407987" y="2016630"/>
            <a:ext cx="6696125" cy="941796"/>
          </a:xfrm>
          <a:prstGeom prst="rect">
            <a:avLst/>
          </a:prstGeom>
          <a:noFill/>
        </p:spPr>
        <p:txBody>
          <a:bodyPr wrap="square" lIns="0" tIns="0" rIns="0" bIns="0" rtlCol="0">
            <a:spAutoFit/>
          </a:bodyPr>
          <a:lstStyle/>
          <a:p>
            <a:pPr>
              <a:lnSpc>
                <a:spcPct val="120000"/>
              </a:lnSpc>
            </a:pPr>
            <a:r>
              <a:rPr lang="de-DE" sz="1700" b="1" dirty="0">
                <a:solidFill>
                  <a:srgbClr val="8BD4C6"/>
                </a:solidFill>
                <a:latin typeface="Corporate S Light" charset="0"/>
                <a:ea typeface="Corporate S Light" charset="0"/>
                <a:cs typeface="Corporate S Light" charset="0"/>
              </a:rPr>
              <a:t>DER TRANSFERRAUM IST DIE SICHTBARE EINFAHRT ZU UNSEREN VOLLAUTOMATISCHEN PARKHAUSSYSTEMEN. HIER ERFOLGT DIE ÜBERGABE DES FAHRZEUGS DURCH DEN NUTZER AN DAS SYSTEM.</a:t>
            </a:r>
          </a:p>
        </p:txBody>
      </p:sp>
      <p:sp>
        <p:nvSpPr>
          <p:cNvPr id="19" name="Rechteck 18"/>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407988" y="1282664"/>
            <a:ext cx="7082376" cy="384721"/>
          </a:xfrm>
          <a:prstGeom prst="rect">
            <a:avLst/>
          </a:prstGeom>
          <a:noFill/>
        </p:spPr>
        <p:txBody>
          <a:bodyPr wrap="square" lIns="0" tIns="0" rIns="0" bIns="0" rtlCol="0">
            <a:spAutoFit/>
          </a:bodyPr>
          <a:lstStyle/>
          <a:p>
            <a:r>
              <a:rPr lang="de-DE" sz="2500" b="1" cap="all" dirty="0">
                <a:solidFill>
                  <a:schemeClr val="bg1"/>
                </a:solidFill>
                <a:latin typeface="Swift Com" charset="0"/>
                <a:ea typeface="Swift Com" charset="0"/>
                <a:cs typeface="Swift Com" charset="0"/>
              </a:rPr>
              <a:t>:</a:t>
            </a:r>
            <a:r>
              <a:rPr lang="de-DE" sz="2500" b="1" dirty="0">
                <a:solidFill>
                  <a:schemeClr val="bg1"/>
                </a:solidFill>
                <a:latin typeface="Swift Com" charset="0"/>
                <a:ea typeface="Swift Com" charset="0"/>
                <a:cs typeface="Swift Com" charset="0"/>
              </a:rPr>
              <a:t>Transferraum</a:t>
            </a:r>
            <a:endParaRPr lang="de-DE" sz="2500" b="1" cap="all" dirty="0">
              <a:solidFill>
                <a:schemeClr val="bg1"/>
              </a:solidFill>
              <a:latin typeface="Swift Com" charset="0"/>
              <a:ea typeface="Swift Com" charset="0"/>
              <a:cs typeface="Swift Com" charset="0"/>
            </a:endParaRPr>
          </a:p>
        </p:txBody>
      </p:sp>
      <p:sp>
        <p:nvSpPr>
          <p:cNvPr id="18" name="Rechteck 1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Bild 26" descr="stolzer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pic>
        <p:nvPicPr>
          <p:cNvPr id="31" name="Bild 3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9964" y="2417607"/>
            <a:ext cx="4462109" cy="2985151"/>
          </a:xfrm>
          <a:prstGeom prst="rect">
            <a:avLst/>
          </a:prstGeom>
        </p:spPr>
      </p:pic>
      <p:sp>
        <p:nvSpPr>
          <p:cNvPr id="32" name="Rechteck 31">
            <a:hlinkClick r:id="rId6"/>
          </p:cNvPr>
          <p:cNvSpPr/>
          <p:nvPr/>
        </p:nvSpPr>
        <p:spPr>
          <a:xfrm>
            <a:off x="400479" y="5877272"/>
            <a:ext cx="1663073" cy="308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9" name="Bild 38">
            <a:hlinkClick r:id="rId7" action="ppaction://hlinksldjump"/>
          </p:cNvPr>
          <p:cNvPicPr>
            <a:picLocks noChangeAspect="1"/>
          </p:cNvPicPr>
          <p:nvPr/>
        </p:nvPicPr>
        <p:blipFill>
          <a:blip r:embed="rId8"/>
          <a:stretch>
            <a:fillRect/>
          </a:stretch>
        </p:blipFill>
        <p:spPr>
          <a:xfrm>
            <a:off x="1305103" y="162684"/>
            <a:ext cx="311085" cy="311085"/>
          </a:xfrm>
          <a:prstGeom prst="rect">
            <a:avLst/>
          </a:prstGeom>
        </p:spPr>
      </p:pic>
      <p:pic>
        <p:nvPicPr>
          <p:cNvPr id="40" name="Bild 39">
            <a:hlinkClick r:id="" action="ppaction://hlinkshowjump?jump=nextslide"/>
          </p:cNvPr>
          <p:cNvPicPr>
            <a:picLocks noChangeAspect="1"/>
          </p:cNvPicPr>
          <p:nvPr/>
        </p:nvPicPr>
        <p:blipFill>
          <a:blip r:embed="rId9"/>
          <a:stretch>
            <a:fillRect/>
          </a:stretch>
        </p:blipFill>
        <p:spPr>
          <a:xfrm>
            <a:off x="857013" y="163372"/>
            <a:ext cx="310617" cy="310617"/>
          </a:xfrm>
          <a:prstGeom prst="rect">
            <a:avLst/>
          </a:prstGeom>
        </p:spPr>
      </p:pic>
      <p:pic>
        <p:nvPicPr>
          <p:cNvPr id="41" name="Bild 40">
            <a:hlinkClick r:id="" action="ppaction://hlinkshowjump?jump=previousslide"/>
          </p:cNvPr>
          <p:cNvPicPr>
            <a:picLocks noChangeAspect="1"/>
          </p:cNvPicPr>
          <p:nvPr/>
        </p:nvPicPr>
        <p:blipFill>
          <a:blip r:embed="rId9"/>
          <a:stretch>
            <a:fillRect/>
          </a:stretch>
        </p:blipFill>
        <p:spPr>
          <a:xfrm rot="10800000">
            <a:off x="408221" y="163372"/>
            <a:ext cx="310617" cy="310617"/>
          </a:xfrm>
          <a:prstGeom prst="rect">
            <a:avLst/>
          </a:prstGeom>
        </p:spPr>
      </p:pic>
      <p:pic>
        <p:nvPicPr>
          <p:cNvPr id="42" name="Bild 41">
            <a:hlinkClick r:id="rId10" action="ppaction://hlinksldjump"/>
          </p:cNvPr>
          <p:cNvPicPr>
            <a:picLocks noChangeAspect="1"/>
          </p:cNvPicPr>
          <p:nvPr/>
        </p:nvPicPr>
        <p:blipFill>
          <a:blip r:embed="rId11"/>
          <a:stretch>
            <a:fillRect/>
          </a:stretch>
        </p:blipFill>
        <p:spPr>
          <a:xfrm>
            <a:off x="11472927" y="160774"/>
            <a:ext cx="311085" cy="311085"/>
          </a:xfrm>
          <a:prstGeom prst="rect">
            <a:avLst/>
          </a:prstGeom>
        </p:spPr>
      </p:pic>
      <p:sp>
        <p:nvSpPr>
          <p:cNvPr id="43"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4"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5"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6"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7"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8" name="Titel 1">
            <a:hlinkClick r:id="rId17"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9" name="Titel 1">
            <a:hlinkClick r:id="rId18"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0" name="Titel 1">
            <a:hlinkClick r:id="rId19"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1" name="Titel 1">
            <a:hlinkClick r:id="rId20"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2" name="Titel 1">
            <a:hlinkClick r:id="rId21"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149678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1828"/>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WICHTIGE KOMPONENTEN</a:t>
            </a:r>
          </a:p>
        </p:txBody>
      </p:sp>
      <p:sp>
        <p:nvSpPr>
          <p:cNvPr id="13" name="Textfeld 12"/>
          <p:cNvSpPr txBox="1"/>
          <p:nvPr/>
        </p:nvSpPr>
        <p:spPr>
          <a:xfrm>
            <a:off x="407989" y="2751459"/>
            <a:ext cx="6696123" cy="2825389"/>
          </a:xfrm>
          <a:prstGeom prst="rect">
            <a:avLst/>
          </a:prstGeom>
          <a:noFill/>
        </p:spPr>
        <p:txBody>
          <a:bodyPr wrap="square" lIns="0" tIns="0" rIns="0" bIns="0" numCol="1" spcCol="144000" rtlCol="0">
            <a:spAutoFit/>
          </a:bodyPr>
          <a:lstStyle/>
          <a:p>
            <a:pPr>
              <a:lnSpc>
                <a:spcPct val="120000"/>
              </a:lnSpc>
              <a:buClr>
                <a:srgbClr val="1E6CA7"/>
              </a:buClr>
            </a:pPr>
            <a:r>
              <a:rPr lang="de-DE" sz="1700" dirty="0">
                <a:latin typeface="Corporate S Light" charset="0"/>
                <a:ea typeface="Corporate S Light" charset="0"/>
                <a:cs typeface="Corporate S Light" charset="0"/>
              </a:rPr>
              <a:t>Durch seine Funktion, die Fahrzeugpalette in fast jede Position zu drehen, erhöht es den Komfort bei jedem Ein- sowie Ausparkvorgang. Die nahezu 360° drehbare Plattform ermöglicht es, auch bei baulichen Besonderheiten, einen geeigneten Einfahrtswinkel in den Transferraum zu gewährleisten. Es sind keine lästigen Rampen oder enge Kurven, wie in herkömmlichen Parkhäusern, notwendig um sein Auto sicher zu parken. Schänden am Fahrzeug wie Kratzer oder Schrammen werden dadurch von vorne herein verhindert.</a:t>
            </a:r>
          </a:p>
          <a:p>
            <a:pPr>
              <a:lnSpc>
                <a:spcPct val="120000"/>
              </a:lnSpc>
              <a:buClr>
                <a:srgbClr val="1E6CA7"/>
              </a:buClr>
            </a:pPr>
            <a:endParaRPr lang="de-DE" sz="1700" dirty="0">
              <a:latin typeface="Corporate S Light" charset="0"/>
              <a:ea typeface="Corporate S Light" charset="0"/>
              <a:cs typeface="Corporate S Light" charset="0"/>
            </a:endParaRPr>
          </a:p>
          <a:p>
            <a:pPr marL="285750" indent="-285750">
              <a:lnSpc>
                <a:spcPct val="120000"/>
              </a:lnSpc>
              <a:buBlip>
                <a:blip r:embed="rId3"/>
              </a:buBlip>
            </a:pPr>
            <a:r>
              <a:rPr lang="de-DE" sz="1700" b="1" dirty="0">
                <a:solidFill>
                  <a:srgbClr val="8BD4C6"/>
                </a:solidFill>
                <a:latin typeface="Corporate S Light" charset="0"/>
                <a:ea typeface="Corporate S Light" charset="0"/>
                <a:cs typeface="Corporate S Light" charset="0"/>
              </a:rPr>
              <a:t>ZUR WEBSITE</a:t>
            </a:r>
          </a:p>
        </p:txBody>
      </p:sp>
      <p:sp>
        <p:nvSpPr>
          <p:cNvPr id="14" name="Textfeld 13"/>
          <p:cNvSpPr txBox="1"/>
          <p:nvPr/>
        </p:nvSpPr>
        <p:spPr>
          <a:xfrm>
            <a:off x="407987" y="2016630"/>
            <a:ext cx="6696123" cy="606576"/>
          </a:xfrm>
          <a:prstGeom prst="rect">
            <a:avLst/>
          </a:prstGeom>
          <a:noFill/>
        </p:spPr>
        <p:txBody>
          <a:bodyPr wrap="square" lIns="0" tIns="0" rIns="0" bIns="0" rtlCol="0">
            <a:spAutoFit/>
          </a:bodyPr>
          <a:lstStyle/>
          <a:p>
            <a:pPr>
              <a:lnSpc>
                <a:spcPct val="120000"/>
              </a:lnSpc>
            </a:pPr>
            <a:r>
              <a:rPr lang="de-DE" sz="1700" b="1" dirty="0">
                <a:solidFill>
                  <a:srgbClr val="8BD4C6"/>
                </a:solidFill>
                <a:latin typeface="Corporate S Light" charset="0"/>
                <a:ea typeface="Corporate S Light" charset="0"/>
                <a:cs typeface="Corporate S Light" charset="0"/>
              </a:rPr>
              <a:t>DER DREHTISCH IST DIE OPTIMALE ERGÄNZUNG ZU UNSEREN VOLLAUTOMATISCHEN PARKHAUSSYSTEMEN.</a:t>
            </a:r>
          </a:p>
        </p:txBody>
      </p:sp>
      <p:sp>
        <p:nvSpPr>
          <p:cNvPr id="19" name="Rechteck 18"/>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407988" y="1282664"/>
            <a:ext cx="7082376" cy="384721"/>
          </a:xfrm>
          <a:prstGeom prst="rect">
            <a:avLst/>
          </a:prstGeom>
          <a:noFill/>
        </p:spPr>
        <p:txBody>
          <a:bodyPr wrap="square" lIns="0" tIns="0" rIns="0" bIns="0" rtlCol="0">
            <a:spAutoFit/>
          </a:bodyPr>
          <a:lstStyle/>
          <a:p>
            <a:r>
              <a:rPr lang="de-DE" sz="2500" b="1" cap="all" dirty="0">
                <a:solidFill>
                  <a:schemeClr val="bg1"/>
                </a:solidFill>
                <a:latin typeface="Swift Com" charset="0"/>
                <a:ea typeface="Swift Com" charset="0"/>
                <a:cs typeface="Swift Com" charset="0"/>
              </a:rPr>
              <a:t>:</a:t>
            </a:r>
            <a:r>
              <a:rPr lang="de-DE" sz="2500" b="1" dirty="0">
                <a:solidFill>
                  <a:schemeClr val="bg1"/>
                </a:solidFill>
                <a:latin typeface="Swift Com" charset="0"/>
                <a:ea typeface="Swift Com" charset="0"/>
                <a:cs typeface="Swift Com" charset="0"/>
              </a:rPr>
              <a:t>Drehtisch</a:t>
            </a:r>
            <a:endParaRPr lang="de-DE" sz="2500" b="1" cap="all" dirty="0">
              <a:solidFill>
                <a:schemeClr val="bg1"/>
              </a:solidFill>
              <a:latin typeface="Swift Com" charset="0"/>
              <a:ea typeface="Swift Com" charset="0"/>
              <a:cs typeface="Swift Com" charset="0"/>
            </a:endParaRPr>
          </a:p>
        </p:txBody>
      </p:sp>
      <p:sp>
        <p:nvSpPr>
          <p:cNvPr id="18" name="Rechteck 1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Bild 26" descr="stolzer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33" name="Rechteck 32">
            <a:hlinkClick r:id="rId5"/>
          </p:cNvPr>
          <p:cNvSpPr/>
          <p:nvPr/>
        </p:nvSpPr>
        <p:spPr>
          <a:xfrm>
            <a:off x="400479" y="5268806"/>
            <a:ext cx="1663073" cy="308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7" name="Bild 3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19965" y="2420938"/>
            <a:ext cx="4462108" cy="2985149"/>
          </a:xfrm>
          <a:prstGeom prst="rect">
            <a:avLst/>
          </a:prstGeom>
        </p:spPr>
      </p:pic>
      <p:pic>
        <p:nvPicPr>
          <p:cNvPr id="31" name="Bild 30">
            <a:hlinkClick r:id="rId7" action="ppaction://hlinksldjump"/>
          </p:cNvPr>
          <p:cNvPicPr>
            <a:picLocks noChangeAspect="1"/>
          </p:cNvPicPr>
          <p:nvPr/>
        </p:nvPicPr>
        <p:blipFill>
          <a:blip r:embed="rId8"/>
          <a:stretch>
            <a:fillRect/>
          </a:stretch>
        </p:blipFill>
        <p:spPr>
          <a:xfrm>
            <a:off x="1305103" y="162684"/>
            <a:ext cx="311085" cy="311085"/>
          </a:xfrm>
          <a:prstGeom prst="rect">
            <a:avLst/>
          </a:prstGeom>
        </p:spPr>
      </p:pic>
      <p:pic>
        <p:nvPicPr>
          <p:cNvPr id="32" name="Bild 31">
            <a:hlinkClick r:id="" action="ppaction://hlinkshowjump?jump=nextslide"/>
          </p:cNvPr>
          <p:cNvPicPr>
            <a:picLocks noChangeAspect="1"/>
          </p:cNvPicPr>
          <p:nvPr/>
        </p:nvPicPr>
        <p:blipFill>
          <a:blip r:embed="rId9"/>
          <a:stretch>
            <a:fillRect/>
          </a:stretch>
        </p:blipFill>
        <p:spPr>
          <a:xfrm>
            <a:off x="857013" y="163372"/>
            <a:ext cx="310617" cy="310617"/>
          </a:xfrm>
          <a:prstGeom prst="rect">
            <a:avLst/>
          </a:prstGeom>
        </p:spPr>
      </p:pic>
      <p:pic>
        <p:nvPicPr>
          <p:cNvPr id="38" name="Bild 37">
            <a:hlinkClick r:id="" action="ppaction://hlinkshowjump?jump=previousslide"/>
          </p:cNvPr>
          <p:cNvPicPr>
            <a:picLocks noChangeAspect="1"/>
          </p:cNvPicPr>
          <p:nvPr/>
        </p:nvPicPr>
        <p:blipFill>
          <a:blip r:embed="rId9"/>
          <a:stretch>
            <a:fillRect/>
          </a:stretch>
        </p:blipFill>
        <p:spPr>
          <a:xfrm rot="10800000">
            <a:off x="408221" y="163372"/>
            <a:ext cx="310617" cy="310617"/>
          </a:xfrm>
          <a:prstGeom prst="rect">
            <a:avLst/>
          </a:prstGeom>
        </p:spPr>
      </p:pic>
      <p:pic>
        <p:nvPicPr>
          <p:cNvPr id="39" name="Bild 38">
            <a:hlinkClick r:id="rId10" action="ppaction://hlinksldjump"/>
          </p:cNvPr>
          <p:cNvPicPr>
            <a:picLocks noChangeAspect="1"/>
          </p:cNvPicPr>
          <p:nvPr/>
        </p:nvPicPr>
        <p:blipFill>
          <a:blip r:embed="rId11"/>
          <a:stretch>
            <a:fillRect/>
          </a:stretch>
        </p:blipFill>
        <p:spPr>
          <a:xfrm>
            <a:off x="11472927" y="160774"/>
            <a:ext cx="311085" cy="311085"/>
          </a:xfrm>
          <a:prstGeom prst="rect">
            <a:avLst/>
          </a:prstGeom>
        </p:spPr>
      </p:pic>
      <p:sp>
        <p:nvSpPr>
          <p:cNvPr id="40"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1"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2"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3"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4"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5" name="Titel 1">
            <a:hlinkClick r:id="rId17"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6" name="Titel 1">
            <a:hlinkClick r:id="rId18"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7" name="Titel 1">
            <a:hlinkClick r:id="rId19"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8" name="Titel 1">
            <a:hlinkClick r:id="rId20"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9" name="Titel 1">
            <a:hlinkClick r:id="rId21"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351175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1828"/>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WICHTIGE KOMPONENTEN</a:t>
            </a:r>
          </a:p>
        </p:txBody>
      </p:sp>
      <p:sp>
        <p:nvSpPr>
          <p:cNvPr id="13" name="Textfeld 12"/>
          <p:cNvSpPr txBox="1"/>
          <p:nvPr/>
        </p:nvSpPr>
        <p:spPr>
          <a:xfrm>
            <a:off x="407989" y="3067281"/>
            <a:ext cx="6696123" cy="2825389"/>
          </a:xfrm>
          <a:prstGeom prst="rect">
            <a:avLst/>
          </a:prstGeom>
          <a:noFill/>
        </p:spPr>
        <p:txBody>
          <a:bodyPr wrap="square" lIns="0" tIns="0" rIns="0" bIns="0" numCol="1" spcCol="144000" rtlCol="0">
            <a:spAutoFit/>
          </a:bodyPr>
          <a:lstStyle/>
          <a:p>
            <a:pPr>
              <a:lnSpc>
                <a:spcPct val="120000"/>
              </a:lnSpc>
              <a:buClr>
                <a:srgbClr val="1E6CA7"/>
              </a:buClr>
            </a:pPr>
            <a:r>
              <a:rPr lang="de-DE" sz="1700" dirty="0">
                <a:latin typeface="Corporate S Light" charset="0"/>
                <a:ea typeface="Corporate S Light" charset="0"/>
                <a:cs typeface="Corporate S Light" charset="0"/>
              </a:rPr>
              <a:t>Dadurch, dass alle Paletten in unserem System gleich sind, muss sich das Regalbediengerät nicht immer an unterschiedliche Fahrzeuge anpassen. Dies ermöglicht es dem System effektiver zu arbeiten. Durch die „Einfahrschrägen“ an den Paletten wird es dem Nutzer erleichtert das Fahrzeug in der richtigen Position auf der Palette abzustellen. Zudem hat es den Vorteil dass das Fahrzeug etwas tiefer steht. Dadurch wird der Platz innerhalb des Systems bestmöglich ausgenutzt.</a:t>
            </a:r>
          </a:p>
          <a:p>
            <a:pPr>
              <a:lnSpc>
                <a:spcPct val="120000"/>
              </a:lnSpc>
              <a:buClr>
                <a:srgbClr val="1E6CA7"/>
              </a:buClr>
            </a:pPr>
            <a:endParaRPr lang="de-DE" sz="1700" dirty="0">
              <a:latin typeface="Corporate S Light" charset="0"/>
              <a:ea typeface="Corporate S Light" charset="0"/>
              <a:cs typeface="Corporate S Light" charset="0"/>
            </a:endParaRPr>
          </a:p>
          <a:p>
            <a:pPr marL="285750" indent="-285750">
              <a:lnSpc>
                <a:spcPct val="120000"/>
              </a:lnSpc>
              <a:buBlip>
                <a:blip r:embed="rId3"/>
              </a:buBlip>
            </a:pPr>
            <a:r>
              <a:rPr lang="de-DE" sz="1700" b="1" dirty="0">
                <a:solidFill>
                  <a:srgbClr val="8BD4C6"/>
                </a:solidFill>
                <a:latin typeface="Corporate S Light" charset="0"/>
                <a:ea typeface="Corporate S Light" charset="0"/>
                <a:cs typeface="Corporate S Light" charset="0"/>
              </a:rPr>
              <a:t>ZUR WEBSITE</a:t>
            </a:r>
          </a:p>
        </p:txBody>
      </p:sp>
      <p:sp>
        <p:nvSpPr>
          <p:cNvPr id="14" name="Textfeld 13"/>
          <p:cNvSpPr txBox="1"/>
          <p:nvPr/>
        </p:nvSpPr>
        <p:spPr>
          <a:xfrm>
            <a:off x="407988" y="2016630"/>
            <a:ext cx="6696124" cy="941796"/>
          </a:xfrm>
          <a:prstGeom prst="rect">
            <a:avLst/>
          </a:prstGeom>
          <a:noFill/>
        </p:spPr>
        <p:txBody>
          <a:bodyPr wrap="square" lIns="0" tIns="0" rIns="0" bIns="0" rtlCol="0">
            <a:spAutoFit/>
          </a:bodyPr>
          <a:lstStyle/>
          <a:p>
            <a:pPr>
              <a:lnSpc>
                <a:spcPct val="120000"/>
              </a:lnSpc>
            </a:pPr>
            <a:r>
              <a:rPr lang="de-DE" sz="1700" b="1" dirty="0">
                <a:solidFill>
                  <a:srgbClr val="8BD4C6"/>
                </a:solidFill>
                <a:latin typeface="Corporate S Light" charset="0"/>
                <a:ea typeface="Corporate S Light" charset="0"/>
                <a:cs typeface="Corporate S Light" charset="0"/>
              </a:rPr>
              <a:t>AUF DEN PALETTEN WERDEN DIE FAHRZEUGE VOM NUTZER ABGESTELLT. DURCH DIE GROSSZÜGIGEN ABMESSUNGEN IST EINE VIELZAHL AN FAHRZEUGEN MIT UNSEREN SYSTEMEN KOMPATIBEL.</a:t>
            </a:r>
          </a:p>
        </p:txBody>
      </p:sp>
      <p:sp>
        <p:nvSpPr>
          <p:cNvPr id="19" name="Rechteck 18"/>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407988" y="1282664"/>
            <a:ext cx="7082376" cy="384721"/>
          </a:xfrm>
          <a:prstGeom prst="rect">
            <a:avLst/>
          </a:prstGeom>
          <a:noFill/>
        </p:spPr>
        <p:txBody>
          <a:bodyPr wrap="square" lIns="0" tIns="0" rIns="0" bIns="0" rtlCol="0">
            <a:spAutoFit/>
          </a:bodyPr>
          <a:lstStyle/>
          <a:p>
            <a:r>
              <a:rPr lang="de-DE" sz="2500" b="1" cap="all" dirty="0">
                <a:solidFill>
                  <a:schemeClr val="bg1"/>
                </a:solidFill>
                <a:latin typeface="Swift Com" charset="0"/>
                <a:ea typeface="Swift Com" charset="0"/>
                <a:cs typeface="Swift Com" charset="0"/>
              </a:rPr>
              <a:t>:</a:t>
            </a:r>
            <a:r>
              <a:rPr lang="de-DE" sz="2500" b="1" dirty="0">
                <a:solidFill>
                  <a:schemeClr val="bg1"/>
                </a:solidFill>
                <a:latin typeface="Swift Com" charset="0"/>
                <a:ea typeface="Swift Com" charset="0"/>
                <a:cs typeface="Swift Com" charset="0"/>
              </a:rPr>
              <a:t>Fahrzeugpalette</a:t>
            </a:r>
            <a:endParaRPr lang="de-DE" sz="2500" b="1" cap="all" dirty="0">
              <a:solidFill>
                <a:schemeClr val="bg1"/>
              </a:solidFill>
              <a:latin typeface="Swift Com" charset="0"/>
              <a:ea typeface="Swift Com" charset="0"/>
              <a:cs typeface="Swift Com" charset="0"/>
            </a:endParaRPr>
          </a:p>
        </p:txBody>
      </p:sp>
      <p:sp>
        <p:nvSpPr>
          <p:cNvPr id="18" name="Rechteck 1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Bild 26" descr="stolzer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31" name="Rechteck 30">
            <a:hlinkClick r:id="rId5"/>
          </p:cNvPr>
          <p:cNvSpPr/>
          <p:nvPr/>
        </p:nvSpPr>
        <p:spPr>
          <a:xfrm>
            <a:off x="400479" y="5584628"/>
            <a:ext cx="1663073" cy="308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2" name="Bild 3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19964" y="2420937"/>
            <a:ext cx="4462109" cy="2976227"/>
          </a:xfrm>
          <a:prstGeom prst="rect">
            <a:avLst/>
          </a:prstGeom>
        </p:spPr>
      </p:pic>
      <p:pic>
        <p:nvPicPr>
          <p:cNvPr id="33" name="Bild 32">
            <a:hlinkClick r:id="rId7" action="ppaction://hlinksldjump"/>
          </p:cNvPr>
          <p:cNvPicPr>
            <a:picLocks noChangeAspect="1"/>
          </p:cNvPicPr>
          <p:nvPr/>
        </p:nvPicPr>
        <p:blipFill>
          <a:blip r:embed="rId8"/>
          <a:stretch>
            <a:fillRect/>
          </a:stretch>
        </p:blipFill>
        <p:spPr>
          <a:xfrm>
            <a:off x="1305103" y="162684"/>
            <a:ext cx="311085" cy="311085"/>
          </a:xfrm>
          <a:prstGeom prst="rect">
            <a:avLst/>
          </a:prstGeom>
        </p:spPr>
      </p:pic>
      <p:pic>
        <p:nvPicPr>
          <p:cNvPr id="37" name="Bild 36">
            <a:hlinkClick r:id="" action="ppaction://hlinkshowjump?jump=nextslide"/>
          </p:cNvPr>
          <p:cNvPicPr>
            <a:picLocks noChangeAspect="1"/>
          </p:cNvPicPr>
          <p:nvPr/>
        </p:nvPicPr>
        <p:blipFill>
          <a:blip r:embed="rId9"/>
          <a:stretch>
            <a:fillRect/>
          </a:stretch>
        </p:blipFill>
        <p:spPr>
          <a:xfrm>
            <a:off x="857013" y="163372"/>
            <a:ext cx="310617" cy="310617"/>
          </a:xfrm>
          <a:prstGeom prst="rect">
            <a:avLst/>
          </a:prstGeom>
        </p:spPr>
      </p:pic>
      <p:pic>
        <p:nvPicPr>
          <p:cNvPr id="38" name="Bild 37">
            <a:hlinkClick r:id="" action="ppaction://hlinkshowjump?jump=previousslide"/>
          </p:cNvPr>
          <p:cNvPicPr>
            <a:picLocks noChangeAspect="1"/>
          </p:cNvPicPr>
          <p:nvPr/>
        </p:nvPicPr>
        <p:blipFill>
          <a:blip r:embed="rId9"/>
          <a:stretch>
            <a:fillRect/>
          </a:stretch>
        </p:blipFill>
        <p:spPr>
          <a:xfrm rot="10800000">
            <a:off x="408221" y="163372"/>
            <a:ext cx="310617" cy="310617"/>
          </a:xfrm>
          <a:prstGeom prst="rect">
            <a:avLst/>
          </a:prstGeom>
        </p:spPr>
      </p:pic>
      <p:pic>
        <p:nvPicPr>
          <p:cNvPr id="39" name="Bild 38">
            <a:hlinkClick r:id="rId10" action="ppaction://hlinksldjump"/>
          </p:cNvPr>
          <p:cNvPicPr>
            <a:picLocks noChangeAspect="1"/>
          </p:cNvPicPr>
          <p:nvPr/>
        </p:nvPicPr>
        <p:blipFill>
          <a:blip r:embed="rId11"/>
          <a:stretch>
            <a:fillRect/>
          </a:stretch>
        </p:blipFill>
        <p:spPr>
          <a:xfrm>
            <a:off x="11472927" y="160774"/>
            <a:ext cx="311085" cy="311085"/>
          </a:xfrm>
          <a:prstGeom prst="rect">
            <a:avLst/>
          </a:prstGeom>
        </p:spPr>
      </p:pic>
      <p:sp>
        <p:nvSpPr>
          <p:cNvPr id="40"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1"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2"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3"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4"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5" name="Titel 1">
            <a:hlinkClick r:id="rId17"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6" name="Titel 1">
            <a:hlinkClick r:id="rId18"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7" name="Titel 1">
            <a:hlinkClick r:id="rId19"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8" name="Titel 1">
            <a:hlinkClick r:id="rId20"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9" name="Titel 1">
            <a:hlinkClick r:id="rId21"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504236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DAS UNTERNEHMEN</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102" name="Line 144"/>
          <p:cNvSpPr>
            <a:spLocks noChangeShapeType="1"/>
          </p:cNvSpPr>
          <p:nvPr/>
        </p:nvSpPr>
        <p:spPr bwMode="auto">
          <a:xfrm flipH="1" flipV="1">
            <a:off x="6092725" y="3372443"/>
            <a:ext cx="6164" cy="785292"/>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103" name="Line 144"/>
          <p:cNvSpPr>
            <a:spLocks noChangeShapeType="1"/>
          </p:cNvSpPr>
          <p:nvPr/>
        </p:nvSpPr>
        <p:spPr bwMode="auto">
          <a:xfrm flipH="1" flipV="1">
            <a:off x="6182149" y="3379895"/>
            <a:ext cx="1930075" cy="812296"/>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sp>
        <p:nvSpPr>
          <p:cNvPr id="104" name="Line 144"/>
          <p:cNvSpPr>
            <a:spLocks noChangeShapeType="1"/>
          </p:cNvSpPr>
          <p:nvPr/>
        </p:nvSpPr>
        <p:spPr bwMode="auto">
          <a:xfrm flipV="1">
            <a:off x="4155197" y="3372443"/>
            <a:ext cx="1855556" cy="834652"/>
          </a:xfrm>
          <a:prstGeom prst="line">
            <a:avLst/>
          </a:prstGeom>
          <a:noFill/>
          <a:ln w="15875">
            <a:solidFill>
              <a:sysClr val="windowText" lastClr="000000"/>
            </a:solid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grpSp>
        <p:nvGrpSpPr>
          <p:cNvPr id="105" name="Gruppierung 104"/>
          <p:cNvGrpSpPr/>
          <p:nvPr/>
        </p:nvGrpSpPr>
        <p:grpSpPr>
          <a:xfrm>
            <a:off x="3007107" y="4244358"/>
            <a:ext cx="6171000" cy="1803443"/>
            <a:chOff x="1554103" y="3619859"/>
            <a:chExt cx="5995798" cy="1803443"/>
          </a:xfrm>
        </p:grpSpPr>
        <p:grpSp>
          <p:nvGrpSpPr>
            <p:cNvPr id="106" name="Gruppierung 105"/>
            <p:cNvGrpSpPr/>
            <p:nvPr/>
          </p:nvGrpSpPr>
          <p:grpSpPr>
            <a:xfrm>
              <a:off x="1554397" y="3730805"/>
              <a:ext cx="5995504" cy="1692497"/>
              <a:chOff x="1898681" y="2943889"/>
              <a:chExt cx="4546469" cy="1203913"/>
            </a:xfrm>
          </p:grpSpPr>
          <p:sp>
            <p:nvSpPr>
              <p:cNvPr id="113" name="Rechteck 112"/>
              <p:cNvSpPr/>
              <p:nvPr/>
            </p:nvSpPr>
            <p:spPr>
              <a:xfrm>
                <a:off x="1898681" y="2943889"/>
                <a:ext cx="1440000" cy="1203913"/>
              </a:xfrm>
              <a:prstGeom prst="rect">
                <a:avLst/>
              </a:prstGeom>
              <a:solidFill>
                <a:srgbClr val="0072B6"/>
              </a:solidFill>
              <a:ln w="9525" cap="flat" cmpd="sng" algn="ctr">
                <a:noFill/>
                <a:prstDash val="solid"/>
              </a:ln>
              <a:effectLst/>
            </p:spPr>
            <p:txBody>
              <a:bodyPr rtlCol="0" anchor="t" anchorCtr="0"/>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rPr>
                  <a:t>LAGERSYSTEME</a:t>
                </a:r>
              </a:p>
            </p:txBody>
          </p:sp>
          <p:sp>
            <p:nvSpPr>
              <p:cNvPr id="114" name="Rechteck 113"/>
              <p:cNvSpPr/>
              <p:nvPr/>
            </p:nvSpPr>
            <p:spPr>
              <a:xfrm>
                <a:off x="3419872" y="2943889"/>
                <a:ext cx="1440000" cy="1203913"/>
              </a:xfrm>
              <a:prstGeom prst="rect">
                <a:avLst/>
              </a:prstGeom>
              <a:solidFill>
                <a:srgbClr val="0072B6"/>
              </a:solidFill>
              <a:ln w="9525" cap="flat" cmpd="sng" algn="ctr">
                <a:noFill/>
                <a:prstDash val="solid"/>
              </a:ln>
              <a:effectLst/>
            </p:spPr>
            <p:txBody>
              <a:bodyPr rtlCol="0" anchor="t" anchorCtr="0"/>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rPr>
                  <a:t>MASCHINEN- &amp; STAHLBAU</a:t>
                </a:r>
              </a:p>
            </p:txBody>
          </p:sp>
          <p:sp>
            <p:nvSpPr>
              <p:cNvPr id="115" name="Rechteck 114"/>
              <p:cNvSpPr/>
              <p:nvPr/>
            </p:nvSpPr>
            <p:spPr>
              <a:xfrm>
                <a:off x="4932039" y="2943889"/>
                <a:ext cx="1513111" cy="1203913"/>
              </a:xfrm>
              <a:prstGeom prst="rect">
                <a:avLst/>
              </a:prstGeom>
              <a:solidFill>
                <a:srgbClr val="0072B6"/>
              </a:solidFill>
              <a:ln w="9525" cap="flat" cmpd="sng" algn="ctr">
                <a:noFill/>
                <a:prstDash val="solid"/>
              </a:ln>
              <a:effectLst/>
            </p:spPr>
            <p:txBody>
              <a:bodyPr rtlCol="0" anchor="t" anchorCtr="0"/>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400" b="0" i="0" u="none" strike="noStrike" kern="0" cap="none" spc="0" normalizeH="0" baseline="0" noProof="0" dirty="0">
                    <a:ln>
                      <a:noFill/>
                    </a:ln>
                    <a:solidFill>
                      <a:prstClr val="white"/>
                    </a:solidFill>
                    <a:effectLst/>
                    <a:uLnTx/>
                    <a:uFillTx/>
                    <a:latin typeface="Helvetica Neue Light"/>
                    <a:ea typeface=""/>
                    <a:cs typeface="Helvetica Neue Light"/>
                  </a:rPr>
                  <a:t>PARKHAUSSYSTEME</a:t>
                </a:r>
              </a:p>
            </p:txBody>
          </p:sp>
        </p:grpSp>
        <p:sp>
          <p:nvSpPr>
            <p:cNvPr id="107" name="Rechteck 106"/>
            <p:cNvSpPr/>
            <p:nvPr/>
          </p:nvSpPr>
          <p:spPr>
            <a:xfrm>
              <a:off x="1554103" y="3619859"/>
              <a:ext cx="1900268" cy="439682"/>
            </a:xfrm>
            <a:prstGeom prst="rect">
              <a:avLst/>
            </a:prstGeom>
            <a:solidFill>
              <a:sysClr val="windowText" lastClr="000000"/>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200" b="0" i="0" u="none" strike="noStrike" kern="0" cap="none" spc="0" normalizeH="0" baseline="0" noProof="0" dirty="0">
                  <a:ln>
                    <a:noFill/>
                  </a:ln>
                  <a:solidFill>
                    <a:prstClr val="white"/>
                  </a:solidFill>
                  <a:effectLst/>
                  <a:uLnTx/>
                  <a:uFillTx/>
                  <a:latin typeface="Helvetica Neue Light"/>
                  <a:ea typeface=""/>
                  <a:cs typeface="Helvetica Neue Light"/>
                </a:rPr>
                <a:t>Geschäftsbereich</a:t>
              </a:r>
              <a:endParaRPr kumimoji="0" lang="de-DE" sz="1200" b="0" i="0" u="none" strike="noStrike" kern="0" cap="none" spc="0" normalizeH="0" baseline="0" noProof="0" dirty="0">
                <a:ln>
                  <a:noFill/>
                </a:ln>
                <a:solidFill>
                  <a:prstClr val="white"/>
                </a:solidFill>
                <a:effectLst/>
                <a:uLnTx/>
                <a:uFillTx/>
                <a:latin typeface="HelveticaNeueLT Com 45 Lt"/>
                <a:ea typeface=""/>
                <a:cs typeface=""/>
              </a:endParaRPr>
            </a:p>
          </p:txBody>
        </p:sp>
        <p:sp>
          <p:nvSpPr>
            <p:cNvPr id="108" name="Rechteck 107"/>
            <p:cNvSpPr/>
            <p:nvPr/>
          </p:nvSpPr>
          <p:spPr>
            <a:xfrm>
              <a:off x="3556232" y="3619859"/>
              <a:ext cx="1900268" cy="439682"/>
            </a:xfrm>
            <a:prstGeom prst="rect">
              <a:avLst/>
            </a:prstGeom>
            <a:solidFill>
              <a:sysClr val="windowText" lastClr="000000"/>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200" b="0" i="0" u="none" strike="noStrike" kern="0" cap="none" spc="0" normalizeH="0" baseline="0" noProof="0" dirty="0">
                  <a:ln>
                    <a:noFill/>
                  </a:ln>
                  <a:solidFill>
                    <a:prstClr val="white"/>
                  </a:solidFill>
                  <a:effectLst/>
                  <a:uLnTx/>
                  <a:uFillTx/>
                  <a:latin typeface="Helvetica Neue Light"/>
                  <a:ea typeface=""/>
                  <a:cs typeface="Helvetica Neue Light"/>
                </a:rPr>
                <a:t>Geschäftsbereich</a:t>
              </a:r>
            </a:p>
          </p:txBody>
        </p:sp>
        <p:sp>
          <p:nvSpPr>
            <p:cNvPr id="109" name="Rechteck 108"/>
            <p:cNvSpPr/>
            <p:nvPr/>
          </p:nvSpPr>
          <p:spPr>
            <a:xfrm>
              <a:off x="5554501" y="3619859"/>
              <a:ext cx="1995399" cy="439682"/>
            </a:xfrm>
            <a:prstGeom prst="rect">
              <a:avLst/>
            </a:prstGeom>
            <a:solidFill>
              <a:sysClr val="windowText" lastClr="000000"/>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200" b="0" i="0" u="none" strike="noStrike" kern="0" cap="none" spc="0" normalizeH="0" baseline="0" noProof="0" dirty="0">
                  <a:ln>
                    <a:noFill/>
                  </a:ln>
                  <a:solidFill>
                    <a:prstClr val="white"/>
                  </a:solidFill>
                  <a:effectLst/>
                  <a:uLnTx/>
                  <a:uFillTx/>
                  <a:latin typeface="Helvetica Neue Light"/>
                  <a:ea typeface=""/>
                  <a:cs typeface="Helvetica Neue Light"/>
                </a:rPr>
                <a:t>Geschäftsbereich</a:t>
              </a:r>
            </a:p>
          </p:txBody>
        </p:sp>
        <p:pic>
          <p:nvPicPr>
            <p:cNvPr id="110" name="Bild 109" descr="stopa_Icons_Laxgersystem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93587" y="4603570"/>
              <a:ext cx="612457" cy="612457"/>
            </a:xfrm>
            <a:prstGeom prst="rect">
              <a:avLst/>
            </a:prstGeom>
          </p:spPr>
        </p:pic>
        <p:pic>
          <p:nvPicPr>
            <p:cNvPr id="111" name="Bild 1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5408" y="4603572"/>
              <a:ext cx="612457" cy="612457"/>
            </a:xfrm>
            <a:prstGeom prst="rect">
              <a:avLst/>
            </a:prstGeom>
          </p:spPr>
        </p:pic>
        <p:pic>
          <p:nvPicPr>
            <p:cNvPr id="112" name="Bild 1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03487" y="4603569"/>
              <a:ext cx="612457" cy="612457"/>
            </a:xfrm>
            <a:prstGeom prst="rect">
              <a:avLst/>
            </a:prstGeom>
          </p:spPr>
        </p:pic>
      </p:grpSp>
      <p:sp>
        <p:nvSpPr>
          <p:cNvPr id="116" name="Oval 185"/>
          <p:cNvSpPr>
            <a:spLocks noChangeArrowheads="1"/>
          </p:cNvSpPr>
          <p:nvPr/>
        </p:nvSpPr>
        <p:spPr bwMode="auto">
          <a:xfrm>
            <a:off x="5995454" y="3245779"/>
            <a:ext cx="194147" cy="194147"/>
          </a:xfrm>
          <a:prstGeom prst="ellipse">
            <a:avLst/>
          </a:prstGeom>
          <a:solidFill>
            <a:sysClr val="windowText" lastClr="000000"/>
          </a:solidFill>
          <a:ln w="12700">
            <a:noFill/>
            <a:round/>
            <a:headEnd/>
            <a:tailEnd/>
          </a:ln>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HelveticaNeueLT Com 55 Roman"/>
            </a:endParaRPr>
          </a:p>
        </p:txBody>
      </p:sp>
      <p:grpSp>
        <p:nvGrpSpPr>
          <p:cNvPr id="117" name="Gruppierung 116"/>
          <p:cNvGrpSpPr/>
          <p:nvPr/>
        </p:nvGrpSpPr>
        <p:grpSpPr>
          <a:xfrm>
            <a:off x="3007106" y="2060848"/>
            <a:ext cx="6171000" cy="1326874"/>
            <a:chOff x="1878576" y="1395744"/>
            <a:chExt cx="5238845" cy="1177784"/>
          </a:xfrm>
        </p:grpSpPr>
        <p:sp>
          <p:nvSpPr>
            <p:cNvPr id="118" name="Rechteck 117"/>
            <p:cNvSpPr/>
            <p:nvPr/>
          </p:nvSpPr>
          <p:spPr>
            <a:xfrm>
              <a:off x="1878576" y="1395744"/>
              <a:ext cx="5238845" cy="1124533"/>
            </a:xfrm>
            <a:prstGeom prst="rect">
              <a:avLst/>
            </a:prstGeom>
            <a:solidFill>
              <a:srgbClr val="0072B6"/>
            </a:solidFill>
            <a:ln w="9525" cap="flat" cmpd="sng" algn="ctr">
              <a:noFill/>
              <a:prstDash val="solid"/>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HelveticaNeueLT Com 45 Lt"/>
                <a:ea typeface=""/>
                <a:cs typeface=""/>
              </a:endParaRPr>
            </a:p>
          </p:txBody>
        </p:sp>
        <p:sp>
          <p:nvSpPr>
            <p:cNvPr id="119" name="Textplatzhalter 6"/>
            <p:cNvSpPr txBox="1">
              <a:spLocks/>
            </p:cNvSpPr>
            <p:nvPr/>
          </p:nvSpPr>
          <p:spPr>
            <a:xfrm>
              <a:off x="1878576" y="1402028"/>
              <a:ext cx="5238844" cy="1171500"/>
            </a:xfrm>
            <a:prstGeom prst="rect">
              <a:avLst/>
            </a:prstGeom>
          </p:spPr>
          <p:txBody>
            <a:bodyPr anchor="ctr" anchorCtr="0">
              <a:noAutofit/>
            </a:bodyPr>
            <a:lstStyle>
              <a:lvl1pPr marL="342900" indent="-342900" algn="l" rtl="0" fontAlgn="base">
                <a:spcBef>
                  <a:spcPct val="20000"/>
                </a:spcBef>
                <a:spcAft>
                  <a:spcPct val="0"/>
                </a:spcAft>
                <a:buFont typeface="Arial" panose="020B0604020202020204" pitchFamily="34" charset="0"/>
                <a:buNone/>
                <a:defRPr sz="2200" b="0" i="0" kern="1200" cap="all" spc="50" baseline="0">
                  <a:solidFill>
                    <a:srgbClr val="0079BC"/>
                  </a:solidFill>
                  <a:latin typeface="Helvetica Neue Light"/>
                  <a:ea typeface="+mn-ea"/>
                  <a:cs typeface="Helvetica Neue Light"/>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0" fontAlgn="base" latinLnBrk="0" hangingPunct="0">
                <a:lnSpc>
                  <a:spcPct val="80000"/>
                </a:lnSpc>
                <a:spcBef>
                  <a:spcPct val="20000"/>
                </a:spcBef>
                <a:spcAft>
                  <a:spcPct val="0"/>
                </a:spcAft>
                <a:buClrTx/>
                <a:buSzTx/>
                <a:buFont typeface="Arial" charset="0"/>
                <a:buNone/>
                <a:tabLst/>
                <a:defRPr/>
              </a:pPr>
              <a:r>
                <a:rPr kumimoji="0" lang="de-DE" sz="4000" b="0" i="0" u="none" strike="noStrike" kern="1200" cap="none" spc="50" normalizeH="0" baseline="0" noProof="0" dirty="0">
                  <a:ln>
                    <a:noFill/>
                  </a:ln>
                  <a:solidFill>
                    <a:prstClr val="white"/>
                  </a:solidFill>
                  <a:effectLst/>
                  <a:uLnTx/>
                  <a:uFillTx/>
                  <a:latin typeface="Helvetica Neue Medium"/>
                  <a:ea typeface=""/>
                  <a:cs typeface="Helvetica Neue Medium"/>
                </a:rPr>
                <a:t>STOPA </a:t>
              </a:r>
            </a:p>
            <a:p>
              <a:pPr marL="342900" marR="0" lvl="0" indent="-342900" algn="ctr" defTabSz="914400" rtl="0" eaLnBrk="0" fontAlgn="base" latinLnBrk="0" hangingPunct="0">
                <a:lnSpc>
                  <a:spcPct val="80000"/>
                </a:lnSpc>
                <a:spcBef>
                  <a:spcPct val="20000"/>
                </a:spcBef>
                <a:spcAft>
                  <a:spcPct val="0"/>
                </a:spcAft>
                <a:buClrTx/>
                <a:buSzTx/>
                <a:buFont typeface="Arial" charset="0"/>
                <a:buNone/>
                <a:tabLst/>
                <a:defRPr/>
              </a:pPr>
              <a:r>
                <a:rPr kumimoji="0" lang="de-DE" sz="2200" b="0" i="0" u="none" strike="noStrike" kern="1200" cap="none" spc="50" normalizeH="0" baseline="0" noProof="0" dirty="0">
                  <a:ln>
                    <a:noFill/>
                  </a:ln>
                  <a:solidFill>
                    <a:prstClr val="white"/>
                  </a:solidFill>
                  <a:effectLst/>
                  <a:uLnTx/>
                  <a:uFillTx/>
                  <a:latin typeface="Helvetica Neue Light"/>
                  <a:ea typeface=""/>
                  <a:cs typeface="Helvetica Neue Light"/>
                </a:rPr>
                <a:t>Anlagenbau GmbH</a:t>
              </a:r>
            </a:p>
          </p:txBody>
        </p:sp>
      </p:grpSp>
      <p:pic>
        <p:nvPicPr>
          <p:cNvPr id="34" name="Bild 33">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36" name="Bild 35">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37" name="Bild 36">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pic>
        <p:nvPicPr>
          <p:cNvPr id="39" name="Bild 38">
            <a:hlinkClick r:id="rId9" action="ppaction://hlinksldjump"/>
          </p:cNvPr>
          <p:cNvPicPr>
            <a:picLocks noChangeAspect="1"/>
          </p:cNvPicPr>
          <p:nvPr/>
        </p:nvPicPr>
        <p:blipFill>
          <a:blip r:embed="rId10"/>
          <a:stretch>
            <a:fillRect/>
          </a:stretch>
        </p:blipFill>
        <p:spPr>
          <a:xfrm>
            <a:off x="11472928" y="160775"/>
            <a:ext cx="311085" cy="311085"/>
          </a:xfrm>
          <a:prstGeom prst="rect">
            <a:avLst/>
          </a:prstGeom>
        </p:spPr>
      </p:pic>
      <p:sp>
        <p:nvSpPr>
          <p:cNvPr id="40"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1" name="Titel 1">
            <a:hlinkClick r:id="rId11"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2" name="Titel 1">
            <a:hlinkClick r:id="rId1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3" name="Titel 1">
            <a:hlinkClick r:id="rId1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4" name="Titel 1">
            <a:hlinkClick r:id="rId1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Tree>
    <p:extLst>
      <p:ext uri="{BB962C8B-B14F-4D97-AF65-F5344CB8AC3E}">
        <p14:creationId xmlns:p14="http://schemas.microsoft.com/office/powerpoint/2010/main" val="1423135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1828"/>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 WICHTIGE KOMPONENTEN</a:t>
            </a:r>
          </a:p>
        </p:txBody>
      </p:sp>
      <p:sp>
        <p:nvSpPr>
          <p:cNvPr id="14" name="Textfeld 13"/>
          <p:cNvSpPr txBox="1"/>
          <p:nvPr/>
        </p:nvSpPr>
        <p:spPr>
          <a:xfrm>
            <a:off x="407987" y="2016630"/>
            <a:ext cx="6696123" cy="606576"/>
          </a:xfrm>
          <a:prstGeom prst="rect">
            <a:avLst/>
          </a:prstGeom>
          <a:noFill/>
        </p:spPr>
        <p:txBody>
          <a:bodyPr wrap="square" lIns="0" tIns="0" rIns="0" bIns="0" rtlCol="0">
            <a:spAutoFit/>
          </a:bodyPr>
          <a:lstStyle/>
          <a:p>
            <a:pPr>
              <a:lnSpc>
                <a:spcPct val="120000"/>
              </a:lnSpc>
            </a:pPr>
            <a:r>
              <a:rPr lang="de-DE" sz="1700" b="1" dirty="0">
                <a:solidFill>
                  <a:srgbClr val="8BD4C6"/>
                </a:solidFill>
                <a:latin typeface="Corporate S Light" charset="0"/>
                <a:ea typeface="Corporate S Light" charset="0"/>
                <a:cs typeface="Corporate S Light" charset="0"/>
              </a:rPr>
              <a:t>DAS REGALBEDIENGERÄT IST DAS HERZSTÜCK UNSERER VOLLAUTOMATISCHEN PARKHAUSSYSTEME.</a:t>
            </a:r>
          </a:p>
        </p:txBody>
      </p:sp>
      <p:sp>
        <p:nvSpPr>
          <p:cNvPr id="19" name="Rechteck 18"/>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p:cNvSpPr txBox="1"/>
          <p:nvPr/>
        </p:nvSpPr>
        <p:spPr>
          <a:xfrm>
            <a:off x="407988" y="1282664"/>
            <a:ext cx="7082376" cy="384721"/>
          </a:xfrm>
          <a:prstGeom prst="rect">
            <a:avLst/>
          </a:prstGeom>
          <a:noFill/>
        </p:spPr>
        <p:txBody>
          <a:bodyPr wrap="square" lIns="0" tIns="0" rIns="0" bIns="0" rtlCol="0">
            <a:spAutoFit/>
          </a:bodyPr>
          <a:lstStyle/>
          <a:p>
            <a:r>
              <a:rPr lang="de-DE" sz="2500" b="1" cap="all" dirty="0">
                <a:solidFill>
                  <a:schemeClr val="bg1"/>
                </a:solidFill>
                <a:latin typeface="Swift Com" charset="0"/>
                <a:ea typeface="Swift Com" charset="0"/>
                <a:cs typeface="Swift Com" charset="0"/>
              </a:rPr>
              <a:t>:</a:t>
            </a:r>
            <a:r>
              <a:rPr lang="de-DE" sz="2500" b="1" dirty="0">
                <a:solidFill>
                  <a:schemeClr val="bg1"/>
                </a:solidFill>
                <a:latin typeface="Swift Com" charset="0"/>
                <a:ea typeface="Swift Com" charset="0"/>
                <a:cs typeface="Swift Com" charset="0"/>
              </a:rPr>
              <a:t>Regalbediengerät</a:t>
            </a:r>
            <a:endParaRPr lang="de-DE" sz="2500" b="1" cap="all" dirty="0">
              <a:solidFill>
                <a:schemeClr val="bg1"/>
              </a:solidFill>
              <a:latin typeface="Swift Com" charset="0"/>
              <a:ea typeface="Swift Com" charset="0"/>
              <a:cs typeface="Swift Com" charset="0"/>
            </a:endParaRPr>
          </a:p>
        </p:txBody>
      </p:sp>
      <p:sp>
        <p:nvSpPr>
          <p:cNvPr id="18" name="Rechteck 1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Bild 26"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32" name="Textfeld 31"/>
          <p:cNvSpPr txBox="1"/>
          <p:nvPr/>
        </p:nvSpPr>
        <p:spPr>
          <a:xfrm>
            <a:off x="407989" y="2751459"/>
            <a:ext cx="6696123" cy="2825389"/>
          </a:xfrm>
          <a:prstGeom prst="rect">
            <a:avLst/>
          </a:prstGeom>
          <a:noFill/>
        </p:spPr>
        <p:txBody>
          <a:bodyPr wrap="square" lIns="0" tIns="0" rIns="0" bIns="0" numCol="1" spcCol="144000" rtlCol="0">
            <a:spAutoFit/>
          </a:bodyPr>
          <a:lstStyle/>
          <a:p>
            <a:pPr>
              <a:lnSpc>
                <a:spcPct val="120000"/>
              </a:lnSpc>
              <a:buClr>
                <a:srgbClr val="1E6CA7"/>
              </a:buClr>
            </a:pPr>
            <a:r>
              <a:rPr lang="de-DE" sz="1700" dirty="0">
                <a:latin typeface="Corporate S Light" charset="0"/>
                <a:ea typeface="Corporate S Light" charset="0"/>
                <a:cs typeface="Corporate S Light" charset="0"/>
              </a:rPr>
              <a:t>Es sorgt dafür, dass die Fahrzeuge auf den Paletten innerhalb des Systems bewegt werden können. Die langsame Beschleunigung sowie das langsame Bremsen des Regalbediengeräts stellen dabei sicher, dass das Fahrzeug auf der Palette äußerst sanft transportiert wird. Schäden am Fahrzeug werden somit vermieden. Das Regalbediengerät fährt sowohl in horizontaler Richtung, entlang der Gasse, als auch in vertikaler Richtung, über die verschiedenen Etagen, des Parkhaussystems.</a:t>
            </a:r>
          </a:p>
          <a:p>
            <a:pPr>
              <a:lnSpc>
                <a:spcPct val="120000"/>
              </a:lnSpc>
              <a:buClr>
                <a:srgbClr val="1E6CA7"/>
              </a:buClr>
            </a:pPr>
            <a:endParaRPr lang="de-DE" sz="1700" dirty="0">
              <a:latin typeface="Corporate S Light" charset="0"/>
              <a:ea typeface="Corporate S Light" charset="0"/>
              <a:cs typeface="Corporate S Light" charset="0"/>
            </a:endParaRPr>
          </a:p>
          <a:p>
            <a:pPr marL="285750" indent="-285750">
              <a:lnSpc>
                <a:spcPct val="120000"/>
              </a:lnSpc>
              <a:buBlip>
                <a:blip r:embed="rId4"/>
              </a:buBlip>
            </a:pPr>
            <a:r>
              <a:rPr lang="de-DE" sz="1700" b="1" dirty="0">
                <a:solidFill>
                  <a:srgbClr val="8BD4C6"/>
                </a:solidFill>
                <a:latin typeface="Corporate S Light" charset="0"/>
                <a:ea typeface="Corporate S Light" charset="0"/>
                <a:cs typeface="Corporate S Light" charset="0"/>
              </a:rPr>
              <a:t>ZUR WEBSITE</a:t>
            </a:r>
          </a:p>
        </p:txBody>
      </p:sp>
      <p:sp>
        <p:nvSpPr>
          <p:cNvPr id="31" name="Rechteck 30">
            <a:hlinkClick r:id="rId5"/>
          </p:cNvPr>
          <p:cNvSpPr/>
          <p:nvPr/>
        </p:nvSpPr>
        <p:spPr>
          <a:xfrm>
            <a:off x="407988" y="5268806"/>
            <a:ext cx="1663073" cy="308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Bild 3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19964" y="2420938"/>
            <a:ext cx="4462109" cy="2976227"/>
          </a:xfrm>
          <a:prstGeom prst="rect">
            <a:avLst/>
          </a:prstGeom>
        </p:spPr>
      </p:pic>
      <p:pic>
        <p:nvPicPr>
          <p:cNvPr id="37" name="Bild 36">
            <a:hlinkClick r:id="rId7" action="ppaction://hlinksldjump"/>
          </p:cNvPr>
          <p:cNvPicPr>
            <a:picLocks noChangeAspect="1"/>
          </p:cNvPicPr>
          <p:nvPr/>
        </p:nvPicPr>
        <p:blipFill>
          <a:blip r:embed="rId8"/>
          <a:stretch>
            <a:fillRect/>
          </a:stretch>
        </p:blipFill>
        <p:spPr>
          <a:xfrm>
            <a:off x="1305103" y="162684"/>
            <a:ext cx="311085" cy="311085"/>
          </a:xfrm>
          <a:prstGeom prst="rect">
            <a:avLst/>
          </a:prstGeom>
        </p:spPr>
      </p:pic>
      <p:pic>
        <p:nvPicPr>
          <p:cNvPr id="38" name="Bild 37">
            <a:hlinkClick r:id="" action="ppaction://hlinkshowjump?jump=nextslide"/>
          </p:cNvPr>
          <p:cNvPicPr>
            <a:picLocks noChangeAspect="1"/>
          </p:cNvPicPr>
          <p:nvPr/>
        </p:nvPicPr>
        <p:blipFill>
          <a:blip r:embed="rId9"/>
          <a:stretch>
            <a:fillRect/>
          </a:stretch>
        </p:blipFill>
        <p:spPr>
          <a:xfrm>
            <a:off x="857013" y="163372"/>
            <a:ext cx="310617" cy="310617"/>
          </a:xfrm>
          <a:prstGeom prst="rect">
            <a:avLst/>
          </a:prstGeom>
        </p:spPr>
      </p:pic>
      <p:pic>
        <p:nvPicPr>
          <p:cNvPr id="39" name="Bild 38">
            <a:hlinkClick r:id="" action="ppaction://hlinkshowjump?jump=previousslide"/>
          </p:cNvPr>
          <p:cNvPicPr>
            <a:picLocks noChangeAspect="1"/>
          </p:cNvPicPr>
          <p:nvPr/>
        </p:nvPicPr>
        <p:blipFill>
          <a:blip r:embed="rId9"/>
          <a:stretch>
            <a:fillRect/>
          </a:stretch>
        </p:blipFill>
        <p:spPr>
          <a:xfrm rot="10800000">
            <a:off x="408221" y="163372"/>
            <a:ext cx="310617" cy="310617"/>
          </a:xfrm>
          <a:prstGeom prst="rect">
            <a:avLst/>
          </a:prstGeom>
        </p:spPr>
      </p:pic>
      <p:pic>
        <p:nvPicPr>
          <p:cNvPr id="40" name="Bild 39">
            <a:hlinkClick r:id="rId10" action="ppaction://hlinksldjump"/>
          </p:cNvPr>
          <p:cNvPicPr>
            <a:picLocks noChangeAspect="1"/>
          </p:cNvPicPr>
          <p:nvPr/>
        </p:nvPicPr>
        <p:blipFill>
          <a:blip r:embed="rId11"/>
          <a:stretch>
            <a:fillRect/>
          </a:stretch>
        </p:blipFill>
        <p:spPr>
          <a:xfrm>
            <a:off x="11472927" y="160774"/>
            <a:ext cx="311085" cy="311085"/>
          </a:xfrm>
          <a:prstGeom prst="rect">
            <a:avLst/>
          </a:prstGeom>
        </p:spPr>
      </p:pic>
      <p:sp>
        <p:nvSpPr>
          <p:cNvPr id="41"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2"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3"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4"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5"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6" name="Titel 1">
            <a:hlinkClick r:id="rId17"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7" name="Titel 1">
            <a:hlinkClick r:id="rId18"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8" name="Titel 1">
            <a:hlinkClick r:id="rId19"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9" name="Titel 1">
            <a:hlinkClick r:id="rId20"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0" name="Titel 1">
            <a:hlinkClick r:id="rId21"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351021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extfeld 1"/>
          <p:cNvSpPr txBox="1"/>
          <p:nvPr/>
        </p:nvSpPr>
        <p:spPr>
          <a:xfrm>
            <a:off x="407988" y="813938"/>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a:t>
            </a:r>
          </a:p>
        </p:txBody>
      </p:sp>
      <p:sp>
        <p:nvSpPr>
          <p:cNvPr id="12" name="Textfeld 11"/>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:Referenzen</a:t>
            </a:r>
          </a:p>
        </p:txBody>
      </p:sp>
      <p:sp>
        <p:nvSpPr>
          <p:cNvPr id="30" name="Rechteck 29"/>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2" name="Bild 41"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grpSp>
        <p:nvGrpSpPr>
          <p:cNvPr id="88" name="Gruppierung 87"/>
          <p:cNvGrpSpPr/>
          <p:nvPr/>
        </p:nvGrpSpPr>
        <p:grpSpPr>
          <a:xfrm>
            <a:off x="407986" y="2526600"/>
            <a:ext cx="1908000" cy="684670"/>
            <a:chOff x="2726545" y="2123873"/>
            <a:chExt cx="1908000" cy="684670"/>
          </a:xfrm>
        </p:grpSpPr>
        <p:sp>
          <p:nvSpPr>
            <p:cNvPr id="89" name="Rechteck 88"/>
            <p:cNvSpPr/>
            <p:nvPr/>
          </p:nvSpPr>
          <p:spPr>
            <a:xfrm>
              <a:off x="2726545" y="2123873"/>
              <a:ext cx="1908000"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Textfeld 89"/>
            <p:cNvSpPr txBox="1"/>
            <p:nvPr/>
          </p:nvSpPr>
          <p:spPr>
            <a:xfrm>
              <a:off x="2880945" y="2128357"/>
              <a:ext cx="1753600" cy="680186"/>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New York, USA</a:t>
              </a:r>
            </a:p>
            <a:p>
              <a:pPr>
                <a:lnSpc>
                  <a:spcPct val="130000"/>
                </a:lnSpc>
              </a:pPr>
              <a:endParaRPr lang="de-DE" sz="1700" b="1" dirty="0">
                <a:solidFill>
                  <a:schemeClr val="bg1"/>
                </a:solidFill>
                <a:latin typeface="Swift Com" charset="0"/>
                <a:ea typeface="Swift Com" charset="0"/>
                <a:cs typeface="Swift Com" charset="0"/>
              </a:endParaRPr>
            </a:p>
          </p:txBody>
        </p:sp>
      </p:grpSp>
      <p:grpSp>
        <p:nvGrpSpPr>
          <p:cNvPr id="91" name="Gruppierung 90"/>
          <p:cNvGrpSpPr/>
          <p:nvPr/>
        </p:nvGrpSpPr>
        <p:grpSpPr>
          <a:xfrm>
            <a:off x="8092011" y="2526600"/>
            <a:ext cx="2088000" cy="684668"/>
            <a:chOff x="2726546" y="2123873"/>
            <a:chExt cx="2088000" cy="684668"/>
          </a:xfrm>
        </p:grpSpPr>
        <p:sp>
          <p:nvSpPr>
            <p:cNvPr id="92" name="Rechteck 91"/>
            <p:cNvSpPr/>
            <p:nvPr/>
          </p:nvSpPr>
          <p:spPr>
            <a:xfrm>
              <a:off x="2726546" y="2123873"/>
              <a:ext cx="2088000"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Textfeld 92"/>
            <p:cNvSpPr txBox="1"/>
            <p:nvPr/>
          </p:nvSpPr>
          <p:spPr>
            <a:xfrm>
              <a:off x="2880946" y="2128355"/>
              <a:ext cx="1933600" cy="680186"/>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Madrid, Spanien</a:t>
              </a:r>
            </a:p>
            <a:p>
              <a:pPr>
                <a:lnSpc>
                  <a:spcPct val="130000"/>
                </a:lnSpc>
              </a:pPr>
              <a:endParaRPr lang="de-DE" sz="1700" b="1" dirty="0">
                <a:solidFill>
                  <a:schemeClr val="bg1"/>
                </a:solidFill>
                <a:latin typeface="Swift Com" charset="0"/>
                <a:ea typeface="Swift Com" charset="0"/>
                <a:cs typeface="Swift Com" charset="0"/>
              </a:endParaRPr>
            </a:p>
          </p:txBody>
        </p:sp>
      </p:grpSp>
      <p:sp>
        <p:nvSpPr>
          <p:cNvPr id="94" name="Textfeld 93"/>
          <p:cNvSpPr txBox="1"/>
          <p:nvPr/>
        </p:nvSpPr>
        <p:spPr>
          <a:xfrm>
            <a:off x="407990" y="5267583"/>
            <a:ext cx="3690938" cy="627864"/>
          </a:xfrm>
          <a:prstGeom prst="rect">
            <a:avLst/>
          </a:prstGeom>
          <a:noFill/>
        </p:spPr>
        <p:txBody>
          <a:bodyPr wrap="square" lIns="0" tIns="0" rIns="0" bIns="0" numCol="1" spcCol="144000" rtlCol="0">
            <a:spAutoFit/>
          </a:bodyPr>
          <a:lstStyle/>
          <a:p>
            <a:pPr>
              <a:lnSpc>
                <a:spcPct val="120000"/>
              </a:lnSpc>
              <a:buClr>
                <a:srgbClr val="1E6CA7"/>
              </a:buClr>
            </a:pPr>
            <a:endParaRPr lang="de-DE" sz="1700" dirty="0">
              <a:latin typeface="Corporate S Light" charset="0"/>
              <a:ea typeface="Corporate S Light" charset="0"/>
              <a:cs typeface="Corporate S Light" charset="0"/>
            </a:endParaRPr>
          </a:p>
          <a:p>
            <a:pPr marL="285750" indent="-285750">
              <a:lnSpc>
                <a:spcPct val="120000"/>
              </a:lnSpc>
              <a:buBlip>
                <a:blip r:embed="rId4"/>
              </a:buBlip>
            </a:pPr>
            <a:r>
              <a:rPr lang="de-DE" sz="1700" b="1" dirty="0">
                <a:solidFill>
                  <a:srgbClr val="8BD4C6"/>
                </a:solidFill>
                <a:latin typeface="Corporate S Light" charset="0"/>
                <a:ea typeface="Corporate S Light" charset="0"/>
                <a:cs typeface="Corporate S Light" charset="0"/>
              </a:rPr>
              <a:t>ZUR WEBSITE</a:t>
            </a:r>
          </a:p>
        </p:txBody>
      </p:sp>
      <p:sp>
        <p:nvSpPr>
          <p:cNvPr id="95" name="Rechteck 94">
            <a:hlinkClick r:id="rId5"/>
          </p:cNvPr>
          <p:cNvSpPr/>
          <p:nvPr/>
        </p:nvSpPr>
        <p:spPr>
          <a:xfrm>
            <a:off x="407988" y="5581515"/>
            <a:ext cx="1663073" cy="308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6" name="Gruppierung 95"/>
          <p:cNvGrpSpPr/>
          <p:nvPr/>
        </p:nvGrpSpPr>
        <p:grpSpPr>
          <a:xfrm>
            <a:off x="4255448" y="2526600"/>
            <a:ext cx="2015999" cy="684670"/>
            <a:chOff x="2726545" y="2123873"/>
            <a:chExt cx="2015999" cy="684670"/>
          </a:xfrm>
        </p:grpSpPr>
        <p:sp>
          <p:nvSpPr>
            <p:cNvPr id="97" name="Rechteck 96"/>
            <p:cNvSpPr/>
            <p:nvPr/>
          </p:nvSpPr>
          <p:spPr>
            <a:xfrm>
              <a:off x="2726545" y="2123873"/>
              <a:ext cx="2015999" cy="398344"/>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Textfeld 97"/>
            <p:cNvSpPr txBox="1"/>
            <p:nvPr/>
          </p:nvSpPr>
          <p:spPr>
            <a:xfrm>
              <a:off x="2880945" y="2128357"/>
              <a:ext cx="1847690" cy="680186"/>
            </a:xfrm>
            <a:prstGeom prst="rect">
              <a:avLst/>
            </a:prstGeom>
            <a:noFill/>
          </p:spPr>
          <p:txBody>
            <a:bodyPr wrap="square" lIns="0" tIns="0" rIns="0" bIns="0" rtlCol="0" anchor="ctr" anchorCtr="0">
              <a:spAutoFit/>
            </a:bodyPr>
            <a:lstStyle/>
            <a:p>
              <a:pPr>
                <a:lnSpc>
                  <a:spcPct val="130000"/>
                </a:lnSpc>
              </a:pPr>
              <a:r>
                <a:rPr lang="de-DE" sz="1700" b="1" dirty="0">
                  <a:solidFill>
                    <a:schemeClr val="bg1"/>
                  </a:solidFill>
                  <a:latin typeface="Swift Com" charset="0"/>
                  <a:ea typeface="Swift Com" charset="0"/>
                  <a:cs typeface="Swift Com" charset="0"/>
                </a:rPr>
                <a:t>New Jersey, USA</a:t>
              </a:r>
            </a:p>
            <a:p>
              <a:pPr>
                <a:lnSpc>
                  <a:spcPct val="130000"/>
                </a:lnSpc>
              </a:pPr>
              <a:endParaRPr lang="de-DE" sz="1700" b="1" dirty="0">
                <a:solidFill>
                  <a:schemeClr val="bg1"/>
                </a:solidFill>
                <a:latin typeface="Swift Com" charset="0"/>
                <a:ea typeface="Swift Com" charset="0"/>
                <a:cs typeface="Swift Com" charset="0"/>
              </a:endParaRPr>
            </a:p>
          </p:txBody>
        </p:sp>
      </p:grpSp>
      <p:pic>
        <p:nvPicPr>
          <p:cNvPr id="106" name="Grafik 10">
            <a:hlinkClick r:id="rId6" action="ppaction://hlinksldjump"/>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07988" y="3078709"/>
            <a:ext cx="3690941" cy="2188873"/>
          </a:xfrm>
          <a:prstGeom prst="rect">
            <a:avLst/>
          </a:prstGeom>
        </p:spPr>
      </p:pic>
      <p:pic>
        <p:nvPicPr>
          <p:cNvPr id="107" name="Bild 106">
            <a:hlinkClick r:id="rId8" action="ppaction://hlinksldjump"/>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255036" y="3078708"/>
            <a:ext cx="3690940" cy="2188873"/>
          </a:xfrm>
          <a:prstGeom prst="rect">
            <a:avLst/>
          </a:prstGeom>
        </p:spPr>
      </p:pic>
      <p:pic>
        <p:nvPicPr>
          <p:cNvPr id="108" name="Grafik 16">
            <a:hlinkClick r:id="rId10" action="ppaction://hlinksldjump"/>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092011" y="3079918"/>
            <a:ext cx="3690061" cy="2192241"/>
          </a:xfrm>
          <a:prstGeom prst="rect">
            <a:avLst/>
          </a:prstGeom>
        </p:spPr>
      </p:pic>
      <p:pic>
        <p:nvPicPr>
          <p:cNvPr id="34" name="Bild 33">
            <a:hlinkClick r:id="rId12" action="ppaction://hlinksldjump"/>
          </p:cNvPr>
          <p:cNvPicPr>
            <a:picLocks noChangeAspect="1"/>
          </p:cNvPicPr>
          <p:nvPr/>
        </p:nvPicPr>
        <p:blipFill>
          <a:blip r:embed="rId13"/>
          <a:stretch>
            <a:fillRect/>
          </a:stretch>
        </p:blipFill>
        <p:spPr>
          <a:xfrm>
            <a:off x="1305103" y="162684"/>
            <a:ext cx="311085" cy="311085"/>
          </a:xfrm>
          <a:prstGeom prst="rect">
            <a:avLst/>
          </a:prstGeom>
        </p:spPr>
      </p:pic>
      <p:pic>
        <p:nvPicPr>
          <p:cNvPr id="35" name="Bild 34">
            <a:hlinkClick r:id="" action="ppaction://hlinkshowjump?jump=nextslide"/>
          </p:cNvPr>
          <p:cNvPicPr>
            <a:picLocks noChangeAspect="1"/>
          </p:cNvPicPr>
          <p:nvPr/>
        </p:nvPicPr>
        <p:blipFill>
          <a:blip r:embed="rId14"/>
          <a:stretch>
            <a:fillRect/>
          </a:stretch>
        </p:blipFill>
        <p:spPr>
          <a:xfrm>
            <a:off x="857013" y="163372"/>
            <a:ext cx="310617" cy="310617"/>
          </a:xfrm>
          <a:prstGeom prst="rect">
            <a:avLst/>
          </a:prstGeom>
        </p:spPr>
      </p:pic>
      <p:pic>
        <p:nvPicPr>
          <p:cNvPr id="36" name="Bild 35">
            <a:hlinkClick r:id="" action="ppaction://hlinkshowjump?jump=previousslide"/>
          </p:cNvPr>
          <p:cNvPicPr>
            <a:picLocks noChangeAspect="1"/>
          </p:cNvPicPr>
          <p:nvPr/>
        </p:nvPicPr>
        <p:blipFill>
          <a:blip r:embed="rId14"/>
          <a:stretch>
            <a:fillRect/>
          </a:stretch>
        </p:blipFill>
        <p:spPr>
          <a:xfrm rot="10800000">
            <a:off x="408221" y="163372"/>
            <a:ext cx="310617" cy="310617"/>
          </a:xfrm>
          <a:prstGeom prst="rect">
            <a:avLst/>
          </a:prstGeom>
        </p:spPr>
      </p:pic>
      <p:pic>
        <p:nvPicPr>
          <p:cNvPr id="37" name="Bild 36">
            <a:hlinkClick r:id="rId15" action="ppaction://hlinksldjump"/>
          </p:cNvPr>
          <p:cNvPicPr>
            <a:picLocks noChangeAspect="1"/>
          </p:cNvPicPr>
          <p:nvPr/>
        </p:nvPicPr>
        <p:blipFill>
          <a:blip r:embed="rId16"/>
          <a:stretch>
            <a:fillRect/>
          </a:stretch>
        </p:blipFill>
        <p:spPr>
          <a:xfrm>
            <a:off x="11472927" y="160774"/>
            <a:ext cx="311085" cy="311085"/>
          </a:xfrm>
          <a:prstGeom prst="rect">
            <a:avLst/>
          </a:prstGeom>
        </p:spPr>
      </p:pic>
      <p:sp>
        <p:nvSpPr>
          <p:cNvPr id="38" name="Titel 1">
            <a:hlinkClick r:id="rId1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39" name="Titel 1">
            <a:hlinkClick r:id="rId1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0" name="Titel 1">
            <a:hlinkClick r:id="rId1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1" name="Titel 1">
            <a:hlinkClick r:id="rId2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8" name="Titel 1">
            <a:hlinkClick r:id="rId2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9" name="Titel 1">
            <a:hlinkClick r:id="rId22"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0" name="Titel 1">
            <a:hlinkClick r:id="rId23"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4" name="Titel 1">
            <a:hlinkClick r:id="rId24"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5" name="Titel 1">
            <a:hlinkClick r:id="rId25"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6" name="Titel 1">
            <a:hlinkClick r:id="rId26"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1159528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5460627" y="2228484"/>
            <a:ext cx="6325743" cy="3502837"/>
          </a:xfrm>
          <a:prstGeom prst="rect">
            <a:avLst/>
          </a:prstGeom>
          <a:solidFill>
            <a:srgbClr val="98E7D6"/>
          </a:solidFill>
        </p:spPr>
        <p:txBody>
          <a:bodyPr wrap="square" lIns="180000" tIns="180000" rIns="180000" bIns="180000" numCol="1" spcCol="144000" rtlCol="0">
            <a:spAutoFit/>
          </a:bodyPr>
          <a:lstStyle/>
          <a:p>
            <a:pPr>
              <a:lnSpc>
                <a:spcPct val="120000"/>
              </a:lnSpc>
              <a:buClr>
                <a:srgbClr val="1E6CA7"/>
              </a:buClr>
            </a:pPr>
            <a:r>
              <a:rPr lang="de-DE" sz="1700" b="1" dirty="0">
                <a:latin typeface="Corporate S Light" charset="0"/>
                <a:ea typeface="Corporate S Light" charset="0"/>
                <a:cs typeface="Corporate S Light" charset="0"/>
              </a:rPr>
              <a:t>MERKMALE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Auto-UP System in New York</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Über 200 Meter hoher Wolkenkratzer (Business Gebäude)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59 Parkplätze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Gebaut 2015</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Luxus/ Klasse sollte sich auch in Parkanlage wiederspiegeln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Großer runder Zufahrtsraum mit Wendemöglichkeit</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Zufahrtsraum durch weiße Säule künstlerisch gestaltet</a:t>
            </a:r>
          </a:p>
          <a:p>
            <a:pPr marL="285750" indent="-285750">
              <a:lnSpc>
                <a:spcPct val="120000"/>
              </a:lnSpc>
              <a:buClr>
                <a:schemeClr val="tx1"/>
              </a:buClr>
              <a:buFont typeface="Wingdings" charset="2"/>
              <a:buChar char="§"/>
            </a:pPr>
            <a:endParaRPr lang="de-DE" sz="1700" dirty="0">
              <a:latin typeface="Corporate S Light" charset="0"/>
              <a:ea typeface="Corporate S Light" charset="0"/>
              <a:cs typeface="Corporate S Light" charset="0"/>
            </a:endParaRPr>
          </a:p>
          <a:p>
            <a:pPr marL="285750" indent="-285750">
              <a:lnSpc>
                <a:spcPct val="120000"/>
              </a:lnSpc>
              <a:buClr>
                <a:schemeClr val="tx1"/>
              </a:buClr>
              <a:buFont typeface="Wingdings" charset="2"/>
              <a:buChar char="§"/>
            </a:pPr>
            <a:endParaRPr lang="de-DE" sz="1700" dirty="0">
              <a:latin typeface="Corporate S Light" charset="0"/>
              <a:ea typeface="Corporate S Light" charset="0"/>
              <a:cs typeface="Corporate S Light" charset="0"/>
            </a:endParaRPr>
          </a:p>
        </p:txBody>
      </p:sp>
      <p:sp>
        <p:nvSpPr>
          <p:cNvPr id="27" name="Textfeld 26"/>
          <p:cNvSpPr txBox="1"/>
          <p:nvPr/>
        </p:nvSpPr>
        <p:spPr>
          <a:xfrm>
            <a:off x="3143672" y="2420887"/>
            <a:ext cx="2316955" cy="1569660"/>
          </a:xfrm>
          <a:prstGeom prst="rect">
            <a:avLst/>
          </a:prstGeom>
          <a:noFill/>
        </p:spPr>
        <p:txBody>
          <a:bodyPr wrap="square" lIns="0" tIns="0" rIns="0" bIns="0" numCol="1" spcCol="144000" rtlCol="0">
            <a:spAutoFit/>
          </a:bodyPr>
          <a:lstStyle/>
          <a:p>
            <a:pPr>
              <a:lnSpc>
                <a:spcPct val="120000"/>
              </a:lnSpc>
              <a:buClr>
                <a:srgbClr val="1E6CA7"/>
              </a:buClr>
            </a:pPr>
            <a:r>
              <a:rPr lang="de-DE" sz="1700" b="1" dirty="0">
                <a:solidFill>
                  <a:srgbClr val="8BD4C6"/>
                </a:solidFill>
                <a:latin typeface="Corporate S Light" charset="0"/>
                <a:ea typeface="Corporate S Light" charset="0"/>
                <a:cs typeface="Corporate S Light" charset="0"/>
              </a:rPr>
              <a:t>PROJEKT</a:t>
            </a:r>
          </a:p>
          <a:p>
            <a:pPr>
              <a:lnSpc>
                <a:spcPct val="120000"/>
              </a:lnSpc>
              <a:buClr>
                <a:srgbClr val="8BD4C6"/>
              </a:buClr>
            </a:pPr>
            <a:r>
              <a:rPr lang="de-DE" sz="1700" dirty="0">
                <a:latin typeface="Corporate S Light" charset="0"/>
                <a:ea typeface="Corporate S Light" charset="0"/>
                <a:cs typeface="Corporate S Light" charset="0"/>
              </a:rPr>
              <a:t>252 East 57th Street, </a:t>
            </a:r>
          </a:p>
          <a:p>
            <a:pPr>
              <a:lnSpc>
                <a:spcPct val="120000"/>
              </a:lnSpc>
              <a:buClr>
                <a:srgbClr val="8BD4C6"/>
              </a:buClr>
            </a:pPr>
            <a:r>
              <a:rPr lang="de-DE" sz="1700" dirty="0">
                <a:latin typeface="Corporate S Light" charset="0"/>
                <a:ea typeface="Corporate S Light" charset="0"/>
                <a:cs typeface="Corporate S Light" charset="0"/>
              </a:rPr>
              <a:t>New York City, </a:t>
            </a:r>
          </a:p>
          <a:p>
            <a:pPr>
              <a:lnSpc>
                <a:spcPct val="120000"/>
              </a:lnSpc>
              <a:buClr>
                <a:srgbClr val="8BD4C6"/>
              </a:buClr>
            </a:pPr>
            <a:r>
              <a:rPr lang="de-DE" sz="1700" dirty="0">
                <a:latin typeface="Corporate S Light" charset="0"/>
                <a:ea typeface="Corporate S Light" charset="0"/>
                <a:cs typeface="Corporate S Light" charset="0"/>
              </a:rPr>
              <a:t>New York, USA</a:t>
            </a:r>
          </a:p>
          <a:p>
            <a:pPr>
              <a:lnSpc>
                <a:spcPct val="120000"/>
              </a:lnSpc>
              <a:buClr>
                <a:srgbClr val="8BD4C6"/>
              </a:buClr>
            </a:pPr>
            <a:r>
              <a:rPr lang="de-DE" sz="1700" dirty="0">
                <a:latin typeface="Corporate S Light" charset="0"/>
                <a:ea typeface="Corporate S Light" charset="0"/>
                <a:cs typeface="Corporate S Light" charset="0"/>
              </a:rPr>
              <a:t>59 m.m.</a:t>
            </a:r>
          </a:p>
        </p:txBody>
      </p:sp>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a:solidFill>
                  <a:schemeClr val="bg1"/>
                </a:solidFill>
                <a:latin typeface="Swift Com" charset="0"/>
                <a:ea typeface="Swift Com" charset="0"/>
                <a:cs typeface="Swift Com" charset="0"/>
              </a:rPr>
              <a:t>:New York, USA</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45" name="Bild 44"/>
          <p:cNvPicPr>
            <a:picLocks noChangeAspect="1"/>
          </p:cNvPicPr>
          <p:nvPr/>
        </p:nvPicPr>
        <p:blipFill>
          <a:blip r:embed="rId4"/>
          <a:stretch>
            <a:fillRect/>
          </a:stretch>
        </p:blipFill>
        <p:spPr>
          <a:xfrm>
            <a:off x="11011082" y="1988840"/>
            <a:ext cx="597457" cy="796609"/>
          </a:xfrm>
          <a:prstGeom prst="rect">
            <a:avLst/>
          </a:prstGeom>
        </p:spPr>
      </p:pic>
      <p:pic>
        <p:nvPicPr>
          <p:cNvPr id="52" name="Bild 5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7988" y="2228484"/>
            <a:ext cx="2335224" cy="3502837"/>
          </a:xfrm>
          <a:prstGeom prst="rect">
            <a:avLst/>
          </a:prstGeom>
        </p:spPr>
      </p:pic>
      <p:pic>
        <p:nvPicPr>
          <p:cNvPr id="23" name="Bild 22">
            <a:hlinkClick r:id="rId6" action="ppaction://hlinksldjump"/>
          </p:cNvPr>
          <p:cNvPicPr>
            <a:picLocks noChangeAspect="1"/>
          </p:cNvPicPr>
          <p:nvPr/>
        </p:nvPicPr>
        <p:blipFill>
          <a:blip r:embed="rId7"/>
          <a:stretch>
            <a:fillRect/>
          </a:stretch>
        </p:blipFill>
        <p:spPr>
          <a:xfrm>
            <a:off x="1305103" y="162684"/>
            <a:ext cx="311085" cy="311085"/>
          </a:xfrm>
          <a:prstGeom prst="rect">
            <a:avLst/>
          </a:prstGeom>
        </p:spPr>
      </p:pic>
      <p:pic>
        <p:nvPicPr>
          <p:cNvPr id="24" name="Bild 23">
            <a:hlinkClick r:id="" action="ppaction://hlinkshowjump?jump=nextslide"/>
          </p:cNvPr>
          <p:cNvPicPr>
            <a:picLocks noChangeAspect="1"/>
          </p:cNvPicPr>
          <p:nvPr/>
        </p:nvPicPr>
        <p:blipFill>
          <a:blip r:embed="rId8"/>
          <a:stretch>
            <a:fillRect/>
          </a:stretch>
        </p:blipFill>
        <p:spPr>
          <a:xfrm>
            <a:off x="857013" y="163372"/>
            <a:ext cx="310617" cy="310617"/>
          </a:xfrm>
          <a:prstGeom prst="rect">
            <a:avLst/>
          </a:prstGeom>
        </p:spPr>
      </p:pic>
      <p:pic>
        <p:nvPicPr>
          <p:cNvPr id="25" name="Bild 24">
            <a:hlinkClick r:id="" action="ppaction://hlinkshowjump?jump=previousslide"/>
          </p:cNvPr>
          <p:cNvPicPr>
            <a:picLocks noChangeAspect="1"/>
          </p:cNvPicPr>
          <p:nvPr/>
        </p:nvPicPr>
        <p:blipFill>
          <a:blip r:embed="rId8"/>
          <a:stretch>
            <a:fillRect/>
          </a:stretch>
        </p:blipFill>
        <p:spPr>
          <a:xfrm rot="10800000">
            <a:off x="408221" y="163372"/>
            <a:ext cx="310617" cy="310617"/>
          </a:xfrm>
          <a:prstGeom prst="rect">
            <a:avLst/>
          </a:prstGeom>
        </p:spPr>
      </p:pic>
      <p:pic>
        <p:nvPicPr>
          <p:cNvPr id="26" name="Bild 25">
            <a:hlinkClick r:id="rId9" action="ppaction://hlinksldjump"/>
          </p:cNvPr>
          <p:cNvPicPr>
            <a:picLocks noChangeAspect="1"/>
          </p:cNvPicPr>
          <p:nvPr/>
        </p:nvPicPr>
        <p:blipFill>
          <a:blip r:embed="rId10"/>
          <a:stretch>
            <a:fillRect/>
          </a:stretch>
        </p:blipFill>
        <p:spPr>
          <a:xfrm>
            <a:off x="11472927" y="160774"/>
            <a:ext cx="311085" cy="311085"/>
          </a:xfrm>
          <a:prstGeom prst="rect">
            <a:avLst/>
          </a:prstGeom>
        </p:spPr>
      </p:pic>
      <p:sp>
        <p:nvSpPr>
          <p:cNvPr id="28"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30"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31"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4"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6"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1"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7524426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a:solidFill>
                  <a:schemeClr val="bg1"/>
                </a:solidFill>
                <a:latin typeface="Swift Com" charset="0"/>
                <a:ea typeface="Swift Com" charset="0"/>
                <a:cs typeface="Swift Com" charset="0"/>
              </a:rPr>
              <a:t>:New York, USA</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4" name="Bild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97973" y="2228483"/>
            <a:ext cx="4032448" cy="3502837"/>
          </a:xfrm>
          <a:prstGeom prst="rect">
            <a:avLst/>
          </a:prstGeom>
        </p:spPr>
      </p:pic>
      <p:pic>
        <p:nvPicPr>
          <p:cNvPr id="5" name="Bild 4"/>
          <p:cNvPicPr>
            <a:picLocks noChangeAspect="1"/>
          </p:cNvPicPr>
          <p:nvPr/>
        </p:nvPicPr>
        <p:blipFill rotWithShape="1">
          <a:blip r:embed="rId5" cstate="screen">
            <a:extLst>
              <a:ext uri="{28A0092B-C50C-407E-A947-70E740481C1C}">
                <a14:useLocalDpi xmlns:a14="http://schemas.microsoft.com/office/drawing/2010/main"/>
              </a:ext>
            </a:extLst>
          </a:blip>
          <a:srcRect l="-1"/>
          <a:stretch/>
        </p:blipFill>
        <p:spPr>
          <a:xfrm>
            <a:off x="7086529" y="2228483"/>
            <a:ext cx="4695544" cy="3502837"/>
          </a:xfrm>
          <a:prstGeom prst="rect">
            <a:avLst/>
          </a:prstGeom>
        </p:spPr>
      </p:pic>
      <p:pic>
        <p:nvPicPr>
          <p:cNvPr id="30" name="Bild 2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642" y="2228483"/>
            <a:ext cx="2335224" cy="3502837"/>
          </a:xfrm>
          <a:prstGeom prst="rect">
            <a:avLst/>
          </a:prstGeom>
        </p:spPr>
      </p:pic>
      <p:pic>
        <p:nvPicPr>
          <p:cNvPr id="22" name="Bild 21">
            <a:hlinkClick r:id="rId7" action="ppaction://hlinksldjump"/>
          </p:cNvPr>
          <p:cNvPicPr>
            <a:picLocks noChangeAspect="1"/>
          </p:cNvPicPr>
          <p:nvPr/>
        </p:nvPicPr>
        <p:blipFill>
          <a:blip r:embed="rId8"/>
          <a:stretch>
            <a:fillRect/>
          </a:stretch>
        </p:blipFill>
        <p:spPr>
          <a:xfrm>
            <a:off x="1305103" y="162684"/>
            <a:ext cx="311085" cy="311085"/>
          </a:xfrm>
          <a:prstGeom prst="rect">
            <a:avLst/>
          </a:prstGeom>
        </p:spPr>
      </p:pic>
      <p:pic>
        <p:nvPicPr>
          <p:cNvPr id="23" name="Bild 22">
            <a:hlinkClick r:id="" action="ppaction://hlinkshowjump?jump=nextslide"/>
          </p:cNvPr>
          <p:cNvPicPr>
            <a:picLocks noChangeAspect="1"/>
          </p:cNvPicPr>
          <p:nvPr/>
        </p:nvPicPr>
        <p:blipFill>
          <a:blip r:embed="rId9"/>
          <a:stretch>
            <a:fillRect/>
          </a:stretch>
        </p:blipFill>
        <p:spPr>
          <a:xfrm>
            <a:off x="857013" y="163372"/>
            <a:ext cx="310617" cy="310617"/>
          </a:xfrm>
          <a:prstGeom prst="rect">
            <a:avLst/>
          </a:prstGeom>
        </p:spPr>
      </p:pic>
      <p:pic>
        <p:nvPicPr>
          <p:cNvPr id="24" name="Bild 23">
            <a:hlinkClick r:id="" action="ppaction://hlinkshowjump?jump=previousslide"/>
          </p:cNvPr>
          <p:cNvPicPr>
            <a:picLocks noChangeAspect="1"/>
          </p:cNvPicPr>
          <p:nvPr/>
        </p:nvPicPr>
        <p:blipFill>
          <a:blip r:embed="rId9"/>
          <a:stretch>
            <a:fillRect/>
          </a:stretch>
        </p:blipFill>
        <p:spPr>
          <a:xfrm rot="10800000">
            <a:off x="408221" y="163372"/>
            <a:ext cx="310617" cy="310617"/>
          </a:xfrm>
          <a:prstGeom prst="rect">
            <a:avLst/>
          </a:prstGeom>
        </p:spPr>
      </p:pic>
      <p:pic>
        <p:nvPicPr>
          <p:cNvPr id="25" name="Bild 24">
            <a:hlinkClick r:id="rId10" action="ppaction://hlinksldjump"/>
          </p:cNvPr>
          <p:cNvPicPr>
            <a:picLocks noChangeAspect="1"/>
          </p:cNvPicPr>
          <p:nvPr/>
        </p:nvPicPr>
        <p:blipFill>
          <a:blip r:embed="rId11"/>
          <a:stretch>
            <a:fillRect/>
          </a:stretch>
        </p:blipFill>
        <p:spPr>
          <a:xfrm>
            <a:off x="11472927" y="160774"/>
            <a:ext cx="311085" cy="311085"/>
          </a:xfrm>
          <a:prstGeom prst="rect">
            <a:avLst/>
          </a:prstGeom>
        </p:spPr>
      </p:pic>
      <p:sp>
        <p:nvSpPr>
          <p:cNvPr id="26"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27"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28"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31"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4"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5" name="Titel 1">
            <a:hlinkClick r:id="rId17"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6" name="Titel 1">
            <a:hlinkClick r:id="rId18"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1" name="Titel 1">
            <a:hlinkClick r:id="rId19"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2" name="Titel 1">
            <a:hlinkClick r:id="rId20"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3" name="Titel 1">
            <a:hlinkClick r:id="rId21"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824223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a:solidFill>
                  <a:schemeClr val="bg1"/>
                </a:solidFill>
                <a:latin typeface="Swift Com" charset="0"/>
                <a:ea typeface="Swift Com" charset="0"/>
                <a:cs typeface="Swift Com" charset="0"/>
              </a:rPr>
              <a:t>:New York, USA</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24" name="Grafik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333783" y="2762688"/>
            <a:ext cx="3503977" cy="2435574"/>
          </a:xfrm>
          <a:prstGeom prst="rect">
            <a:avLst/>
          </a:prstGeom>
        </p:spPr>
      </p:pic>
      <p:pic>
        <p:nvPicPr>
          <p:cNvPr id="27" name="Grafik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7988" y="2228483"/>
            <a:ext cx="4302123" cy="3503977"/>
          </a:xfrm>
          <a:prstGeom prst="rect">
            <a:avLst/>
          </a:prstGeom>
        </p:spPr>
      </p:pic>
      <p:grpSp>
        <p:nvGrpSpPr>
          <p:cNvPr id="3" name="Gruppierung 2"/>
          <p:cNvGrpSpPr/>
          <p:nvPr/>
        </p:nvGrpSpPr>
        <p:grpSpPr>
          <a:xfrm>
            <a:off x="7461432" y="2228483"/>
            <a:ext cx="4320641" cy="3503977"/>
            <a:chOff x="615107" y="1508483"/>
            <a:chExt cx="5733133" cy="4649489"/>
          </a:xfrm>
        </p:grpSpPr>
        <p:pic>
          <p:nvPicPr>
            <p:cNvPr id="2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15107" y="1508483"/>
              <a:ext cx="5733133" cy="464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Pfeil nach oben und unten 29"/>
            <p:cNvSpPr/>
            <p:nvPr/>
          </p:nvSpPr>
          <p:spPr>
            <a:xfrm>
              <a:off x="5458753" y="3358272"/>
              <a:ext cx="91367" cy="400126"/>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rechts 30"/>
            <p:cNvSpPr/>
            <p:nvPr/>
          </p:nvSpPr>
          <p:spPr>
            <a:xfrm rot="10800000">
              <a:off x="4214396" y="2465809"/>
              <a:ext cx="288157" cy="137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Pfeil nach rechts 43"/>
            <p:cNvSpPr/>
            <p:nvPr/>
          </p:nvSpPr>
          <p:spPr>
            <a:xfrm>
              <a:off x="4265197" y="2708226"/>
              <a:ext cx="288157" cy="137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Pfeil nach oben und unten 44"/>
            <p:cNvSpPr/>
            <p:nvPr/>
          </p:nvSpPr>
          <p:spPr>
            <a:xfrm rot="16200000">
              <a:off x="4456110" y="3608054"/>
              <a:ext cx="92887" cy="39357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Pfeil nach oben und unten 45"/>
            <p:cNvSpPr/>
            <p:nvPr/>
          </p:nvSpPr>
          <p:spPr>
            <a:xfrm>
              <a:off x="3077154" y="4288721"/>
              <a:ext cx="91367" cy="400126"/>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Pfeil nach oben und unten 50"/>
            <p:cNvSpPr/>
            <p:nvPr/>
          </p:nvSpPr>
          <p:spPr>
            <a:xfrm rot="16200000">
              <a:off x="2466981" y="5140900"/>
              <a:ext cx="92887" cy="393579"/>
            </a:xfrm>
            <a:prstGeom prst="up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52" name="Bild 51">
            <a:hlinkClick r:id="rId7" action="ppaction://hlinksldjump"/>
          </p:cNvPr>
          <p:cNvPicPr>
            <a:picLocks noChangeAspect="1"/>
          </p:cNvPicPr>
          <p:nvPr/>
        </p:nvPicPr>
        <p:blipFill>
          <a:blip r:embed="rId8"/>
          <a:stretch>
            <a:fillRect/>
          </a:stretch>
        </p:blipFill>
        <p:spPr>
          <a:xfrm>
            <a:off x="1305103" y="162684"/>
            <a:ext cx="311085" cy="311085"/>
          </a:xfrm>
          <a:prstGeom prst="rect">
            <a:avLst/>
          </a:prstGeom>
        </p:spPr>
      </p:pic>
      <p:pic>
        <p:nvPicPr>
          <p:cNvPr id="53" name="Bild 52">
            <a:hlinkClick r:id="" action="ppaction://hlinkshowjump?jump=nextslide"/>
          </p:cNvPr>
          <p:cNvPicPr>
            <a:picLocks noChangeAspect="1"/>
          </p:cNvPicPr>
          <p:nvPr/>
        </p:nvPicPr>
        <p:blipFill>
          <a:blip r:embed="rId9"/>
          <a:stretch>
            <a:fillRect/>
          </a:stretch>
        </p:blipFill>
        <p:spPr>
          <a:xfrm>
            <a:off x="857013" y="163372"/>
            <a:ext cx="310617" cy="310617"/>
          </a:xfrm>
          <a:prstGeom prst="rect">
            <a:avLst/>
          </a:prstGeom>
        </p:spPr>
      </p:pic>
      <p:pic>
        <p:nvPicPr>
          <p:cNvPr id="54" name="Bild 53">
            <a:hlinkClick r:id="" action="ppaction://hlinkshowjump?jump=previousslide"/>
          </p:cNvPr>
          <p:cNvPicPr>
            <a:picLocks noChangeAspect="1"/>
          </p:cNvPicPr>
          <p:nvPr/>
        </p:nvPicPr>
        <p:blipFill>
          <a:blip r:embed="rId9"/>
          <a:stretch>
            <a:fillRect/>
          </a:stretch>
        </p:blipFill>
        <p:spPr>
          <a:xfrm rot="10800000">
            <a:off x="408221" y="163372"/>
            <a:ext cx="310617" cy="310617"/>
          </a:xfrm>
          <a:prstGeom prst="rect">
            <a:avLst/>
          </a:prstGeom>
        </p:spPr>
      </p:pic>
      <p:pic>
        <p:nvPicPr>
          <p:cNvPr id="55" name="Bild 54">
            <a:hlinkClick r:id="rId10" action="ppaction://hlinksldjump"/>
          </p:cNvPr>
          <p:cNvPicPr>
            <a:picLocks noChangeAspect="1"/>
          </p:cNvPicPr>
          <p:nvPr/>
        </p:nvPicPr>
        <p:blipFill>
          <a:blip r:embed="rId11"/>
          <a:stretch>
            <a:fillRect/>
          </a:stretch>
        </p:blipFill>
        <p:spPr>
          <a:xfrm>
            <a:off x="11472927" y="160774"/>
            <a:ext cx="311085" cy="311085"/>
          </a:xfrm>
          <a:prstGeom prst="rect">
            <a:avLst/>
          </a:prstGeom>
        </p:spPr>
      </p:pic>
      <p:sp>
        <p:nvSpPr>
          <p:cNvPr id="56"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57"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58"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59"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60"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61" name="Titel 1">
            <a:hlinkClick r:id="rId17"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2" name="Titel 1">
            <a:hlinkClick r:id="rId18"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3" name="Titel 1">
            <a:hlinkClick r:id="rId19"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4" name="Titel 1">
            <a:hlinkClick r:id="rId20"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5" name="Titel 1">
            <a:hlinkClick r:id="rId21"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8451739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feld 18"/>
          <p:cNvSpPr txBox="1"/>
          <p:nvPr/>
        </p:nvSpPr>
        <p:spPr>
          <a:xfrm>
            <a:off x="5460627" y="2228484"/>
            <a:ext cx="6325743" cy="3502837"/>
          </a:xfrm>
          <a:prstGeom prst="rect">
            <a:avLst/>
          </a:prstGeom>
          <a:solidFill>
            <a:srgbClr val="98E7D6"/>
          </a:solidFill>
        </p:spPr>
        <p:txBody>
          <a:bodyPr wrap="square" lIns="180000" tIns="180000" rIns="180000" bIns="180000" numCol="1" spcCol="144000" rtlCol="0">
            <a:spAutoFit/>
          </a:bodyPr>
          <a:lstStyle/>
          <a:p>
            <a:pPr>
              <a:lnSpc>
                <a:spcPct val="120000"/>
              </a:lnSpc>
              <a:buClr>
                <a:srgbClr val="1E6CA7"/>
              </a:buClr>
            </a:pPr>
            <a:r>
              <a:rPr lang="de-DE" sz="1700" b="1" dirty="0">
                <a:latin typeface="Corporate S Light" charset="0"/>
                <a:ea typeface="Corporate S Light" charset="0"/>
                <a:cs typeface="Corporate S Light" charset="0"/>
              </a:rPr>
              <a:t>MERKMALE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Auto-SP System in Jersey City</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Unsere Größte und Komplexeste Parkanlage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Nahe Wasserlage, Parkanlage überirdisch</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2016 Gebaut</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4 Ebenen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250 Stellplätze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3 Transferräume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8 Shuttles &amp; 3 Lifte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Hohe Performance durch mehrere gleichzeitige Prozesse</a:t>
            </a:r>
          </a:p>
        </p:txBody>
      </p:sp>
      <p:sp>
        <p:nvSpPr>
          <p:cNvPr id="27" name="Textfeld 26"/>
          <p:cNvSpPr txBox="1"/>
          <p:nvPr/>
        </p:nvSpPr>
        <p:spPr>
          <a:xfrm>
            <a:off x="3143672" y="2420887"/>
            <a:ext cx="2316955" cy="1255728"/>
          </a:xfrm>
          <a:prstGeom prst="rect">
            <a:avLst/>
          </a:prstGeom>
          <a:noFill/>
        </p:spPr>
        <p:txBody>
          <a:bodyPr wrap="square" lIns="0" tIns="0" rIns="0" bIns="0" numCol="1" spcCol="144000" rtlCol="0">
            <a:spAutoFit/>
          </a:bodyPr>
          <a:lstStyle/>
          <a:p>
            <a:pPr>
              <a:lnSpc>
                <a:spcPct val="120000"/>
              </a:lnSpc>
              <a:buClr>
                <a:srgbClr val="1E6CA7"/>
              </a:buClr>
            </a:pPr>
            <a:r>
              <a:rPr lang="de-DE" sz="1700" b="1" dirty="0">
                <a:solidFill>
                  <a:srgbClr val="8BD4C6"/>
                </a:solidFill>
                <a:latin typeface="Corporate S Light" charset="0"/>
                <a:ea typeface="Corporate S Light" charset="0"/>
                <a:cs typeface="Corporate S Light" charset="0"/>
              </a:rPr>
              <a:t>PROJEKT</a:t>
            </a:r>
          </a:p>
          <a:p>
            <a:pPr>
              <a:lnSpc>
                <a:spcPct val="120000"/>
              </a:lnSpc>
              <a:buClr>
                <a:srgbClr val="8BD4C6"/>
              </a:buClr>
            </a:pPr>
            <a:r>
              <a:rPr lang="de-DE" sz="1700" dirty="0">
                <a:latin typeface="Corporate S Light" charset="0"/>
                <a:ea typeface="Corporate S Light" charset="0"/>
                <a:cs typeface="Corporate S Light" charset="0"/>
              </a:rPr>
              <a:t>207 van </a:t>
            </a:r>
            <a:r>
              <a:rPr lang="de-DE" sz="1700" dirty="0" err="1">
                <a:latin typeface="Corporate S Light" charset="0"/>
                <a:ea typeface="Corporate S Light" charset="0"/>
                <a:cs typeface="Corporate S Light" charset="0"/>
              </a:rPr>
              <a:t>Vorst</a:t>
            </a:r>
            <a:r>
              <a:rPr lang="de-DE" sz="1700" dirty="0">
                <a:latin typeface="Corporate S Light" charset="0"/>
                <a:ea typeface="Corporate S Light" charset="0"/>
                <a:cs typeface="Corporate S Light" charset="0"/>
              </a:rPr>
              <a:t> Street, </a:t>
            </a:r>
          </a:p>
          <a:p>
            <a:pPr>
              <a:lnSpc>
                <a:spcPct val="120000"/>
              </a:lnSpc>
              <a:buClr>
                <a:srgbClr val="8BD4C6"/>
              </a:buClr>
            </a:pPr>
            <a:r>
              <a:rPr lang="de-DE" sz="1700" dirty="0">
                <a:latin typeface="Corporate S Light" charset="0"/>
                <a:ea typeface="Corporate S Light" charset="0"/>
                <a:cs typeface="Corporate S Light" charset="0"/>
              </a:rPr>
              <a:t>New Jersey, USA</a:t>
            </a:r>
          </a:p>
          <a:p>
            <a:pPr>
              <a:lnSpc>
                <a:spcPct val="120000"/>
              </a:lnSpc>
              <a:buClr>
                <a:srgbClr val="8BD4C6"/>
              </a:buClr>
            </a:pPr>
            <a:r>
              <a:rPr lang="de-DE" sz="1700" dirty="0">
                <a:latin typeface="Corporate S Light" charset="0"/>
                <a:ea typeface="Corporate S Light" charset="0"/>
                <a:cs typeface="Corporate S Light" charset="0"/>
              </a:rPr>
              <a:t>254 m.m.</a:t>
            </a:r>
          </a:p>
        </p:txBody>
      </p:sp>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:New Jersey, USA</a:t>
            </a:r>
          </a:p>
        </p:txBody>
      </p:sp>
      <p:pic>
        <p:nvPicPr>
          <p:cNvPr id="34" name="Bild 33"/>
          <p:cNvPicPr>
            <a:picLocks noChangeAspect="1"/>
          </p:cNvPicPr>
          <p:nvPr/>
        </p:nvPicPr>
        <p:blipFill>
          <a:blip r:embed="rId3"/>
          <a:stretch>
            <a:fillRect/>
          </a:stretch>
        </p:blipFill>
        <p:spPr>
          <a:xfrm>
            <a:off x="11472927" y="160774"/>
            <a:ext cx="311085" cy="311085"/>
          </a:xfrm>
          <a:prstGeom prst="rect">
            <a:avLst/>
          </a:prstGeom>
        </p:spPr>
      </p:pic>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45" name="Bild 44"/>
          <p:cNvPicPr>
            <a:picLocks noChangeAspect="1"/>
          </p:cNvPicPr>
          <p:nvPr/>
        </p:nvPicPr>
        <p:blipFill>
          <a:blip r:embed="rId5"/>
          <a:stretch>
            <a:fillRect/>
          </a:stretch>
        </p:blipFill>
        <p:spPr>
          <a:xfrm>
            <a:off x="11011082" y="1988840"/>
            <a:ext cx="597457" cy="796609"/>
          </a:xfrm>
          <a:prstGeom prst="rect">
            <a:avLst/>
          </a:prstGeom>
        </p:spPr>
      </p:pic>
      <p:pic>
        <p:nvPicPr>
          <p:cNvPr id="25" name="Grafik 10"/>
          <p:cNvPicPr/>
          <p:nvPr/>
        </p:nvPicPr>
        <p:blipFill rotWithShape="1">
          <a:blip r:embed="rId6" cstate="screen">
            <a:extLst>
              <a:ext uri="{28A0092B-C50C-407E-A947-70E740481C1C}">
                <a14:useLocalDpi xmlns:a14="http://schemas.microsoft.com/office/drawing/2010/main"/>
              </a:ext>
            </a:extLst>
          </a:blip>
          <a:srcRect/>
          <a:stretch/>
        </p:blipFill>
        <p:spPr>
          <a:xfrm>
            <a:off x="407988" y="2228484"/>
            <a:ext cx="2335224" cy="3502837"/>
          </a:xfrm>
          <a:prstGeom prst="rect">
            <a:avLst/>
          </a:prstGeom>
        </p:spPr>
      </p:pic>
      <p:pic>
        <p:nvPicPr>
          <p:cNvPr id="23" name="Bild 22">
            <a:hlinkClick r:id="rId7" action="ppaction://hlinksldjump"/>
          </p:cNvPr>
          <p:cNvPicPr>
            <a:picLocks noChangeAspect="1"/>
          </p:cNvPicPr>
          <p:nvPr/>
        </p:nvPicPr>
        <p:blipFill>
          <a:blip r:embed="rId8"/>
          <a:stretch>
            <a:fillRect/>
          </a:stretch>
        </p:blipFill>
        <p:spPr>
          <a:xfrm>
            <a:off x="1305103" y="162684"/>
            <a:ext cx="311085" cy="311085"/>
          </a:xfrm>
          <a:prstGeom prst="rect">
            <a:avLst/>
          </a:prstGeom>
        </p:spPr>
      </p:pic>
      <p:pic>
        <p:nvPicPr>
          <p:cNvPr id="24" name="Bild 23">
            <a:hlinkClick r:id="" action="ppaction://hlinkshowjump?jump=nextslide"/>
          </p:cNvPr>
          <p:cNvPicPr>
            <a:picLocks noChangeAspect="1"/>
          </p:cNvPicPr>
          <p:nvPr/>
        </p:nvPicPr>
        <p:blipFill>
          <a:blip r:embed="rId9"/>
          <a:stretch>
            <a:fillRect/>
          </a:stretch>
        </p:blipFill>
        <p:spPr>
          <a:xfrm>
            <a:off x="857013" y="163372"/>
            <a:ext cx="310617" cy="310617"/>
          </a:xfrm>
          <a:prstGeom prst="rect">
            <a:avLst/>
          </a:prstGeom>
        </p:spPr>
      </p:pic>
      <p:pic>
        <p:nvPicPr>
          <p:cNvPr id="26" name="Bild 25">
            <a:hlinkClick r:id="" action="ppaction://hlinkshowjump?jump=previousslide"/>
          </p:cNvPr>
          <p:cNvPicPr>
            <a:picLocks noChangeAspect="1"/>
          </p:cNvPicPr>
          <p:nvPr/>
        </p:nvPicPr>
        <p:blipFill>
          <a:blip r:embed="rId9"/>
          <a:stretch>
            <a:fillRect/>
          </a:stretch>
        </p:blipFill>
        <p:spPr>
          <a:xfrm rot="10800000">
            <a:off x="408221" y="163372"/>
            <a:ext cx="310617" cy="310617"/>
          </a:xfrm>
          <a:prstGeom prst="rect">
            <a:avLst/>
          </a:prstGeom>
        </p:spPr>
      </p:pic>
      <p:sp>
        <p:nvSpPr>
          <p:cNvPr id="28" name="Titel 1">
            <a:hlinkClick r:id="rId10"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30" name="Titel 1">
            <a:hlinkClick r:id="rId11"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31" name="Titel 1">
            <a:hlinkClick r:id="rId1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4" name="Titel 1">
            <a:hlinkClick r:id="rId1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6" name="Titel 1">
            <a:hlinkClick r:id="rId1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1" name="Titel 1">
            <a:hlinkClick r:id="rId15"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2" name="Titel 1">
            <a:hlinkClick r:id="rId16"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3" name="Titel 1">
            <a:hlinkClick r:id="rId17"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4" name="Titel 1">
            <a:hlinkClick r:id="rId18"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5" name="Titel 1">
            <a:hlinkClick r:id="rId19"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257103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a:solidFill>
                  <a:schemeClr val="bg1"/>
                </a:solidFill>
                <a:latin typeface="Swift Com" charset="0"/>
                <a:ea typeface="Swift Com" charset="0"/>
                <a:cs typeface="Swift Com" charset="0"/>
              </a:rPr>
              <a:t>:New Jersey, USA</a:t>
            </a:r>
            <a:endParaRPr lang="de-DE" sz="2500" b="1" dirty="0">
              <a:solidFill>
                <a:schemeClr val="bg1"/>
              </a:solidFill>
              <a:latin typeface="Swift Com" charset="0"/>
              <a:ea typeface="Swift Com" charset="0"/>
              <a:cs typeface="Swift Com" charset="0"/>
            </a:endParaRP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3" name="Bild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406" y="2228482"/>
            <a:ext cx="5242544" cy="3496777"/>
          </a:xfrm>
          <a:prstGeom prst="rect">
            <a:avLst/>
          </a:prstGeom>
        </p:spPr>
      </p:pic>
      <p:pic>
        <p:nvPicPr>
          <p:cNvPr id="6" name="Bild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41634" y="2228482"/>
            <a:ext cx="2640439" cy="3496776"/>
          </a:xfrm>
          <a:prstGeom prst="rect">
            <a:avLst/>
          </a:prstGeom>
        </p:spPr>
      </p:pic>
      <p:pic>
        <p:nvPicPr>
          <p:cNvPr id="26" name="Bild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6643" y="2228482"/>
            <a:ext cx="3169078" cy="3502837"/>
          </a:xfrm>
          <a:prstGeom prst="rect">
            <a:avLst/>
          </a:prstGeom>
        </p:spPr>
      </p:pic>
      <p:pic>
        <p:nvPicPr>
          <p:cNvPr id="22" name="Bild 21">
            <a:hlinkClick r:id="rId7" action="ppaction://hlinksldjump"/>
          </p:cNvPr>
          <p:cNvPicPr>
            <a:picLocks noChangeAspect="1"/>
          </p:cNvPicPr>
          <p:nvPr/>
        </p:nvPicPr>
        <p:blipFill>
          <a:blip r:embed="rId8"/>
          <a:stretch>
            <a:fillRect/>
          </a:stretch>
        </p:blipFill>
        <p:spPr>
          <a:xfrm>
            <a:off x="1305103" y="162684"/>
            <a:ext cx="311085" cy="311085"/>
          </a:xfrm>
          <a:prstGeom prst="rect">
            <a:avLst/>
          </a:prstGeom>
        </p:spPr>
      </p:pic>
      <p:pic>
        <p:nvPicPr>
          <p:cNvPr id="23" name="Bild 22">
            <a:hlinkClick r:id="" action="ppaction://hlinkshowjump?jump=nextslide"/>
          </p:cNvPr>
          <p:cNvPicPr>
            <a:picLocks noChangeAspect="1"/>
          </p:cNvPicPr>
          <p:nvPr/>
        </p:nvPicPr>
        <p:blipFill>
          <a:blip r:embed="rId9"/>
          <a:stretch>
            <a:fillRect/>
          </a:stretch>
        </p:blipFill>
        <p:spPr>
          <a:xfrm>
            <a:off x="857013" y="163372"/>
            <a:ext cx="310617" cy="310617"/>
          </a:xfrm>
          <a:prstGeom prst="rect">
            <a:avLst/>
          </a:prstGeom>
        </p:spPr>
      </p:pic>
      <p:pic>
        <p:nvPicPr>
          <p:cNvPr id="24" name="Bild 23">
            <a:hlinkClick r:id="" action="ppaction://hlinkshowjump?jump=previousslide"/>
          </p:cNvPr>
          <p:cNvPicPr>
            <a:picLocks noChangeAspect="1"/>
          </p:cNvPicPr>
          <p:nvPr/>
        </p:nvPicPr>
        <p:blipFill>
          <a:blip r:embed="rId9"/>
          <a:stretch>
            <a:fillRect/>
          </a:stretch>
        </p:blipFill>
        <p:spPr>
          <a:xfrm rot="10800000">
            <a:off x="408221" y="163372"/>
            <a:ext cx="310617" cy="310617"/>
          </a:xfrm>
          <a:prstGeom prst="rect">
            <a:avLst/>
          </a:prstGeom>
        </p:spPr>
      </p:pic>
      <p:pic>
        <p:nvPicPr>
          <p:cNvPr id="27" name="Bild 26">
            <a:hlinkClick r:id="rId10" action="ppaction://hlinksldjump"/>
          </p:cNvPr>
          <p:cNvPicPr>
            <a:picLocks noChangeAspect="1"/>
          </p:cNvPicPr>
          <p:nvPr/>
        </p:nvPicPr>
        <p:blipFill>
          <a:blip r:embed="rId11"/>
          <a:stretch>
            <a:fillRect/>
          </a:stretch>
        </p:blipFill>
        <p:spPr>
          <a:xfrm>
            <a:off x="11472927" y="160774"/>
            <a:ext cx="311085" cy="311085"/>
          </a:xfrm>
          <a:prstGeom prst="rect">
            <a:avLst/>
          </a:prstGeom>
        </p:spPr>
      </p:pic>
      <p:sp>
        <p:nvSpPr>
          <p:cNvPr id="28"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30" name="Titel 1">
            <a:hlinkClick r:id="rId13"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31" name="Titel 1">
            <a:hlinkClick r:id="rId14"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44" name="Titel 1">
            <a:hlinkClick r:id="rId15"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45" name="Titel 1">
            <a:hlinkClick r:id="rId16"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46" name="Titel 1">
            <a:hlinkClick r:id="rId17"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1" name="Titel 1">
            <a:hlinkClick r:id="rId18"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2" name="Titel 1">
            <a:hlinkClick r:id="rId19"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3" name="Titel 1">
            <a:hlinkClick r:id="rId20"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4" name="Titel 1">
            <a:hlinkClick r:id="rId21"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1118142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:New Jersey, USA</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20" name="Grafik 1"/>
          <p:cNvPicPr>
            <a:picLocks noChangeAspect="1"/>
          </p:cNvPicPr>
          <p:nvPr/>
        </p:nvPicPr>
        <p:blipFill rotWithShape="1">
          <a:blip r:embed="rId4" cstate="screen">
            <a:extLst>
              <a:ext uri="{28A0092B-C50C-407E-A947-70E740481C1C}">
                <a14:useLocalDpi xmlns:a14="http://schemas.microsoft.com/office/drawing/2010/main"/>
              </a:ext>
            </a:extLst>
          </a:blip>
          <a:srcRect t="1781"/>
          <a:stretch/>
        </p:blipFill>
        <p:spPr>
          <a:xfrm>
            <a:off x="2315474" y="2228483"/>
            <a:ext cx="7308918" cy="3941905"/>
          </a:xfrm>
          <a:prstGeom prst="rect">
            <a:avLst/>
          </a:prstGeom>
        </p:spPr>
      </p:pic>
      <p:pic>
        <p:nvPicPr>
          <p:cNvPr id="21" name="Bild 20">
            <a:hlinkClick r:id="rId5" action="ppaction://hlinksldjump"/>
          </p:cNvPr>
          <p:cNvPicPr>
            <a:picLocks noChangeAspect="1"/>
          </p:cNvPicPr>
          <p:nvPr/>
        </p:nvPicPr>
        <p:blipFill>
          <a:blip r:embed="rId6"/>
          <a:stretch>
            <a:fillRect/>
          </a:stretch>
        </p:blipFill>
        <p:spPr>
          <a:xfrm>
            <a:off x="1305103" y="162684"/>
            <a:ext cx="311085" cy="311085"/>
          </a:xfrm>
          <a:prstGeom prst="rect">
            <a:avLst/>
          </a:prstGeom>
        </p:spPr>
      </p:pic>
      <p:pic>
        <p:nvPicPr>
          <p:cNvPr id="22" name="Bild 21">
            <a:hlinkClick r:id="" action="ppaction://hlinkshowjump?jump=nextslide"/>
          </p:cNvPr>
          <p:cNvPicPr>
            <a:picLocks noChangeAspect="1"/>
          </p:cNvPicPr>
          <p:nvPr/>
        </p:nvPicPr>
        <p:blipFill>
          <a:blip r:embed="rId7"/>
          <a:stretch>
            <a:fillRect/>
          </a:stretch>
        </p:blipFill>
        <p:spPr>
          <a:xfrm>
            <a:off x="857013" y="163372"/>
            <a:ext cx="310617" cy="310617"/>
          </a:xfrm>
          <a:prstGeom prst="rect">
            <a:avLst/>
          </a:prstGeom>
        </p:spPr>
      </p:pic>
      <p:pic>
        <p:nvPicPr>
          <p:cNvPr id="23" name="Bild 22">
            <a:hlinkClick r:id="" action="ppaction://hlinkshowjump?jump=previousslide"/>
          </p:cNvPr>
          <p:cNvPicPr>
            <a:picLocks noChangeAspect="1"/>
          </p:cNvPicPr>
          <p:nvPr/>
        </p:nvPicPr>
        <p:blipFill>
          <a:blip r:embed="rId7"/>
          <a:stretch>
            <a:fillRect/>
          </a:stretch>
        </p:blipFill>
        <p:spPr>
          <a:xfrm rot="10800000">
            <a:off x="408221" y="163372"/>
            <a:ext cx="310617" cy="310617"/>
          </a:xfrm>
          <a:prstGeom prst="rect">
            <a:avLst/>
          </a:prstGeom>
        </p:spPr>
      </p:pic>
      <p:pic>
        <p:nvPicPr>
          <p:cNvPr id="24" name="Bild 23">
            <a:hlinkClick r:id="rId8" action="ppaction://hlinksldjump"/>
          </p:cNvPr>
          <p:cNvPicPr>
            <a:picLocks noChangeAspect="1"/>
          </p:cNvPicPr>
          <p:nvPr/>
        </p:nvPicPr>
        <p:blipFill>
          <a:blip r:embed="rId9"/>
          <a:stretch>
            <a:fillRect/>
          </a:stretch>
        </p:blipFill>
        <p:spPr>
          <a:xfrm>
            <a:off x="11472927" y="160774"/>
            <a:ext cx="311085" cy="311085"/>
          </a:xfrm>
          <a:prstGeom prst="rect">
            <a:avLst/>
          </a:prstGeom>
        </p:spPr>
      </p:pic>
      <p:sp>
        <p:nvSpPr>
          <p:cNvPr id="25" name="Titel 1">
            <a:hlinkClick r:id="rId10"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26" name="Titel 1">
            <a:hlinkClick r:id="rId11"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27" name="Titel 1">
            <a:hlinkClick r:id="rId1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28" name="Titel 1">
            <a:hlinkClick r:id="rId1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30" name="Titel 1">
            <a:hlinkClick r:id="rId1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31" name="Titel 1">
            <a:hlinkClick r:id="rId15"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4" name="Titel 1">
            <a:hlinkClick r:id="rId16"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5" name="Titel 1">
            <a:hlinkClick r:id="rId17"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18"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1" name="Titel 1">
            <a:hlinkClick r:id="rId19"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9638881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:New Jersey, USA</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24" name="Grafik 7"/>
          <p:cNvPicPr>
            <a:picLocks noChangeAspect="1"/>
          </p:cNvPicPr>
          <p:nvPr/>
        </p:nvPicPr>
        <p:blipFill>
          <a:blip r:embed="rId4"/>
          <a:stretch>
            <a:fillRect/>
          </a:stretch>
        </p:blipFill>
        <p:spPr>
          <a:xfrm>
            <a:off x="2321759" y="1988840"/>
            <a:ext cx="7313317" cy="3940855"/>
          </a:xfrm>
          <a:prstGeom prst="rect">
            <a:avLst/>
          </a:prstGeom>
        </p:spPr>
      </p:pic>
      <p:pic>
        <p:nvPicPr>
          <p:cNvPr id="20" name="Bild 19">
            <a:hlinkClick r:id="rId5" action="ppaction://hlinksldjump"/>
          </p:cNvPr>
          <p:cNvPicPr>
            <a:picLocks noChangeAspect="1"/>
          </p:cNvPicPr>
          <p:nvPr/>
        </p:nvPicPr>
        <p:blipFill>
          <a:blip r:embed="rId6"/>
          <a:stretch>
            <a:fillRect/>
          </a:stretch>
        </p:blipFill>
        <p:spPr>
          <a:xfrm>
            <a:off x="1305103" y="162684"/>
            <a:ext cx="311085" cy="311085"/>
          </a:xfrm>
          <a:prstGeom prst="rect">
            <a:avLst/>
          </a:prstGeom>
        </p:spPr>
      </p:pic>
      <p:pic>
        <p:nvPicPr>
          <p:cNvPr id="21" name="Bild 20">
            <a:hlinkClick r:id="" action="ppaction://hlinkshowjump?jump=nextslide"/>
          </p:cNvPr>
          <p:cNvPicPr>
            <a:picLocks noChangeAspect="1"/>
          </p:cNvPicPr>
          <p:nvPr/>
        </p:nvPicPr>
        <p:blipFill>
          <a:blip r:embed="rId7"/>
          <a:stretch>
            <a:fillRect/>
          </a:stretch>
        </p:blipFill>
        <p:spPr>
          <a:xfrm>
            <a:off x="857013" y="163372"/>
            <a:ext cx="310617" cy="310617"/>
          </a:xfrm>
          <a:prstGeom prst="rect">
            <a:avLst/>
          </a:prstGeom>
        </p:spPr>
      </p:pic>
      <p:pic>
        <p:nvPicPr>
          <p:cNvPr id="22" name="Bild 21">
            <a:hlinkClick r:id="" action="ppaction://hlinkshowjump?jump=previousslide"/>
          </p:cNvPr>
          <p:cNvPicPr>
            <a:picLocks noChangeAspect="1"/>
          </p:cNvPicPr>
          <p:nvPr/>
        </p:nvPicPr>
        <p:blipFill>
          <a:blip r:embed="rId7"/>
          <a:stretch>
            <a:fillRect/>
          </a:stretch>
        </p:blipFill>
        <p:spPr>
          <a:xfrm rot="10800000">
            <a:off x="408221" y="163372"/>
            <a:ext cx="310617" cy="310617"/>
          </a:xfrm>
          <a:prstGeom prst="rect">
            <a:avLst/>
          </a:prstGeom>
        </p:spPr>
      </p:pic>
      <p:pic>
        <p:nvPicPr>
          <p:cNvPr id="23" name="Bild 22">
            <a:hlinkClick r:id="rId8" action="ppaction://hlinksldjump"/>
          </p:cNvPr>
          <p:cNvPicPr>
            <a:picLocks noChangeAspect="1"/>
          </p:cNvPicPr>
          <p:nvPr/>
        </p:nvPicPr>
        <p:blipFill>
          <a:blip r:embed="rId9"/>
          <a:stretch>
            <a:fillRect/>
          </a:stretch>
        </p:blipFill>
        <p:spPr>
          <a:xfrm>
            <a:off x="11472927" y="160774"/>
            <a:ext cx="311085" cy="311085"/>
          </a:xfrm>
          <a:prstGeom prst="rect">
            <a:avLst/>
          </a:prstGeom>
        </p:spPr>
      </p:pic>
      <p:sp>
        <p:nvSpPr>
          <p:cNvPr id="25" name="Titel 1">
            <a:hlinkClick r:id="rId10"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26" name="Titel 1">
            <a:hlinkClick r:id="rId11"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27" name="Titel 1">
            <a:hlinkClick r:id="rId1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28" name="Titel 1">
            <a:hlinkClick r:id="rId1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30" name="Titel 1">
            <a:hlinkClick r:id="rId1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31" name="Titel 1">
            <a:hlinkClick r:id="rId15"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44" name="Titel 1">
            <a:hlinkClick r:id="rId16"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45" name="Titel 1">
            <a:hlinkClick r:id="rId17"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6" name="Titel 1">
            <a:hlinkClick r:id="rId18"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1" name="Titel 1">
            <a:hlinkClick r:id="rId19"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468713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feld 26"/>
          <p:cNvSpPr txBox="1"/>
          <p:nvPr/>
        </p:nvSpPr>
        <p:spPr>
          <a:xfrm>
            <a:off x="3143672" y="2420887"/>
            <a:ext cx="2316955" cy="627864"/>
          </a:xfrm>
          <a:prstGeom prst="rect">
            <a:avLst/>
          </a:prstGeom>
          <a:noFill/>
        </p:spPr>
        <p:txBody>
          <a:bodyPr wrap="square" lIns="0" tIns="0" rIns="0" bIns="0" numCol="1" spcCol="144000" rtlCol="0">
            <a:spAutoFit/>
          </a:bodyPr>
          <a:lstStyle/>
          <a:p>
            <a:pPr>
              <a:lnSpc>
                <a:spcPct val="120000"/>
              </a:lnSpc>
              <a:buClr>
                <a:srgbClr val="1E6CA7"/>
              </a:buClr>
            </a:pPr>
            <a:r>
              <a:rPr lang="de-DE" sz="1700" b="1" dirty="0">
                <a:solidFill>
                  <a:srgbClr val="8BD4C6"/>
                </a:solidFill>
                <a:latin typeface="Corporate S Light" charset="0"/>
                <a:ea typeface="Corporate S Light" charset="0"/>
                <a:cs typeface="Corporate S Light" charset="0"/>
              </a:rPr>
              <a:t>PROJEKT</a:t>
            </a:r>
          </a:p>
          <a:p>
            <a:pPr>
              <a:lnSpc>
                <a:spcPct val="120000"/>
              </a:lnSpc>
              <a:buClr>
                <a:srgbClr val="8BD4C6"/>
              </a:buClr>
            </a:pPr>
            <a:r>
              <a:rPr lang="de-DE" sz="1700" dirty="0">
                <a:latin typeface="Corporate S Light" charset="0"/>
                <a:ea typeface="Corporate S Light" charset="0"/>
                <a:cs typeface="Corporate S Light" charset="0"/>
              </a:rPr>
              <a:t>Madrid, Spanien</a:t>
            </a:r>
          </a:p>
        </p:txBody>
      </p:sp>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:Madrid, Spanien</a:t>
            </a:r>
          </a:p>
        </p:txBody>
      </p:sp>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sp>
        <p:nvSpPr>
          <p:cNvPr id="23" name="Textfeld 22"/>
          <p:cNvSpPr txBox="1"/>
          <p:nvPr/>
        </p:nvSpPr>
        <p:spPr>
          <a:xfrm>
            <a:off x="5460627" y="2228484"/>
            <a:ext cx="6325743" cy="3502837"/>
          </a:xfrm>
          <a:prstGeom prst="rect">
            <a:avLst/>
          </a:prstGeom>
          <a:solidFill>
            <a:srgbClr val="98E7D6"/>
          </a:solidFill>
        </p:spPr>
        <p:txBody>
          <a:bodyPr wrap="square" lIns="180000" tIns="180000" rIns="180000" bIns="180000" numCol="1" spcCol="144000" rtlCol="0">
            <a:spAutoFit/>
          </a:bodyPr>
          <a:lstStyle/>
          <a:p>
            <a:pPr>
              <a:lnSpc>
                <a:spcPct val="120000"/>
              </a:lnSpc>
              <a:buClr>
                <a:srgbClr val="1E6CA7"/>
              </a:buClr>
            </a:pPr>
            <a:r>
              <a:rPr lang="de-DE" sz="1700" b="1" dirty="0">
                <a:latin typeface="Corporate S Light" charset="0"/>
                <a:ea typeface="Corporate S Light" charset="0"/>
                <a:cs typeface="Corporate S Light" charset="0"/>
              </a:rPr>
              <a:t>MERKMALE</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Auto-LP System in Madrid</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2011 gebaut im Stadtteil Goya</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71 Stellplätze auf einer Grundfläche von 216 m²</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6 Ebenen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1 Transferraum</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Traglast von 2,5 Tonnen</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In dicht besiedeltes Zentrum</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Automatisches Regalbediengerät ist Hauptelement des Systems</a:t>
            </a:r>
          </a:p>
          <a:p>
            <a:pPr marL="285750" indent="-285750">
              <a:lnSpc>
                <a:spcPct val="120000"/>
              </a:lnSpc>
              <a:buClr>
                <a:schemeClr val="tx1"/>
              </a:buClr>
              <a:buFont typeface="Wingdings" charset="2"/>
              <a:buChar char="§"/>
            </a:pPr>
            <a:r>
              <a:rPr lang="de-DE" sz="1700" dirty="0">
                <a:latin typeface="Corporate S Light" charset="0"/>
                <a:ea typeface="Corporate S Light" charset="0"/>
                <a:cs typeface="Corporate S Light" charset="0"/>
              </a:rPr>
              <a:t>Das innere System ist nur für das Personal zugängig</a:t>
            </a:r>
          </a:p>
        </p:txBody>
      </p:sp>
      <p:pic>
        <p:nvPicPr>
          <p:cNvPr id="24" name="Bild 23"/>
          <p:cNvPicPr>
            <a:picLocks noChangeAspect="1"/>
          </p:cNvPicPr>
          <p:nvPr/>
        </p:nvPicPr>
        <p:blipFill>
          <a:blip r:embed="rId4"/>
          <a:stretch>
            <a:fillRect/>
          </a:stretch>
        </p:blipFill>
        <p:spPr>
          <a:xfrm>
            <a:off x="11011082" y="1988840"/>
            <a:ext cx="597457" cy="796609"/>
          </a:xfrm>
          <a:prstGeom prst="rect">
            <a:avLst/>
          </a:prstGeom>
        </p:spPr>
      </p:pic>
      <p:pic>
        <p:nvPicPr>
          <p:cNvPr id="26" name="Grafik 14"/>
          <p:cNvPicPr>
            <a:picLocks noChangeAspect="1"/>
          </p:cNvPicPr>
          <p:nvPr/>
        </p:nvPicPr>
        <p:blipFill rotWithShape="1">
          <a:blip r:embed="rId5" cstate="screen">
            <a:lum bright="1000" contrast="10000"/>
            <a:extLst>
              <a:ext uri="{28A0092B-C50C-407E-A947-70E740481C1C}">
                <a14:useLocalDpi xmlns:a14="http://schemas.microsoft.com/office/drawing/2010/main"/>
              </a:ext>
            </a:extLst>
          </a:blip>
          <a:srcRect/>
          <a:stretch/>
        </p:blipFill>
        <p:spPr>
          <a:xfrm>
            <a:off x="407989" y="2228484"/>
            <a:ext cx="2335223" cy="3502837"/>
          </a:xfrm>
          <a:prstGeom prst="rect">
            <a:avLst/>
          </a:prstGeom>
        </p:spPr>
      </p:pic>
      <p:pic>
        <p:nvPicPr>
          <p:cNvPr id="25" name="Bild 24">
            <a:hlinkClick r:id="rId6" action="ppaction://hlinksldjump"/>
          </p:cNvPr>
          <p:cNvPicPr>
            <a:picLocks noChangeAspect="1"/>
          </p:cNvPicPr>
          <p:nvPr/>
        </p:nvPicPr>
        <p:blipFill>
          <a:blip r:embed="rId7"/>
          <a:stretch>
            <a:fillRect/>
          </a:stretch>
        </p:blipFill>
        <p:spPr>
          <a:xfrm>
            <a:off x="1305103" y="162684"/>
            <a:ext cx="311085" cy="311085"/>
          </a:xfrm>
          <a:prstGeom prst="rect">
            <a:avLst/>
          </a:prstGeom>
        </p:spPr>
      </p:pic>
      <p:pic>
        <p:nvPicPr>
          <p:cNvPr id="28" name="Bild 27">
            <a:hlinkClick r:id="" action="ppaction://hlinkshowjump?jump=nextslide"/>
          </p:cNvPr>
          <p:cNvPicPr>
            <a:picLocks noChangeAspect="1"/>
          </p:cNvPicPr>
          <p:nvPr/>
        </p:nvPicPr>
        <p:blipFill>
          <a:blip r:embed="rId8"/>
          <a:stretch>
            <a:fillRect/>
          </a:stretch>
        </p:blipFill>
        <p:spPr>
          <a:xfrm>
            <a:off x="857013" y="163372"/>
            <a:ext cx="310617" cy="310617"/>
          </a:xfrm>
          <a:prstGeom prst="rect">
            <a:avLst/>
          </a:prstGeom>
        </p:spPr>
      </p:pic>
      <p:pic>
        <p:nvPicPr>
          <p:cNvPr id="30" name="Bild 29">
            <a:hlinkClick r:id="" action="ppaction://hlinkshowjump?jump=previousslide"/>
          </p:cNvPr>
          <p:cNvPicPr>
            <a:picLocks noChangeAspect="1"/>
          </p:cNvPicPr>
          <p:nvPr/>
        </p:nvPicPr>
        <p:blipFill>
          <a:blip r:embed="rId8"/>
          <a:stretch>
            <a:fillRect/>
          </a:stretch>
        </p:blipFill>
        <p:spPr>
          <a:xfrm rot="10800000">
            <a:off x="408221" y="163372"/>
            <a:ext cx="310617" cy="310617"/>
          </a:xfrm>
          <a:prstGeom prst="rect">
            <a:avLst/>
          </a:prstGeom>
        </p:spPr>
      </p:pic>
      <p:pic>
        <p:nvPicPr>
          <p:cNvPr id="31" name="Bild 30">
            <a:hlinkClick r:id="rId9" action="ppaction://hlinksldjump"/>
          </p:cNvPr>
          <p:cNvPicPr>
            <a:picLocks noChangeAspect="1"/>
          </p:cNvPicPr>
          <p:nvPr/>
        </p:nvPicPr>
        <p:blipFill>
          <a:blip r:embed="rId10"/>
          <a:stretch>
            <a:fillRect/>
          </a:stretch>
        </p:blipFill>
        <p:spPr>
          <a:xfrm>
            <a:off x="11472927" y="160774"/>
            <a:ext cx="311085" cy="311085"/>
          </a:xfrm>
          <a:prstGeom prst="rect">
            <a:avLst/>
          </a:prstGeom>
        </p:spPr>
      </p:pic>
      <p:sp>
        <p:nvSpPr>
          <p:cNvPr id="44"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45"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46"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51"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52"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3"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4"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5"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6"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7"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864048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p:cNvSpPr txBox="1"/>
          <p:nvPr/>
        </p:nvSpPr>
        <p:spPr>
          <a:xfrm>
            <a:off x="407988" y="83613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DAS UNTERNEHMEN</a:t>
            </a:r>
          </a:p>
        </p:txBody>
      </p:sp>
      <p:sp>
        <p:nvSpPr>
          <p:cNvPr id="33" name="Textfeld 32"/>
          <p:cNvSpPr txBox="1"/>
          <p:nvPr/>
        </p:nvSpPr>
        <p:spPr>
          <a:xfrm>
            <a:off x="397268" y="1196753"/>
            <a:ext cx="7082376" cy="554070"/>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MITARBEITERENTWICKLUNG</a:t>
            </a:r>
          </a:p>
        </p:txBody>
      </p:sp>
      <p:cxnSp>
        <p:nvCxnSpPr>
          <p:cNvPr id="35" name="Gerade Verbindung 34"/>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6" name="Bild 5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27" name="Freeform 3"/>
          <p:cNvSpPr>
            <a:spLocks noEditPoints="1"/>
          </p:cNvSpPr>
          <p:nvPr/>
        </p:nvSpPr>
        <p:spPr bwMode="auto">
          <a:xfrm>
            <a:off x="3604635" y="4123514"/>
            <a:ext cx="7937" cy="7937"/>
          </a:xfrm>
          <a:custGeom>
            <a:avLst/>
            <a:gdLst>
              <a:gd name="T0" fmla="*/ 0 w 6"/>
              <a:gd name="T1" fmla="*/ 2147483647 h 5"/>
              <a:gd name="T2" fmla="*/ 0 w 6"/>
              <a:gd name="T3" fmla="*/ 0 h 5"/>
              <a:gd name="T4" fmla="*/ 2147483647 w 6"/>
              <a:gd name="T5" fmla="*/ 0 h 5"/>
              <a:gd name="T6" fmla="*/ 2147483647 w 6"/>
              <a:gd name="T7" fmla="*/ 2147483647 h 5"/>
              <a:gd name="T8" fmla="*/ 0 w 6"/>
              <a:gd name="T9" fmla="*/ 2147483647 h 5"/>
              <a:gd name="T10" fmla="*/ 0 w 6"/>
              <a:gd name="T11" fmla="*/ 0 h 5"/>
              <a:gd name="T12" fmla="*/ 2147483647 w 6"/>
              <a:gd name="T13" fmla="*/ 0 h 5"/>
              <a:gd name="T14" fmla="*/ 2147483647 w 6"/>
              <a:gd name="T15" fmla="*/ 0 h 5"/>
              <a:gd name="T16" fmla="*/ 0 w 6"/>
              <a:gd name="T17" fmla="*/ 0 h 5"/>
              <a:gd name="T18" fmla="*/ 2147483647 w 6"/>
              <a:gd name="T19" fmla="*/ 0 h 5"/>
              <a:gd name="T20" fmla="*/ 2147483647 w 6"/>
              <a:gd name="T21" fmla="*/ 2147483647 h 5"/>
              <a:gd name="T22" fmla="*/ 0 w 6"/>
              <a:gd name="T23" fmla="*/ 2147483647 h 5"/>
              <a:gd name="T24" fmla="*/ 0 w 6"/>
              <a:gd name="T25" fmla="*/ 0 h 5"/>
              <a:gd name="T26" fmla="*/ 2147483647 w 6"/>
              <a:gd name="T27" fmla="*/ 0 h 5"/>
              <a:gd name="T28" fmla="*/ 2147483647 w 6"/>
              <a:gd name="T29" fmla="*/ 2147483647 h 5"/>
              <a:gd name="T30" fmla="*/ 2147483647 w 6"/>
              <a:gd name="T31" fmla="*/ 2147483647 h 5"/>
              <a:gd name="T32" fmla="*/ 0 w 6"/>
              <a:gd name="T33" fmla="*/ 2147483647 h 5"/>
              <a:gd name="T34" fmla="*/ 0 w 6"/>
              <a:gd name="T35" fmla="*/ 2147483647 h 5"/>
              <a:gd name="T36" fmla="*/ 2147483647 w 6"/>
              <a:gd name="T37" fmla="*/ 2147483647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5"/>
              <a:gd name="T59" fmla="*/ 6 w 6"/>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5">
                <a:moveTo>
                  <a:pt x="0" y="5"/>
                </a:moveTo>
                <a:lnTo>
                  <a:pt x="0" y="0"/>
                </a:lnTo>
                <a:lnTo>
                  <a:pt x="6" y="0"/>
                </a:lnTo>
                <a:lnTo>
                  <a:pt x="6" y="5"/>
                </a:lnTo>
                <a:lnTo>
                  <a:pt x="0" y="5"/>
                </a:lnTo>
                <a:close/>
                <a:moveTo>
                  <a:pt x="0" y="0"/>
                </a:moveTo>
                <a:lnTo>
                  <a:pt x="6" y="0"/>
                </a:lnTo>
                <a:lnTo>
                  <a:pt x="2" y="0"/>
                </a:lnTo>
                <a:lnTo>
                  <a:pt x="0" y="0"/>
                </a:lnTo>
                <a:close/>
                <a:moveTo>
                  <a:pt x="6" y="0"/>
                </a:moveTo>
                <a:lnTo>
                  <a:pt x="6" y="2"/>
                </a:lnTo>
                <a:lnTo>
                  <a:pt x="0" y="2"/>
                </a:lnTo>
                <a:lnTo>
                  <a:pt x="0" y="0"/>
                </a:lnTo>
                <a:lnTo>
                  <a:pt x="6" y="0"/>
                </a:lnTo>
                <a:close/>
                <a:moveTo>
                  <a:pt x="6" y="2"/>
                </a:moveTo>
                <a:lnTo>
                  <a:pt x="6" y="5"/>
                </a:lnTo>
                <a:lnTo>
                  <a:pt x="0" y="5"/>
                </a:lnTo>
                <a:lnTo>
                  <a:pt x="0" y="2"/>
                </a:lnTo>
                <a:lnTo>
                  <a:pt x="6" y="2"/>
                </a:lnTo>
                <a:close/>
              </a:path>
            </a:pathLst>
          </a:custGeom>
          <a:solidFill>
            <a:srgbClr val="EAEAEA"/>
          </a:solidFill>
          <a:ln w="9525">
            <a:noFill/>
            <a:round/>
            <a:headEnd/>
            <a:tailEnd/>
          </a:ln>
        </p:spPr>
        <p:txBody>
          <a:bodyPr/>
          <a:lstStyle/>
          <a:p>
            <a:pPr fontAlgn="base">
              <a:spcBef>
                <a:spcPct val="0"/>
              </a:spcBef>
              <a:spcAft>
                <a:spcPct val="0"/>
              </a:spcAft>
              <a:defRPr/>
            </a:pPr>
            <a:endParaRPr lang="de-DE">
              <a:solidFill>
                <a:prstClr val="black"/>
              </a:solidFill>
              <a:latin typeface="HelveticaNeueLT Com 55 Roman"/>
            </a:endParaRPr>
          </a:p>
        </p:txBody>
      </p:sp>
      <p:graphicFrame>
        <p:nvGraphicFramePr>
          <p:cNvPr id="29" name="Tabelle 28"/>
          <p:cNvGraphicFramePr>
            <a:graphicFrameLocks noGrp="1"/>
          </p:cNvGraphicFramePr>
          <p:nvPr>
            <p:extLst>
              <p:ext uri="{D42A27DB-BD31-4B8C-83A1-F6EECF244321}">
                <p14:modId xmlns:p14="http://schemas.microsoft.com/office/powerpoint/2010/main" val="2297060695"/>
              </p:ext>
            </p:extLst>
          </p:nvPr>
        </p:nvGraphicFramePr>
        <p:xfrm>
          <a:off x="4079776" y="2071635"/>
          <a:ext cx="496359" cy="4056384"/>
        </p:xfrm>
        <a:graphic>
          <a:graphicData uri="http://schemas.openxmlformats.org/drawingml/2006/table">
            <a:tbl>
              <a:tblPr bandRow="1"/>
              <a:tblGrid>
                <a:gridCol w="496359">
                  <a:extLst>
                    <a:ext uri="{9D8B030D-6E8A-4147-A177-3AD203B41FA5}">
                      <a16:colId xmlns:a16="http://schemas.microsoft.com/office/drawing/2014/main" val="20000"/>
                    </a:ext>
                  </a:extLst>
                </a:gridCol>
              </a:tblGrid>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1965</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0"/>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1975</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1"/>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1985</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2"/>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1995</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3"/>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2005</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4"/>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2008</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5"/>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2010</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6"/>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2011</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7"/>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2012</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8"/>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2016</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09"/>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2017</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10"/>
                  </a:ext>
                </a:extLst>
              </a:tr>
              <a:tr h="338032">
                <a:tc>
                  <a:txBody>
                    <a:bodyPr/>
                    <a:lstStyle>
                      <a:lvl1pPr marL="0" algn="l" defTabSz="914400" rtl="0" eaLnBrk="1" latinLnBrk="0" hangingPunct="1">
                        <a:defRPr sz="1800" kern="1200">
                          <a:solidFill>
                            <a:schemeClr val="dk1"/>
                          </a:solidFill>
                          <a:latin typeface="HelveticaNeueLT Com 45 Lt"/>
                          <a:ea typeface=""/>
                          <a:cs typeface=""/>
                        </a:defRPr>
                      </a:lvl1pPr>
                      <a:lvl2pPr marL="457200" algn="l" defTabSz="914400" rtl="0" eaLnBrk="1" latinLnBrk="0" hangingPunct="1">
                        <a:defRPr sz="1800" kern="1200">
                          <a:solidFill>
                            <a:schemeClr val="dk1"/>
                          </a:solidFill>
                          <a:latin typeface="HelveticaNeueLT Com 45 Lt"/>
                          <a:ea typeface=""/>
                          <a:cs typeface=""/>
                        </a:defRPr>
                      </a:lvl2pPr>
                      <a:lvl3pPr marL="914400" algn="l" defTabSz="914400" rtl="0" eaLnBrk="1" latinLnBrk="0" hangingPunct="1">
                        <a:defRPr sz="1800" kern="1200">
                          <a:solidFill>
                            <a:schemeClr val="dk1"/>
                          </a:solidFill>
                          <a:latin typeface="HelveticaNeueLT Com 45 Lt"/>
                          <a:ea typeface=""/>
                          <a:cs typeface=""/>
                        </a:defRPr>
                      </a:lvl3pPr>
                      <a:lvl4pPr marL="1371600" algn="l" defTabSz="914400" rtl="0" eaLnBrk="1" latinLnBrk="0" hangingPunct="1">
                        <a:defRPr sz="1800" kern="1200">
                          <a:solidFill>
                            <a:schemeClr val="dk1"/>
                          </a:solidFill>
                          <a:latin typeface="HelveticaNeueLT Com 45 Lt"/>
                          <a:ea typeface=""/>
                          <a:cs typeface=""/>
                        </a:defRPr>
                      </a:lvl4pPr>
                      <a:lvl5pPr marL="1828800" algn="l" defTabSz="914400" rtl="0" eaLnBrk="1" latinLnBrk="0" hangingPunct="1">
                        <a:defRPr sz="1800" kern="1200">
                          <a:solidFill>
                            <a:schemeClr val="dk1"/>
                          </a:solidFill>
                          <a:latin typeface="HelveticaNeueLT Com 45 Lt"/>
                          <a:ea typeface=""/>
                          <a:cs typeface=""/>
                        </a:defRPr>
                      </a:lvl5pPr>
                      <a:lvl6pPr marL="2286000" algn="l" defTabSz="914400" rtl="0" eaLnBrk="1" latinLnBrk="0" hangingPunct="1">
                        <a:defRPr sz="1800" kern="1200">
                          <a:solidFill>
                            <a:schemeClr val="dk1"/>
                          </a:solidFill>
                          <a:latin typeface="HelveticaNeueLT Com 45 Lt"/>
                          <a:ea typeface=""/>
                          <a:cs typeface=""/>
                        </a:defRPr>
                      </a:lvl6pPr>
                      <a:lvl7pPr marL="2743200" algn="l" defTabSz="914400" rtl="0" eaLnBrk="1" latinLnBrk="0" hangingPunct="1">
                        <a:defRPr sz="1800" kern="1200">
                          <a:solidFill>
                            <a:schemeClr val="dk1"/>
                          </a:solidFill>
                          <a:latin typeface="HelveticaNeueLT Com 45 Lt"/>
                          <a:ea typeface=""/>
                          <a:cs typeface=""/>
                        </a:defRPr>
                      </a:lvl7pPr>
                      <a:lvl8pPr marL="3200400" algn="l" defTabSz="914400" rtl="0" eaLnBrk="1" latinLnBrk="0" hangingPunct="1">
                        <a:defRPr sz="1800" kern="1200">
                          <a:solidFill>
                            <a:schemeClr val="dk1"/>
                          </a:solidFill>
                          <a:latin typeface="HelveticaNeueLT Com 45 Lt"/>
                          <a:ea typeface=""/>
                          <a:cs typeface=""/>
                        </a:defRPr>
                      </a:lvl8pPr>
                      <a:lvl9pPr marL="3657600" algn="l" defTabSz="914400" rtl="0" eaLnBrk="1" latinLnBrk="0" hangingPunct="1">
                        <a:defRPr sz="1800" kern="1200">
                          <a:solidFill>
                            <a:schemeClr val="dk1"/>
                          </a:solidFill>
                          <a:latin typeface="HelveticaNeueLT Com 45 Lt"/>
                          <a:ea typeface=""/>
                          <a:cs typeface=""/>
                        </a:defRPr>
                      </a:lvl9pPr>
                    </a:lstStyle>
                    <a:p>
                      <a:pPr algn="ctr"/>
                      <a:r>
                        <a:rPr lang="de-DE" sz="1000" dirty="0">
                          <a:solidFill>
                            <a:schemeClr val="bg1"/>
                          </a:solidFill>
                          <a:latin typeface="+mj-lt"/>
                        </a:rPr>
                        <a:t>2020</a:t>
                      </a:r>
                    </a:p>
                  </a:txBody>
                  <a:tcPr marL="91336" marR="91336" marT="45712" marB="45712"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Text" lastClr="000000"/>
                    </a:solidFill>
                  </a:tcPr>
                </a:tc>
                <a:extLst>
                  <a:ext uri="{0D108BD9-81ED-4DB2-BD59-A6C34878D82A}">
                    <a16:rowId xmlns:a16="http://schemas.microsoft.com/office/drawing/2014/main" val="10011"/>
                  </a:ext>
                </a:extLst>
              </a:tr>
            </a:tbl>
          </a:graphicData>
        </a:graphic>
      </p:graphicFrame>
      <p:pic>
        <p:nvPicPr>
          <p:cNvPr id="23" name="Bild 22">
            <a:hlinkClick r:id="rId3" action="ppaction://hlinksldjump"/>
          </p:cNvPr>
          <p:cNvPicPr>
            <a:picLocks noChangeAspect="1"/>
          </p:cNvPicPr>
          <p:nvPr/>
        </p:nvPicPr>
        <p:blipFill>
          <a:blip r:embed="rId4"/>
          <a:stretch>
            <a:fillRect/>
          </a:stretch>
        </p:blipFill>
        <p:spPr>
          <a:xfrm>
            <a:off x="1305104" y="160776"/>
            <a:ext cx="311085" cy="311085"/>
          </a:xfrm>
          <a:prstGeom prst="rect">
            <a:avLst/>
          </a:prstGeom>
        </p:spPr>
      </p:pic>
      <p:pic>
        <p:nvPicPr>
          <p:cNvPr id="30" name="Bild 29">
            <a:hlinkClick r:id="" action="ppaction://hlinkshowjump?jump=nextslide"/>
          </p:cNvPr>
          <p:cNvPicPr>
            <a:picLocks noChangeAspect="1"/>
          </p:cNvPicPr>
          <p:nvPr/>
        </p:nvPicPr>
        <p:blipFill>
          <a:blip r:embed="rId5"/>
          <a:stretch>
            <a:fillRect/>
          </a:stretch>
        </p:blipFill>
        <p:spPr>
          <a:xfrm>
            <a:off x="856546" y="160776"/>
            <a:ext cx="311085" cy="311085"/>
          </a:xfrm>
          <a:prstGeom prst="rect">
            <a:avLst/>
          </a:prstGeom>
        </p:spPr>
      </p:pic>
      <p:pic>
        <p:nvPicPr>
          <p:cNvPr id="31" name="Bild 30">
            <a:hlinkClick r:id="" action="ppaction://hlinkshowjump?jump=previousslide"/>
          </p:cNvPr>
          <p:cNvPicPr>
            <a:picLocks noChangeAspect="1"/>
          </p:cNvPicPr>
          <p:nvPr/>
        </p:nvPicPr>
        <p:blipFill>
          <a:blip r:embed="rId5"/>
          <a:stretch>
            <a:fillRect/>
          </a:stretch>
        </p:blipFill>
        <p:spPr>
          <a:xfrm rot="10800000">
            <a:off x="407988" y="160776"/>
            <a:ext cx="311085" cy="311085"/>
          </a:xfrm>
          <a:prstGeom prst="rect">
            <a:avLst/>
          </a:prstGeom>
        </p:spPr>
      </p:pic>
      <p:pic>
        <p:nvPicPr>
          <p:cNvPr id="36" name="Bild 35">
            <a:hlinkClick r:id="rId6" action="ppaction://hlinksldjump"/>
          </p:cNvPr>
          <p:cNvPicPr>
            <a:picLocks noChangeAspect="1"/>
          </p:cNvPicPr>
          <p:nvPr/>
        </p:nvPicPr>
        <p:blipFill>
          <a:blip r:embed="rId7"/>
          <a:stretch>
            <a:fillRect/>
          </a:stretch>
        </p:blipFill>
        <p:spPr>
          <a:xfrm>
            <a:off x="11472928" y="160775"/>
            <a:ext cx="311085" cy="311085"/>
          </a:xfrm>
          <a:prstGeom prst="rect">
            <a:avLst/>
          </a:prstGeom>
        </p:spPr>
      </p:pic>
      <p:sp>
        <p:nvSpPr>
          <p:cNvPr id="37" name="Titel 1">
            <a:hlinkClick r:id="rId6"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38" name="Titel 1">
            <a:hlinkClick r:id="rId8"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39" name="Titel 1">
            <a:hlinkClick r:id="rId9"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0" name="Titel 1">
            <a:hlinkClick r:id="rId10"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1" name="Titel 1">
            <a:hlinkClick r:id="rId11"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pic>
        <p:nvPicPr>
          <p:cNvPr id="21" name="Grafik 20" descr="Ein Bild, das Tisch enthält.&#10;&#10;Automatisch generierte Beschreibung">
            <a:extLst>
              <a:ext uri="{FF2B5EF4-FFF2-40B4-BE49-F238E27FC236}">
                <a16:creationId xmlns:a16="http://schemas.microsoft.com/office/drawing/2014/main" id="{CAB74440-E9A4-4B2F-A8B3-9E3BB7F29C7A}"/>
              </a:ext>
            </a:extLst>
          </p:cNvPr>
          <p:cNvPicPr>
            <a:picLocks noChangeAspect="1"/>
          </p:cNvPicPr>
          <p:nvPr/>
        </p:nvPicPr>
        <p:blipFill>
          <a:blip r:embed="rId12"/>
          <a:stretch>
            <a:fillRect/>
          </a:stretch>
        </p:blipFill>
        <p:spPr>
          <a:xfrm>
            <a:off x="4604743" y="1916994"/>
            <a:ext cx="4009505" cy="4305993"/>
          </a:xfrm>
          <a:prstGeom prst="rect">
            <a:avLst/>
          </a:prstGeom>
        </p:spPr>
      </p:pic>
    </p:spTree>
    <p:extLst>
      <p:ext uri="{BB962C8B-B14F-4D97-AF65-F5344CB8AC3E}">
        <p14:creationId xmlns:p14="http://schemas.microsoft.com/office/powerpoint/2010/main" val="17825749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:Madrid, Spanien</a:t>
            </a:r>
          </a:p>
        </p:txBody>
      </p:sp>
      <p:pic>
        <p:nvPicPr>
          <p:cNvPr id="34" name="Bild 33">
            <a:hlinkClick r:id="rId3" action="ppaction://hlinksldjump"/>
          </p:cNvPr>
          <p:cNvPicPr>
            <a:picLocks noChangeAspect="1"/>
          </p:cNvPicPr>
          <p:nvPr/>
        </p:nvPicPr>
        <p:blipFill>
          <a:blip r:embed="rId4"/>
          <a:stretch>
            <a:fillRect/>
          </a:stretch>
        </p:blipFill>
        <p:spPr>
          <a:xfrm>
            <a:off x="11472927" y="160774"/>
            <a:ext cx="311085" cy="311085"/>
          </a:xfrm>
          <a:prstGeom prst="rect">
            <a:avLst/>
          </a:prstGeom>
        </p:spPr>
      </p:pic>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24" name="Grafik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380295" y="2228482"/>
            <a:ext cx="4824536" cy="3502836"/>
          </a:xfrm>
          <a:prstGeom prst="rect">
            <a:avLst/>
          </a:prstGeom>
        </p:spPr>
      </p:pic>
      <p:pic>
        <p:nvPicPr>
          <p:cNvPr id="25" name="Grafik 2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58352" y="2228482"/>
            <a:ext cx="2423721" cy="3502836"/>
          </a:xfrm>
          <a:prstGeom prst="rect">
            <a:avLst/>
          </a:prstGeom>
        </p:spPr>
      </p:pic>
      <p:pic>
        <p:nvPicPr>
          <p:cNvPr id="45" name="Bild 4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6642" y="2228482"/>
            <a:ext cx="3820132" cy="3502837"/>
          </a:xfrm>
          <a:prstGeom prst="rect">
            <a:avLst/>
          </a:prstGeom>
        </p:spPr>
      </p:pic>
      <p:pic>
        <p:nvPicPr>
          <p:cNvPr id="46" name="Grafik 12"/>
          <p:cNvPicPr>
            <a:picLocks noChangeAspect="1"/>
          </p:cNvPicPr>
          <p:nvPr/>
        </p:nvPicPr>
        <p:blipFill rotWithShape="1">
          <a:blip r:embed="rId9" cstate="screen">
            <a:lum contrast="12000"/>
            <a:extLst>
              <a:ext uri="{28A0092B-C50C-407E-A947-70E740481C1C}">
                <a14:useLocalDpi xmlns:a14="http://schemas.microsoft.com/office/drawing/2010/main"/>
              </a:ext>
            </a:extLst>
          </a:blip>
          <a:srcRect/>
          <a:stretch/>
        </p:blipFill>
        <p:spPr>
          <a:xfrm>
            <a:off x="9358352" y="2229387"/>
            <a:ext cx="2423721" cy="3501931"/>
          </a:xfrm>
          <a:prstGeom prst="rect">
            <a:avLst/>
          </a:prstGeom>
        </p:spPr>
      </p:pic>
      <p:pic>
        <p:nvPicPr>
          <p:cNvPr id="44" name="Bild 43">
            <a:hlinkClick r:id="rId10" action="ppaction://hlinksldjump"/>
          </p:cNvPr>
          <p:cNvPicPr>
            <a:picLocks noChangeAspect="1"/>
          </p:cNvPicPr>
          <p:nvPr/>
        </p:nvPicPr>
        <p:blipFill>
          <a:blip r:embed="rId11"/>
          <a:stretch>
            <a:fillRect/>
          </a:stretch>
        </p:blipFill>
        <p:spPr>
          <a:xfrm>
            <a:off x="1305103" y="162684"/>
            <a:ext cx="311085" cy="311085"/>
          </a:xfrm>
          <a:prstGeom prst="rect">
            <a:avLst/>
          </a:prstGeom>
        </p:spPr>
      </p:pic>
      <p:pic>
        <p:nvPicPr>
          <p:cNvPr id="51" name="Bild 50">
            <a:hlinkClick r:id="" action="ppaction://hlinkshowjump?jump=nextslide"/>
          </p:cNvPr>
          <p:cNvPicPr>
            <a:picLocks noChangeAspect="1"/>
          </p:cNvPicPr>
          <p:nvPr/>
        </p:nvPicPr>
        <p:blipFill>
          <a:blip r:embed="rId12"/>
          <a:stretch>
            <a:fillRect/>
          </a:stretch>
        </p:blipFill>
        <p:spPr>
          <a:xfrm>
            <a:off x="857013" y="163372"/>
            <a:ext cx="310617" cy="310617"/>
          </a:xfrm>
          <a:prstGeom prst="rect">
            <a:avLst/>
          </a:prstGeom>
        </p:spPr>
      </p:pic>
      <p:pic>
        <p:nvPicPr>
          <p:cNvPr id="52" name="Bild 51">
            <a:hlinkClick r:id="" action="ppaction://hlinkshowjump?jump=previousslide"/>
          </p:cNvPr>
          <p:cNvPicPr>
            <a:picLocks noChangeAspect="1"/>
          </p:cNvPicPr>
          <p:nvPr/>
        </p:nvPicPr>
        <p:blipFill>
          <a:blip r:embed="rId12"/>
          <a:stretch>
            <a:fillRect/>
          </a:stretch>
        </p:blipFill>
        <p:spPr>
          <a:xfrm rot="10800000">
            <a:off x="408221" y="163372"/>
            <a:ext cx="310617" cy="310617"/>
          </a:xfrm>
          <a:prstGeom prst="rect">
            <a:avLst/>
          </a:prstGeom>
        </p:spPr>
      </p:pic>
      <p:sp>
        <p:nvSpPr>
          <p:cNvPr id="53" name="Titel 1">
            <a:hlinkClick r:id="rId13"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54" name="Titel 1">
            <a:hlinkClick r:id="rId14"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55" name="Titel 1">
            <a:hlinkClick r:id="rId15"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56" name="Titel 1">
            <a:hlinkClick r:id="rId16"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57" name="Titel 1">
            <a:hlinkClick r:id="rId17"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58" name="Titel 1">
            <a:hlinkClick r:id="rId18"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9" name="Titel 1">
            <a:hlinkClick r:id="rId19"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0" name="Titel 1">
            <a:hlinkClick r:id="rId20"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1" name="Titel 1">
            <a:hlinkClick r:id="rId21"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2" name="Titel 1">
            <a:hlinkClick r:id="rId22"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610613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ung 1"/>
          <p:cNvGrpSpPr/>
          <p:nvPr/>
        </p:nvGrpSpPr>
        <p:grpSpPr>
          <a:xfrm>
            <a:off x="8495916" y="1784286"/>
            <a:ext cx="3286157" cy="4128709"/>
            <a:chOff x="8209261" y="2006446"/>
            <a:chExt cx="3162919" cy="4047537"/>
          </a:xfrm>
        </p:grpSpPr>
        <p:pic>
          <p:nvPicPr>
            <p:cNvPr id="23" name="Grafik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973672" y="2655474"/>
              <a:ext cx="3885028" cy="2911989"/>
            </a:xfrm>
            <a:prstGeom prst="rect">
              <a:avLst/>
            </a:prstGeom>
          </p:spPr>
        </p:pic>
        <p:cxnSp>
          <p:nvCxnSpPr>
            <p:cNvPr id="24" name="Gerade Verbindung mit Pfeil 23"/>
            <p:cNvCxnSpPr/>
            <p:nvPr/>
          </p:nvCxnSpPr>
          <p:spPr>
            <a:xfrm>
              <a:off x="8531136" y="2711395"/>
              <a:ext cx="0" cy="2877207"/>
            </a:xfrm>
            <a:prstGeom prst="straightConnector1">
              <a:avLst/>
            </a:prstGeom>
            <a:ln w="12700">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5" name="Gerader Verbinder 18"/>
            <p:cNvCxnSpPr/>
            <p:nvPr/>
          </p:nvCxnSpPr>
          <p:spPr>
            <a:xfrm>
              <a:off x="8460192" y="2711394"/>
              <a:ext cx="295477"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Gerader Verbinder 19"/>
            <p:cNvCxnSpPr/>
            <p:nvPr/>
          </p:nvCxnSpPr>
          <p:spPr>
            <a:xfrm>
              <a:off x="8460191" y="5588601"/>
              <a:ext cx="366422" cy="0"/>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feld 26"/>
            <p:cNvSpPr txBox="1"/>
            <p:nvPr/>
          </p:nvSpPr>
          <p:spPr>
            <a:xfrm rot="16200000">
              <a:off x="8057777" y="3941307"/>
              <a:ext cx="641522" cy="338554"/>
            </a:xfrm>
            <a:prstGeom prst="rect">
              <a:avLst/>
            </a:prstGeom>
            <a:noFill/>
          </p:spPr>
          <p:txBody>
            <a:bodyPr wrap="none" rtlCol="0">
              <a:spAutoFit/>
            </a:bodyPr>
            <a:lstStyle/>
            <a:p>
              <a:r>
                <a:rPr lang="de-DE" sz="1600" dirty="0">
                  <a:solidFill>
                    <a:srgbClr val="FF0000"/>
                  </a:solidFill>
                  <a:latin typeface="Helvetica Neue Light"/>
                </a:rPr>
                <a:t>18 m</a:t>
              </a:r>
            </a:p>
          </p:txBody>
        </p:sp>
        <p:sp>
          <p:nvSpPr>
            <p:cNvPr id="28" name="Textfeld 27"/>
            <p:cNvSpPr txBox="1"/>
            <p:nvPr/>
          </p:nvSpPr>
          <p:spPr>
            <a:xfrm>
              <a:off x="9294042" y="2006446"/>
              <a:ext cx="641522" cy="338554"/>
            </a:xfrm>
            <a:prstGeom prst="rect">
              <a:avLst/>
            </a:prstGeom>
            <a:noFill/>
          </p:spPr>
          <p:txBody>
            <a:bodyPr wrap="none" rtlCol="0">
              <a:spAutoFit/>
            </a:bodyPr>
            <a:lstStyle/>
            <a:p>
              <a:r>
                <a:rPr lang="de-DE" sz="1600" dirty="0">
                  <a:solidFill>
                    <a:srgbClr val="FF0000"/>
                  </a:solidFill>
                  <a:latin typeface="Helvetica Neue Light"/>
                </a:rPr>
                <a:t>12 m</a:t>
              </a:r>
            </a:p>
          </p:txBody>
        </p:sp>
        <p:cxnSp>
          <p:nvCxnSpPr>
            <p:cNvPr id="31" name="Gerade Verbindung mit Pfeil 30"/>
            <p:cNvCxnSpPr/>
            <p:nvPr/>
          </p:nvCxnSpPr>
          <p:spPr>
            <a:xfrm flipH="1">
              <a:off x="8755669" y="2307078"/>
              <a:ext cx="1758015" cy="0"/>
            </a:xfrm>
            <a:prstGeom prst="straightConnector1">
              <a:avLst/>
            </a:prstGeom>
            <a:ln w="12700">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4" name="Gerader Verbinder 23"/>
            <p:cNvCxnSpPr/>
            <p:nvPr/>
          </p:nvCxnSpPr>
          <p:spPr>
            <a:xfrm>
              <a:off x="10513681" y="2211026"/>
              <a:ext cx="0" cy="350596"/>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Gerader Verbinder 24"/>
            <p:cNvCxnSpPr/>
            <p:nvPr/>
          </p:nvCxnSpPr>
          <p:spPr>
            <a:xfrm>
              <a:off x="8755668" y="2211026"/>
              <a:ext cx="0" cy="484138"/>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52" name="Grafik 26"/>
          <p:cNvPicPr>
            <a:picLocks noChangeAspect="1"/>
          </p:cNvPicPr>
          <p:nvPr/>
        </p:nvPicPr>
        <p:blipFill rotWithShape="1">
          <a:blip r:embed="rId4" cstate="screen">
            <a:extLst>
              <a:ext uri="{28A0092B-C50C-407E-A947-70E740481C1C}">
                <a14:useLocalDpi xmlns:a14="http://schemas.microsoft.com/office/drawing/2010/main"/>
              </a:ext>
            </a:extLst>
          </a:blip>
          <a:srcRect l="-23"/>
          <a:stretch/>
        </p:blipFill>
        <p:spPr>
          <a:xfrm>
            <a:off x="406971" y="2228482"/>
            <a:ext cx="4938947" cy="3502838"/>
          </a:xfrm>
          <a:prstGeom prst="rect">
            <a:avLst/>
          </a:prstGeom>
        </p:spPr>
      </p:pic>
      <p:sp>
        <p:nvSpPr>
          <p:cNvPr id="32" name="Rechteck 31"/>
          <p:cNvSpPr/>
          <p:nvPr/>
        </p:nvSpPr>
        <p:spPr>
          <a:xfrm>
            <a:off x="0" y="1182820"/>
            <a:ext cx="11784013" cy="589668"/>
          </a:xfrm>
          <a:prstGeom prst="rect">
            <a:avLst/>
          </a:prstGeom>
          <a:solidFill>
            <a:schemeClr val="tx1"/>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p:cNvSpPr txBox="1"/>
          <p:nvPr/>
        </p:nvSpPr>
        <p:spPr>
          <a:xfrm>
            <a:off x="407988" y="1282664"/>
            <a:ext cx="7082376" cy="384721"/>
          </a:xfrm>
          <a:prstGeom prst="rect">
            <a:avLst/>
          </a:prstGeom>
          <a:noFill/>
        </p:spPr>
        <p:txBody>
          <a:bodyPr wrap="square" lIns="0" tIns="0" rIns="0" bIns="0" rtlCol="0">
            <a:spAutoFit/>
          </a:bodyPr>
          <a:lstStyle/>
          <a:p>
            <a:r>
              <a:rPr lang="de-DE" sz="2500" b="1" dirty="0">
                <a:solidFill>
                  <a:schemeClr val="bg1"/>
                </a:solidFill>
                <a:latin typeface="Swift Com" charset="0"/>
                <a:ea typeface="Swift Com" charset="0"/>
                <a:cs typeface="Swift Com" charset="0"/>
              </a:rPr>
              <a:t>:Madrid, Spanien</a:t>
            </a:r>
          </a:p>
        </p:txBody>
      </p:sp>
      <p:pic>
        <p:nvPicPr>
          <p:cNvPr id="34" name="Bild 33"/>
          <p:cNvPicPr>
            <a:picLocks noChangeAspect="1"/>
          </p:cNvPicPr>
          <p:nvPr/>
        </p:nvPicPr>
        <p:blipFill>
          <a:blip r:embed="rId5"/>
          <a:stretch>
            <a:fillRect/>
          </a:stretch>
        </p:blipFill>
        <p:spPr>
          <a:xfrm>
            <a:off x="11472927" y="160774"/>
            <a:ext cx="311085" cy="311085"/>
          </a:xfrm>
          <a:prstGeom prst="rect">
            <a:avLst/>
          </a:prstGeom>
        </p:spPr>
      </p:pic>
      <p:sp>
        <p:nvSpPr>
          <p:cNvPr id="38" name="Rechteck 37"/>
          <p:cNvSpPr/>
          <p:nvPr/>
        </p:nvSpPr>
        <p:spPr>
          <a:xfrm>
            <a:off x="10776520" y="6273800"/>
            <a:ext cx="1027177" cy="395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Bild 28" descr="stolzer_Logo.eps"/>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704512" y="6213079"/>
            <a:ext cx="1077561" cy="384571"/>
          </a:xfrm>
          <a:prstGeom prst="rect">
            <a:avLst/>
          </a:prstGeom>
        </p:spPr>
      </p:pic>
      <p:sp>
        <p:nvSpPr>
          <p:cNvPr id="47" name="Textfeld 46"/>
          <p:cNvSpPr txBox="1"/>
          <p:nvPr/>
        </p:nvSpPr>
        <p:spPr>
          <a:xfrm>
            <a:off x="407988" y="816107"/>
            <a:ext cx="7082376" cy="261610"/>
          </a:xfrm>
          <a:prstGeom prst="rect">
            <a:avLst/>
          </a:prstGeom>
          <a:noFill/>
        </p:spPr>
        <p:txBody>
          <a:bodyPr wrap="square" lIns="0" tIns="0" rIns="0" bIns="0" rtlCol="0">
            <a:spAutoFit/>
          </a:bodyPr>
          <a:lstStyle/>
          <a:p>
            <a:r>
              <a:rPr lang="de-DE" sz="1700" dirty="0">
                <a:latin typeface="Corporate S Light" charset="0"/>
                <a:ea typeface="Corporate S Light" charset="0"/>
                <a:cs typeface="Corporate S Light" charset="0"/>
              </a:rPr>
              <a:t>PARKHAUSSYSTEME </a:t>
            </a:r>
            <a:r>
              <a:rPr lang="de-DE" sz="1700">
                <a:latin typeface="Corporate S Light" charset="0"/>
                <a:ea typeface="Corporate S Light" charset="0"/>
                <a:cs typeface="Corporate S Light" charset="0"/>
              </a:rPr>
              <a:t>– REFERENZEN</a:t>
            </a:r>
          </a:p>
        </p:txBody>
      </p:sp>
      <p:pic>
        <p:nvPicPr>
          <p:cNvPr id="21" name="Grafik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02028" y="2228483"/>
            <a:ext cx="2928527" cy="3502836"/>
          </a:xfrm>
          <a:prstGeom prst="rect">
            <a:avLst/>
          </a:prstGeom>
        </p:spPr>
      </p:pic>
      <p:pic>
        <p:nvPicPr>
          <p:cNvPr id="54" name="Bild 53">
            <a:hlinkClick r:id="rId8" action="ppaction://hlinksldjump"/>
          </p:cNvPr>
          <p:cNvPicPr>
            <a:picLocks noChangeAspect="1"/>
          </p:cNvPicPr>
          <p:nvPr/>
        </p:nvPicPr>
        <p:blipFill>
          <a:blip r:embed="rId9"/>
          <a:stretch>
            <a:fillRect/>
          </a:stretch>
        </p:blipFill>
        <p:spPr>
          <a:xfrm>
            <a:off x="1305103" y="162684"/>
            <a:ext cx="311085" cy="311085"/>
          </a:xfrm>
          <a:prstGeom prst="rect">
            <a:avLst/>
          </a:prstGeom>
        </p:spPr>
      </p:pic>
      <p:pic>
        <p:nvPicPr>
          <p:cNvPr id="55" name="Bild 54">
            <a:hlinkClick r:id="" action="ppaction://hlinkshowjump?jump=nextslide"/>
          </p:cNvPr>
          <p:cNvPicPr>
            <a:picLocks noChangeAspect="1"/>
          </p:cNvPicPr>
          <p:nvPr/>
        </p:nvPicPr>
        <p:blipFill>
          <a:blip r:embed="rId10"/>
          <a:stretch>
            <a:fillRect/>
          </a:stretch>
        </p:blipFill>
        <p:spPr>
          <a:xfrm>
            <a:off x="857013" y="163372"/>
            <a:ext cx="310617" cy="310617"/>
          </a:xfrm>
          <a:prstGeom prst="rect">
            <a:avLst/>
          </a:prstGeom>
        </p:spPr>
      </p:pic>
      <p:pic>
        <p:nvPicPr>
          <p:cNvPr id="56" name="Bild 55">
            <a:hlinkClick r:id="" action="ppaction://hlinkshowjump?jump=previousslide"/>
          </p:cNvPr>
          <p:cNvPicPr>
            <a:picLocks noChangeAspect="1"/>
          </p:cNvPicPr>
          <p:nvPr/>
        </p:nvPicPr>
        <p:blipFill>
          <a:blip r:embed="rId10"/>
          <a:stretch>
            <a:fillRect/>
          </a:stretch>
        </p:blipFill>
        <p:spPr>
          <a:xfrm rot="10800000">
            <a:off x="408221" y="163372"/>
            <a:ext cx="310617" cy="310617"/>
          </a:xfrm>
          <a:prstGeom prst="rect">
            <a:avLst/>
          </a:prstGeom>
        </p:spPr>
      </p:pic>
      <p:sp>
        <p:nvSpPr>
          <p:cNvPr id="57" name="Titel 1">
            <a:hlinkClick r:id="rId11"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Das Unternehmen</a:t>
            </a:r>
          </a:p>
        </p:txBody>
      </p:sp>
      <p:sp>
        <p:nvSpPr>
          <p:cNvPr id="58" name="Titel 1">
            <a:hlinkClick r:id="rId1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Geschäftsbereiche</a:t>
            </a:r>
          </a:p>
        </p:txBody>
      </p:sp>
      <p:sp>
        <p:nvSpPr>
          <p:cNvPr id="5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chemeClr val="tx1"/>
                </a:solidFill>
                <a:latin typeface="Helvetica" charset="0"/>
                <a:ea typeface="Helvetica" charset="0"/>
                <a:cs typeface="Helvetica" charset="0"/>
              </a:rPr>
              <a:t>Branchen</a:t>
            </a:r>
            <a:endParaRPr lang="de-DE" sz="1100" b="0" dirty="0">
              <a:solidFill>
                <a:schemeClr val="tx1"/>
              </a:solidFill>
              <a:latin typeface="Helvetica" charset="0"/>
              <a:ea typeface="Helvetica" charset="0"/>
              <a:cs typeface="Helvetica" charset="0"/>
            </a:endParaRPr>
          </a:p>
        </p:txBody>
      </p:sp>
      <p:sp>
        <p:nvSpPr>
          <p:cNvPr id="6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Mehrwert</a:t>
            </a:r>
          </a:p>
        </p:txBody>
      </p:sp>
      <p:sp>
        <p:nvSpPr>
          <p:cNvPr id="6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chemeClr val="tx1"/>
                </a:solidFill>
                <a:latin typeface="Helvetica" charset="0"/>
                <a:ea typeface="Helvetica" charset="0"/>
                <a:cs typeface="Helvetica" charset="0"/>
              </a:rPr>
              <a:t>Nachhaltigkeit</a:t>
            </a:r>
          </a:p>
        </p:txBody>
      </p:sp>
      <p:sp>
        <p:nvSpPr>
          <p:cNvPr id="6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8885732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397268" y="1198918"/>
            <a:ext cx="7082376" cy="564835"/>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MASCHINEN- UND STAHLBAU</a:t>
            </a:r>
          </a:p>
        </p:txBody>
      </p:sp>
      <p:sp>
        <p:nvSpPr>
          <p:cNvPr id="6" name="Textfeld 5"/>
          <p:cNvSpPr txBox="1"/>
          <p:nvPr/>
        </p:nvSpPr>
        <p:spPr>
          <a:xfrm>
            <a:off x="407988" y="836712"/>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GESCHÄFTSBEREICHE</a:t>
            </a:r>
          </a:p>
        </p:txBody>
      </p:sp>
      <p:pic>
        <p:nvPicPr>
          <p:cNvPr id="8" name="Bild 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cxnSp>
        <p:nvCxnSpPr>
          <p:cNvPr id="24" name="Gerade Verbindung 23"/>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Bild 3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pic>
        <p:nvPicPr>
          <p:cNvPr id="47" name="Bild 46" descr="Stopa_Produktkatalog_2016_DE_S3-4.pdf"/>
          <p:cNvPicPr>
            <a:picLocks noChangeAspect="1"/>
          </p:cNvPicPr>
          <p:nvPr/>
        </p:nvPicPr>
        <p:blipFill rotWithShape="1">
          <a:blip r:embed="rId5" cstate="screen">
            <a:extLst>
              <a:ext uri="{28A0092B-C50C-407E-A947-70E740481C1C}">
                <a14:useLocalDpi xmlns:a14="http://schemas.microsoft.com/office/drawing/2010/main"/>
              </a:ext>
            </a:extLst>
          </a:blip>
          <a:srcRect t="15158"/>
          <a:stretch/>
        </p:blipFill>
        <p:spPr>
          <a:xfrm>
            <a:off x="1273128" y="1700808"/>
            <a:ext cx="9468672" cy="5679400"/>
          </a:xfrm>
          <a:prstGeom prst="rect">
            <a:avLst/>
          </a:prstGeom>
        </p:spPr>
      </p:pic>
      <p:pic>
        <p:nvPicPr>
          <p:cNvPr id="51" name="Bild 50" descr="stopa_Icons_sw_gr-0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13411" y="2780928"/>
            <a:ext cx="2588106" cy="2588106"/>
          </a:xfrm>
          <a:prstGeom prst="rect">
            <a:avLst/>
          </a:prstGeom>
        </p:spPr>
      </p:pic>
      <p:sp>
        <p:nvSpPr>
          <p:cNvPr id="40" name="Textfeld 39"/>
          <p:cNvSpPr txBox="1"/>
          <p:nvPr/>
        </p:nvSpPr>
        <p:spPr>
          <a:xfrm>
            <a:off x="407989" y="5971198"/>
            <a:ext cx="1583555" cy="258532"/>
          </a:xfrm>
          <a:prstGeom prst="rect">
            <a:avLst/>
          </a:prstGeom>
          <a:noFill/>
        </p:spPr>
        <p:txBody>
          <a:bodyPr wrap="square" lIns="0" tIns="0" rIns="0" bIns="0" numCol="1" spcCol="144000" rtlCol="0">
            <a:spAutoFit/>
          </a:bodyPr>
          <a:lstStyle/>
          <a:p>
            <a:pPr marL="285750" indent="-285750">
              <a:lnSpc>
                <a:spcPct val="120000"/>
              </a:lnSpc>
              <a:buBlip>
                <a:blip r:embed="rId7"/>
              </a:buBlip>
            </a:pPr>
            <a:r>
              <a:rPr lang="de-DE" sz="1400" b="1">
                <a:solidFill>
                  <a:srgbClr val="1E6CA7"/>
                </a:solidFill>
                <a:latin typeface="Helvetica" charset="0"/>
                <a:ea typeface="Helvetica" charset="0"/>
                <a:cs typeface="Helvetica" charset="0"/>
              </a:rPr>
              <a:t>ZUR </a:t>
            </a:r>
            <a:r>
              <a:rPr lang="de-DE" sz="1400" b="1" dirty="0">
                <a:solidFill>
                  <a:srgbClr val="1E6CA7"/>
                </a:solidFill>
                <a:latin typeface="Helvetica" charset="0"/>
                <a:ea typeface="Helvetica" charset="0"/>
                <a:cs typeface="Helvetica" charset="0"/>
              </a:rPr>
              <a:t>WEBSITE</a:t>
            </a:r>
          </a:p>
        </p:txBody>
      </p:sp>
      <p:sp>
        <p:nvSpPr>
          <p:cNvPr id="41" name="Rechteck 40">
            <a:hlinkClick r:id="rId8"/>
          </p:cNvPr>
          <p:cNvSpPr/>
          <p:nvPr/>
        </p:nvSpPr>
        <p:spPr>
          <a:xfrm>
            <a:off x="400479" y="5963616"/>
            <a:ext cx="1663073" cy="273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Bild 22">
            <a:hlinkClick r:id="rId9" action="ppaction://hlinksldjump"/>
          </p:cNvPr>
          <p:cNvPicPr>
            <a:picLocks noChangeAspect="1"/>
          </p:cNvPicPr>
          <p:nvPr/>
        </p:nvPicPr>
        <p:blipFill>
          <a:blip r:embed="rId10"/>
          <a:stretch>
            <a:fillRect/>
          </a:stretch>
        </p:blipFill>
        <p:spPr>
          <a:xfrm>
            <a:off x="1305104" y="160776"/>
            <a:ext cx="311085" cy="311085"/>
          </a:xfrm>
          <a:prstGeom prst="rect">
            <a:avLst/>
          </a:prstGeom>
        </p:spPr>
      </p:pic>
      <p:pic>
        <p:nvPicPr>
          <p:cNvPr id="25" name="Bild 24">
            <a:hlinkClick r:id="" action="ppaction://hlinkshowjump?jump=nextslide"/>
          </p:cNvPr>
          <p:cNvPicPr>
            <a:picLocks noChangeAspect="1"/>
          </p:cNvPicPr>
          <p:nvPr/>
        </p:nvPicPr>
        <p:blipFill>
          <a:blip r:embed="rId11"/>
          <a:stretch>
            <a:fillRect/>
          </a:stretch>
        </p:blipFill>
        <p:spPr>
          <a:xfrm>
            <a:off x="856546" y="160776"/>
            <a:ext cx="311085" cy="311085"/>
          </a:xfrm>
          <a:prstGeom prst="rect">
            <a:avLst/>
          </a:prstGeom>
        </p:spPr>
      </p:pic>
      <p:pic>
        <p:nvPicPr>
          <p:cNvPr id="26" name="Bild 25">
            <a:hlinkClick r:id="" action="ppaction://hlinkshowjump?jump=previousslide"/>
          </p:cNvPr>
          <p:cNvPicPr>
            <a:picLocks noChangeAspect="1"/>
          </p:cNvPicPr>
          <p:nvPr/>
        </p:nvPicPr>
        <p:blipFill>
          <a:blip r:embed="rId11"/>
          <a:stretch>
            <a:fillRect/>
          </a:stretch>
        </p:blipFill>
        <p:spPr>
          <a:xfrm rot="10800000">
            <a:off x="407988" y="160776"/>
            <a:ext cx="311085" cy="311085"/>
          </a:xfrm>
          <a:prstGeom prst="rect">
            <a:avLst/>
          </a:prstGeom>
        </p:spPr>
      </p:pic>
      <p:sp>
        <p:nvSpPr>
          <p:cNvPr id="27" name="Titel 1">
            <a:hlinkClick r:id="rId12"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8" name="Titel 1">
            <a:hlinkClick r:id="rId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9" name="Titel 1">
            <a:hlinkClick r:id="rId13"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0" name="Titel 1">
            <a:hlinkClick r:id="rId14"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1" name="Titel 1">
            <a:hlinkClick r:id="rId15"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2" name="Titel 1">
            <a:hlinkClick r:id="rId16"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3" name="Titel 1">
            <a:hlinkClick r:id="rId17"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4" name="Titel 1">
            <a:hlinkClick r:id="rId18"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35" name="Titel 1">
            <a:hlinkClick r:id="rId19"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36" name="Titel 1">
            <a:hlinkClick r:id="rId20"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3616598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397268" y="1198918"/>
            <a:ext cx="7082376" cy="564835"/>
          </a:xfrm>
          <a:prstGeom prst="rect">
            <a:avLst/>
          </a:prstGeom>
          <a:noFill/>
        </p:spPr>
        <p:txBody>
          <a:bodyPr wrap="square" lIns="0" tIns="0" rIns="0" bIns="0" rtlCol="0" anchor="ctr" anchorCtr="0">
            <a:noAutofit/>
          </a:bodyPr>
          <a:lstStyle/>
          <a:p>
            <a:r>
              <a:rPr lang="de-DE" sz="2500" b="1">
                <a:latin typeface="Helvetica" charset="0"/>
                <a:ea typeface="Helvetica" charset="0"/>
                <a:cs typeface="Helvetica" charset="0"/>
              </a:rPr>
              <a:t>RETROFIT</a:t>
            </a:r>
            <a:endParaRPr lang="de-DE" sz="2500" b="1" dirty="0">
              <a:latin typeface="Helvetica" charset="0"/>
              <a:ea typeface="Helvetica" charset="0"/>
              <a:cs typeface="Helvetica" charset="0"/>
            </a:endParaRPr>
          </a:p>
        </p:txBody>
      </p:sp>
      <p:sp>
        <p:nvSpPr>
          <p:cNvPr id="6" name="Textfeld 5"/>
          <p:cNvSpPr txBox="1"/>
          <p:nvPr/>
        </p:nvSpPr>
        <p:spPr>
          <a:xfrm>
            <a:off x="407988" y="836712"/>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GESCHÄFTSBEREICHE</a:t>
            </a:r>
          </a:p>
        </p:txBody>
      </p:sp>
      <p:pic>
        <p:nvPicPr>
          <p:cNvPr id="8" name="Bild 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cxnSp>
        <p:nvCxnSpPr>
          <p:cNvPr id="24" name="Gerade Verbindung 23"/>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54" name="Rechteck 53">
            <a:hlinkClick r:id="rId4" action="ppaction://hlinksldjump"/>
          </p:cNvPr>
          <p:cNvSpPr/>
          <p:nvPr/>
        </p:nvSpPr>
        <p:spPr>
          <a:xfrm>
            <a:off x="7324680" y="2881813"/>
            <a:ext cx="2155870"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Rechteck 54">
            <a:hlinkClick r:id="rId5" action="ppaction://hlinksldjump"/>
          </p:cNvPr>
          <p:cNvSpPr/>
          <p:nvPr/>
        </p:nvSpPr>
        <p:spPr>
          <a:xfrm>
            <a:off x="5019691" y="2881813"/>
            <a:ext cx="2155809"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56" name="Rechteck 55">
            <a:hlinkClick r:id="rId6" action="ppaction://hlinksldjump"/>
          </p:cNvPr>
          <p:cNvSpPr/>
          <p:nvPr/>
        </p:nvSpPr>
        <p:spPr>
          <a:xfrm>
            <a:off x="2714641" y="2881813"/>
            <a:ext cx="2157397"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hlinkClick r:id="rId7" action="ppaction://hlinksldjump"/>
          </p:cNvPr>
          <p:cNvSpPr/>
          <p:nvPr/>
        </p:nvSpPr>
        <p:spPr>
          <a:xfrm>
            <a:off x="401454" y="2881813"/>
            <a:ext cx="2165534"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397268" y="2204864"/>
            <a:ext cx="2169720"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Rechteck 58"/>
          <p:cNvSpPr/>
          <p:nvPr/>
        </p:nvSpPr>
        <p:spPr>
          <a:xfrm>
            <a:off x="2711450" y="2204864"/>
            <a:ext cx="2160588"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Rechteck 59"/>
          <p:cNvSpPr/>
          <p:nvPr/>
        </p:nvSpPr>
        <p:spPr>
          <a:xfrm>
            <a:off x="5016500" y="2204864"/>
            <a:ext cx="2159000"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1" name="Rechteck 60"/>
          <p:cNvSpPr/>
          <p:nvPr/>
        </p:nvSpPr>
        <p:spPr>
          <a:xfrm>
            <a:off x="7322050" y="2204864"/>
            <a:ext cx="2158500"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Textfeld 61"/>
          <p:cNvSpPr txBox="1"/>
          <p:nvPr/>
        </p:nvSpPr>
        <p:spPr>
          <a:xfrm>
            <a:off x="539236" y="2339077"/>
            <a:ext cx="2364489"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1. PHASEN</a:t>
            </a:r>
          </a:p>
        </p:txBody>
      </p:sp>
      <p:sp>
        <p:nvSpPr>
          <p:cNvPr id="63" name="Textfeld 62"/>
          <p:cNvSpPr txBox="1"/>
          <p:nvPr/>
        </p:nvSpPr>
        <p:spPr>
          <a:xfrm>
            <a:off x="5155599" y="2339077"/>
            <a:ext cx="2156148" cy="461665"/>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3. ELEKTRISCHER  </a:t>
            </a:r>
            <a:br>
              <a:rPr lang="de-DE" sz="1500" b="1" dirty="0">
                <a:solidFill>
                  <a:schemeClr val="bg1"/>
                </a:solidFill>
                <a:latin typeface="Helvetica" charset="0"/>
                <a:ea typeface="Helvetica" charset="0"/>
                <a:cs typeface="Helvetica" charset="0"/>
              </a:rPr>
            </a:br>
            <a:r>
              <a:rPr lang="de-DE" sz="1500" b="1" dirty="0">
                <a:solidFill>
                  <a:schemeClr val="bg1"/>
                </a:solidFill>
                <a:latin typeface="Helvetica" charset="0"/>
                <a:ea typeface="Helvetica" charset="0"/>
                <a:cs typeface="Helvetica" charset="0"/>
              </a:rPr>
              <a:t>    ANTRIEB</a:t>
            </a:r>
          </a:p>
        </p:txBody>
      </p:sp>
      <p:sp>
        <p:nvSpPr>
          <p:cNvPr id="64" name="Textfeld 63"/>
          <p:cNvSpPr txBox="1"/>
          <p:nvPr/>
        </p:nvSpPr>
        <p:spPr>
          <a:xfrm>
            <a:off x="2853464" y="2339077"/>
            <a:ext cx="1862754"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2. STEUERUNG</a:t>
            </a:r>
          </a:p>
        </p:txBody>
      </p:sp>
      <p:sp>
        <p:nvSpPr>
          <p:cNvPr id="65" name="Textfeld 64"/>
          <p:cNvSpPr txBox="1"/>
          <p:nvPr/>
        </p:nvSpPr>
        <p:spPr>
          <a:xfrm>
            <a:off x="7481337" y="2339077"/>
            <a:ext cx="1927824"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4. MECHANIK</a:t>
            </a:r>
          </a:p>
        </p:txBody>
      </p:sp>
      <p:cxnSp>
        <p:nvCxnSpPr>
          <p:cNvPr id="37" name="Gerade Verbindung 36"/>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Bild 3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52" name="Rechteck 51">
            <a:hlinkClick r:id="rId9" action="ppaction://hlinksldjump"/>
          </p:cNvPr>
          <p:cNvSpPr/>
          <p:nvPr/>
        </p:nvSpPr>
        <p:spPr>
          <a:xfrm>
            <a:off x="9628143" y="2881813"/>
            <a:ext cx="2155870"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9625513" y="2204864"/>
            <a:ext cx="2158500"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p:cNvSpPr txBox="1"/>
          <p:nvPr/>
        </p:nvSpPr>
        <p:spPr>
          <a:xfrm>
            <a:off x="9784800" y="2339077"/>
            <a:ext cx="1927824" cy="461665"/>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5. PROJEKT-</a:t>
            </a:r>
            <a:br>
              <a:rPr lang="de-DE" sz="1500" b="1" dirty="0">
                <a:solidFill>
                  <a:schemeClr val="bg1"/>
                </a:solidFill>
                <a:latin typeface="Helvetica" charset="0"/>
                <a:ea typeface="Helvetica" charset="0"/>
                <a:cs typeface="Helvetica" charset="0"/>
              </a:rPr>
            </a:br>
            <a:r>
              <a:rPr lang="de-DE" sz="1500" b="1" dirty="0">
                <a:solidFill>
                  <a:schemeClr val="bg1"/>
                </a:solidFill>
                <a:latin typeface="Helvetica" charset="0"/>
                <a:ea typeface="Helvetica" charset="0"/>
                <a:cs typeface="Helvetica" charset="0"/>
              </a:rPr>
              <a:t>    SPEZIFISCH</a:t>
            </a:r>
          </a:p>
        </p:txBody>
      </p:sp>
      <p:sp>
        <p:nvSpPr>
          <p:cNvPr id="34" name="Textfeld 33"/>
          <p:cNvSpPr txBox="1"/>
          <p:nvPr/>
        </p:nvSpPr>
        <p:spPr>
          <a:xfrm>
            <a:off x="397269" y="3547498"/>
            <a:ext cx="2168192" cy="923330"/>
          </a:xfrm>
          <a:prstGeom prst="rect">
            <a:avLst/>
          </a:prstGeom>
          <a:noFill/>
        </p:spPr>
        <p:txBody>
          <a:bodyPr wrap="square" lIns="0" tIns="0" rIns="0" bIns="0" rtlCol="0">
            <a:spAutoFit/>
          </a:bodyPr>
          <a:lstStyle/>
          <a:p>
            <a:pPr algn="ctr"/>
            <a:r>
              <a:rPr lang="de-DE" sz="3000" b="1" cap="all" dirty="0">
                <a:solidFill>
                  <a:srgbClr val="1E6CA7"/>
                </a:solidFill>
                <a:latin typeface="Helvetica" charset="0"/>
                <a:ea typeface="Helvetica" charset="0"/>
                <a:cs typeface="Helvetica" charset="0"/>
              </a:rPr>
              <a:t>Phase</a:t>
            </a:r>
            <a:br>
              <a:rPr lang="de-DE" sz="3000" b="1" cap="all" dirty="0">
                <a:solidFill>
                  <a:srgbClr val="1E6CA7"/>
                </a:solidFill>
                <a:latin typeface="Helvetica" charset="0"/>
                <a:ea typeface="Helvetica" charset="0"/>
                <a:cs typeface="Helvetica" charset="0"/>
              </a:rPr>
            </a:br>
            <a:r>
              <a:rPr lang="de-DE" sz="3000" b="1" cap="all" dirty="0">
                <a:solidFill>
                  <a:srgbClr val="1E6CA7"/>
                </a:solidFill>
                <a:latin typeface="Helvetica" charset="0"/>
                <a:ea typeface="Helvetica" charset="0"/>
                <a:cs typeface="Helvetica" charset="0"/>
              </a:rPr>
              <a:t>1 – 3</a:t>
            </a:r>
          </a:p>
        </p:txBody>
      </p:sp>
      <p:pic>
        <p:nvPicPr>
          <p:cNvPr id="35" name="Bild 34"/>
          <p:cNvPicPr>
            <a:picLocks noChangeAspect="1"/>
          </p:cNvPicPr>
          <p:nvPr/>
        </p:nvPicPr>
        <p:blipFill>
          <a:blip r:embed="rId10"/>
          <a:stretch>
            <a:fillRect/>
          </a:stretch>
        </p:blipFill>
        <p:spPr>
          <a:xfrm>
            <a:off x="3341744" y="3547498"/>
            <a:ext cx="900000" cy="900000"/>
          </a:xfrm>
          <a:prstGeom prst="rect">
            <a:avLst/>
          </a:prstGeom>
        </p:spPr>
      </p:pic>
      <p:pic>
        <p:nvPicPr>
          <p:cNvPr id="36" name="Bild 35"/>
          <p:cNvPicPr>
            <a:picLocks noChangeAspect="1"/>
          </p:cNvPicPr>
          <p:nvPr/>
        </p:nvPicPr>
        <p:blipFill>
          <a:blip r:embed="rId11"/>
          <a:stretch>
            <a:fillRect/>
          </a:stretch>
        </p:blipFill>
        <p:spPr>
          <a:xfrm>
            <a:off x="5647308" y="3547498"/>
            <a:ext cx="900000" cy="900000"/>
          </a:xfrm>
          <a:prstGeom prst="rect">
            <a:avLst/>
          </a:prstGeom>
        </p:spPr>
      </p:pic>
      <p:pic>
        <p:nvPicPr>
          <p:cNvPr id="38" name="Bild 37"/>
          <p:cNvPicPr>
            <a:picLocks noChangeAspect="1"/>
          </p:cNvPicPr>
          <p:nvPr/>
        </p:nvPicPr>
        <p:blipFill>
          <a:blip r:embed="rId12"/>
          <a:stretch>
            <a:fillRect/>
          </a:stretch>
        </p:blipFill>
        <p:spPr>
          <a:xfrm>
            <a:off x="7946537" y="3547498"/>
            <a:ext cx="900000" cy="900000"/>
          </a:xfrm>
          <a:prstGeom prst="rect">
            <a:avLst/>
          </a:prstGeom>
        </p:spPr>
      </p:pic>
      <p:pic>
        <p:nvPicPr>
          <p:cNvPr id="2" name="Bild 1"/>
          <p:cNvPicPr>
            <a:picLocks noChangeAspect="1"/>
          </p:cNvPicPr>
          <p:nvPr/>
        </p:nvPicPr>
        <p:blipFill>
          <a:blip r:embed="rId13"/>
          <a:stretch>
            <a:fillRect/>
          </a:stretch>
        </p:blipFill>
        <p:spPr>
          <a:xfrm>
            <a:off x="10282888" y="3547498"/>
            <a:ext cx="843750" cy="900000"/>
          </a:xfrm>
          <a:prstGeom prst="rect">
            <a:avLst/>
          </a:prstGeom>
        </p:spPr>
      </p:pic>
      <p:pic>
        <p:nvPicPr>
          <p:cNvPr id="40" name="Bild 39">
            <a:hlinkClick r:id="rId14" action="ppaction://hlinksldjump"/>
          </p:cNvPr>
          <p:cNvPicPr>
            <a:picLocks noChangeAspect="1"/>
          </p:cNvPicPr>
          <p:nvPr/>
        </p:nvPicPr>
        <p:blipFill>
          <a:blip r:embed="rId15"/>
          <a:stretch>
            <a:fillRect/>
          </a:stretch>
        </p:blipFill>
        <p:spPr>
          <a:xfrm>
            <a:off x="1305104" y="160776"/>
            <a:ext cx="311085" cy="311085"/>
          </a:xfrm>
          <a:prstGeom prst="rect">
            <a:avLst/>
          </a:prstGeom>
        </p:spPr>
      </p:pic>
      <p:pic>
        <p:nvPicPr>
          <p:cNvPr id="41" name="Bild 40">
            <a:hlinkClick r:id="" action="ppaction://hlinkshowjump?jump=nextslide"/>
          </p:cNvPr>
          <p:cNvPicPr>
            <a:picLocks noChangeAspect="1"/>
          </p:cNvPicPr>
          <p:nvPr/>
        </p:nvPicPr>
        <p:blipFill>
          <a:blip r:embed="rId16"/>
          <a:stretch>
            <a:fillRect/>
          </a:stretch>
        </p:blipFill>
        <p:spPr>
          <a:xfrm>
            <a:off x="856546" y="160776"/>
            <a:ext cx="311085" cy="311085"/>
          </a:xfrm>
          <a:prstGeom prst="rect">
            <a:avLst/>
          </a:prstGeom>
        </p:spPr>
      </p:pic>
      <p:pic>
        <p:nvPicPr>
          <p:cNvPr id="42" name="Bild 41">
            <a:hlinkClick r:id="" action="ppaction://hlinkshowjump?jump=previousslide"/>
          </p:cNvPr>
          <p:cNvPicPr>
            <a:picLocks noChangeAspect="1"/>
          </p:cNvPicPr>
          <p:nvPr/>
        </p:nvPicPr>
        <p:blipFill>
          <a:blip r:embed="rId16"/>
          <a:stretch>
            <a:fillRect/>
          </a:stretch>
        </p:blipFill>
        <p:spPr>
          <a:xfrm rot="10800000">
            <a:off x="407988" y="160776"/>
            <a:ext cx="311085" cy="311085"/>
          </a:xfrm>
          <a:prstGeom prst="rect">
            <a:avLst/>
          </a:prstGeom>
        </p:spPr>
      </p:pic>
      <p:sp>
        <p:nvSpPr>
          <p:cNvPr id="47" name="Titel 1">
            <a:hlinkClick r:id="rId17"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51" name="Titel 1">
            <a:hlinkClick r:id="rId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68" name="Titel 1">
            <a:hlinkClick r:id="rId18"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69" name="Titel 1">
            <a:hlinkClick r:id="rId19"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70" name="Titel 1">
            <a:hlinkClick r:id="rId20"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71" name="Titel 1">
            <a:hlinkClick r:id="rId21"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72" name="Titel 1">
            <a:hlinkClick r:id="rId22"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73" name="Titel 1">
            <a:hlinkClick r:id="rId23"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74" name="Titel 1">
            <a:hlinkClick r:id="rId24"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75" name="Titel 1">
            <a:hlinkClick r:id="rId25"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3099873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RETROFIT</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Phasen</a:t>
            </a:r>
          </a:p>
        </p:txBody>
      </p:sp>
      <p:sp>
        <p:nvSpPr>
          <p:cNvPr id="13" name="Textfeld 12">
            <a:hlinkClick r:id="rId3"/>
          </p:cNvPr>
          <p:cNvSpPr txBox="1"/>
          <p:nvPr/>
        </p:nvSpPr>
        <p:spPr>
          <a:xfrm>
            <a:off x="1182486" y="4219941"/>
            <a:ext cx="2158999" cy="235193"/>
          </a:xfrm>
          <a:prstGeom prst="rect">
            <a:avLst/>
          </a:prstGeom>
          <a:noFill/>
        </p:spPr>
        <p:txBody>
          <a:bodyPr wrap="square" lIns="0" tIns="0" rIns="0" bIns="0" numCol="1" spcCol="144000" rtlCol="0">
            <a:spAutoFit/>
          </a:bodyPr>
          <a:lstStyle/>
          <a:p>
            <a:pPr marL="285750" indent="-285750">
              <a:lnSpc>
                <a:spcPct val="120000"/>
              </a:lnSpc>
              <a:buBlip>
                <a:blip r:embed="rId4"/>
              </a:buBlip>
            </a:pPr>
            <a:r>
              <a:rPr lang="de-DE" sz="1400" b="1" dirty="0">
                <a:solidFill>
                  <a:srgbClr val="1E6CA7"/>
                </a:solidFill>
                <a:latin typeface="Helvetica" charset="0"/>
                <a:ea typeface="Helvetica" charset="0"/>
                <a:cs typeface="Helvetica" charset="0"/>
              </a:rPr>
              <a:t>MEHR ERFAHREN</a:t>
            </a:r>
          </a:p>
        </p:txBody>
      </p:sp>
      <p:sp>
        <p:nvSpPr>
          <p:cNvPr id="17" name="Textfeld 16"/>
          <p:cNvSpPr txBox="1"/>
          <p:nvPr/>
        </p:nvSpPr>
        <p:spPr>
          <a:xfrm>
            <a:off x="407988" y="2648555"/>
            <a:ext cx="3707999" cy="307777"/>
          </a:xfrm>
          <a:prstGeom prst="rect">
            <a:avLst/>
          </a:prstGeom>
          <a:noFill/>
        </p:spPr>
        <p:txBody>
          <a:bodyPr wrap="square" lIns="0" tIns="0" rIns="0" bIns="0" rtlCol="0">
            <a:spAutoFit/>
          </a:bodyPr>
          <a:lstStyle/>
          <a:p>
            <a:pPr algn="ctr"/>
            <a:r>
              <a:rPr lang="de-DE" sz="2000" b="1" cap="all" dirty="0">
                <a:latin typeface="Helvetica" charset="0"/>
                <a:ea typeface="Helvetica" charset="0"/>
                <a:cs typeface="Helvetica" charset="0"/>
              </a:rPr>
              <a:t>Phase 1</a:t>
            </a:r>
          </a:p>
        </p:txBody>
      </p:sp>
      <p:sp>
        <p:nvSpPr>
          <p:cNvPr id="21" name="Textfeld 20"/>
          <p:cNvSpPr txBox="1"/>
          <p:nvPr/>
        </p:nvSpPr>
        <p:spPr>
          <a:xfrm>
            <a:off x="4242000" y="2648555"/>
            <a:ext cx="3708000" cy="307777"/>
          </a:xfrm>
          <a:prstGeom prst="rect">
            <a:avLst/>
          </a:prstGeom>
          <a:noFill/>
        </p:spPr>
        <p:txBody>
          <a:bodyPr wrap="square" lIns="0" tIns="0" rIns="0" bIns="0" rtlCol="0">
            <a:spAutoFit/>
          </a:bodyPr>
          <a:lstStyle/>
          <a:p>
            <a:pPr algn="ctr"/>
            <a:r>
              <a:rPr lang="de-DE" sz="2000" b="1" cap="all">
                <a:latin typeface="Helvetica" charset="0"/>
                <a:ea typeface="Helvetica" charset="0"/>
                <a:cs typeface="Helvetica" charset="0"/>
              </a:rPr>
              <a:t>Phase 2</a:t>
            </a:r>
            <a:endParaRPr lang="de-DE" sz="2000" b="1" cap="all" dirty="0">
              <a:latin typeface="Helvetica" charset="0"/>
              <a:ea typeface="Helvetica" charset="0"/>
              <a:cs typeface="Helvetica" charset="0"/>
            </a:endParaRPr>
          </a:p>
        </p:txBody>
      </p:sp>
      <p:sp>
        <p:nvSpPr>
          <p:cNvPr id="22" name="Textfeld 21"/>
          <p:cNvSpPr txBox="1"/>
          <p:nvPr/>
        </p:nvSpPr>
        <p:spPr>
          <a:xfrm>
            <a:off x="8076012" y="2648555"/>
            <a:ext cx="3708001" cy="307777"/>
          </a:xfrm>
          <a:prstGeom prst="rect">
            <a:avLst/>
          </a:prstGeom>
          <a:noFill/>
        </p:spPr>
        <p:txBody>
          <a:bodyPr wrap="square" lIns="0" tIns="0" rIns="0" bIns="0" rtlCol="0">
            <a:spAutoFit/>
          </a:bodyPr>
          <a:lstStyle/>
          <a:p>
            <a:pPr algn="ctr"/>
            <a:r>
              <a:rPr lang="de-DE" sz="2000" b="1" cap="all">
                <a:latin typeface="Helvetica" charset="0"/>
                <a:ea typeface="Helvetica" charset="0"/>
                <a:cs typeface="Helvetica" charset="0"/>
              </a:rPr>
              <a:t>Phase 3</a:t>
            </a:r>
            <a:endParaRPr lang="de-DE" sz="2000" b="1" cap="all" dirty="0">
              <a:latin typeface="Helvetica" charset="0"/>
              <a:ea typeface="Helvetica" charset="0"/>
              <a:cs typeface="Helvetica" charset="0"/>
            </a:endParaRPr>
          </a:p>
        </p:txBody>
      </p:sp>
      <p:sp>
        <p:nvSpPr>
          <p:cNvPr id="23" name="Textfeld 22"/>
          <p:cNvSpPr txBox="1"/>
          <p:nvPr/>
        </p:nvSpPr>
        <p:spPr>
          <a:xfrm>
            <a:off x="8076012" y="3109877"/>
            <a:ext cx="3708001" cy="692497"/>
          </a:xfrm>
          <a:prstGeom prst="rect">
            <a:avLst/>
          </a:prstGeom>
          <a:noFill/>
        </p:spPr>
        <p:txBody>
          <a:bodyPr wrap="square" lIns="0" tIns="0" rIns="0" bIns="0" rtlCol="0">
            <a:spAutoFit/>
          </a:bodyPr>
          <a:lstStyle/>
          <a:p>
            <a:pPr algn="ctr"/>
            <a:r>
              <a:rPr lang="de-DE" sz="1500" dirty="0">
                <a:solidFill>
                  <a:srgbClr val="1E6CA7"/>
                </a:solidFill>
                <a:latin typeface="Helvetica Light" charset="0"/>
                <a:ea typeface="Helvetica Light" charset="0"/>
                <a:cs typeface="Helvetica Light" charset="0"/>
              </a:rPr>
              <a:t>Ersatzteilwesen</a:t>
            </a:r>
          </a:p>
          <a:p>
            <a:pPr algn="ctr"/>
            <a:r>
              <a:rPr lang="de-DE" sz="1500" dirty="0">
                <a:solidFill>
                  <a:srgbClr val="1E6CA7"/>
                </a:solidFill>
                <a:latin typeface="Helvetica Light" charset="0"/>
                <a:ea typeface="Helvetica Light" charset="0"/>
                <a:cs typeface="Helvetica Light" charset="0"/>
              </a:rPr>
              <a:t>Service</a:t>
            </a:r>
          </a:p>
          <a:p>
            <a:pPr algn="ctr"/>
            <a:r>
              <a:rPr lang="de-DE" sz="1500" dirty="0">
                <a:solidFill>
                  <a:srgbClr val="1E6CA7"/>
                </a:solidFill>
                <a:latin typeface="Helvetica Light" charset="0"/>
                <a:ea typeface="Helvetica Light" charset="0"/>
                <a:cs typeface="Helvetica Light" charset="0"/>
              </a:rPr>
              <a:t>Helpdesk</a:t>
            </a:r>
          </a:p>
        </p:txBody>
      </p:sp>
      <p:sp>
        <p:nvSpPr>
          <p:cNvPr id="24" name="Textfeld 23"/>
          <p:cNvSpPr txBox="1"/>
          <p:nvPr/>
        </p:nvSpPr>
        <p:spPr>
          <a:xfrm>
            <a:off x="4242000" y="3109877"/>
            <a:ext cx="3708001" cy="692497"/>
          </a:xfrm>
          <a:prstGeom prst="rect">
            <a:avLst/>
          </a:prstGeom>
          <a:noFill/>
        </p:spPr>
        <p:txBody>
          <a:bodyPr wrap="square" lIns="0" tIns="0" rIns="0" bIns="0" rtlCol="0">
            <a:spAutoFit/>
          </a:bodyPr>
          <a:lstStyle/>
          <a:p>
            <a:pPr algn="ctr"/>
            <a:r>
              <a:rPr lang="de-DE" sz="1500" dirty="0">
                <a:solidFill>
                  <a:srgbClr val="1E6CA7"/>
                </a:solidFill>
                <a:latin typeface="Helvetica Light" charset="0"/>
                <a:ea typeface="Helvetica Light" charset="0"/>
                <a:cs typeface="Helvetica Light" charset="0"/>
              </a:rPr>
              <a:t>Planung</a:t>
            </a:r>
          </a:p>
          <a:p>
            <a:pPr algn="ctr"/>
            <a:r>
              <a:rPr lang="de-DE" sz="1500" dirty="0">
                <a:solidFill>
                  <a:srgbClr val="1E6CA7"/>
                </a:solidFill>
                <a:latin typeface="Helvetica Light" charset="0"/>
                <a:ea typeface="Helvetica Light" charset="0"/>
                <a:cs typeface="Helvetica Light" charset="0"/>
              </a:rPr>
              <a:t>Vorbereitung</a:t>
            </a:r>
          </a:p>
          <a:p>
            <a:pPr algn="ctr"/>
            <a:r>
              <a:rPr lang="de-DE" sz="1500" dirty="0">
                <a:solidFill>
                  <a:srgbClr val="1E6CA7"/>
                </a:solidFill>
                <a:latin typeface="Helvetica Light" charset="0"/>
                <a:ea typeface="Helvetica Light" charset="0"/>
                <a:cs typeface="Helvetica Light" charset="0"/>
              </a:rPr>
              <a:t>Umsetzung</a:t>
            </a:r>
          </a:p>
        </p:txBody>
      </p:sp>
      <p:sp>
        <p:nvSpPr>
          <p:cNvPr id="25" name="Textfeld 24"/>
          <p:cNvSpPr txBox="1"/>
          <p:nvPr/>
        </p:nvSpPr>
        <p:spPr>
          <a:xfrm>
            <a:off x="407986" y="3109877"/>
            <a:ext cx="3708001" cy="692497"/>
          </a:xfrm>
          <a:prstGeom prst="rect">
            <a:avLst/>
          </a:prstGeom>
          <a:noFill/>
        </p:spPr>
        <p:txBody>
          <a:bodyPr wrap="square" lIns="0" tIns="0" rIns="0" bIns="0" rtlCol="0">
            <a:spAutoFit/>
          </a:bodyPr>
          <a:lstStyle/>
          <a:p>
            <a:pPr algn="ctr"/>
            <a:r>
              <a:rPr lang="de-DE" sz="1500" dirty="0">
                <a:solidFill>
                  <a:srgbClr val="1E6CA7"/>
                </a:solidFill>
                <a:latin typeface="Helvetica Light" charset="0"/>
                <a:ea typeface="Helvetica Light" charset="0"/>
                <a:cs typeface="Helvetica Light" charset="0"/>
              </a:rPr>
              <a:t>Analyse</a:t>
            </a:r>
          </a:p>
          <a:p>
            <a:pPr algn="ctr"/>
            <a:r>
              <a:rPr lang="de-DE" sz="1500" dirty="0">
                <a:solidFill>
                  <a:srgbClr val="1E6CA7"/>
                </a:solidFill>
                <a:latin typeface="Helvetica Light" charset="0"/>
                <a:ea typeface="Helvetica Light" charset="0"/>
                <a:cs typeface="Helvetica Light" charset="0"/>
              </a:rPr>
              <a:t>Beratung</a:t>
            </a:r>
          </a:p>
          <a:p>
            <a:pPr algn="ctr"/>
            <a:r>
              <a:rPr lang="de-DE" sz="1500" dirty="0">
                <a:solidFill>
                  <a:srgbClr val="1E6CA7"/>
                </a:solidFill>
                <a:latin typeface="Helvetica Light" charset="0"/>
                <a:ea typeface="Helvetica Light" charset="0"/>
                <a:cs typeface="Helvetica Light" charset="0"/>
              </a:rPr>
              <a:t>Lösungsfindung</a:t>
            </a:r>
          </a:p>
        </p:txBody>
      </p:sp>
      <p:sp>
        <p:nvSpPr>
          <p:cNvPr id="26" name="Textfeld 25">
            <a:hlinkClick r:id="rId3"/>
          </p:cNvPr>
          <p:cNvSpPr txBox="1"/>
          <p:nvPr/>
        </p:nvSpPr>
        <p:spPr>
          <a:xfrm>
            <a:off x="5016501" y="4219941"/>
            <a:ext cx="2158999" cy="235193"/>
          </a:xfrm>
          <a:prstGeom prst="rect">
            <a:avLst/>
          </a:prstGeom>
          <a:noFill/>
        </p:spPr>
        <p:txBody>
          <a:bodyPr wrap="square" lIns="0" tIns="0" rIns="0" bIns="0" numCol="1" spcCol="144000" rtlCol="0">
            <a:spAutoFit/>
          </a:bodyPr>
          <a:lstStyle/>
          <a:p>
            <a:pPr marL="285750" indent="-285750">
              <a:lnSpc>
                <a:spcPct val="120000"/>
              </a:lnSpc>
              <a:buBlip>
                <a:blip r:embed="rId4"/>
              </a:buBlip>
            </a:pPr>
            <a:r>
              <a:rPr lang="de-DE" sz="1400" b="1" dirty="0">
                <a:solidFill>
                  <a:srgbClr val="1E6CA7"/>
                </a:solidFill>
                <a:latin typeface="Helvetica" charset="0"/>
                <a:ea typeface="Helvetica" charset="0"/>
                <a:cs typeface="Helvetica" charset="0"/>
              </a:rPr>
              <a:t>MEHR ERFAHREN</a:t>
            </a:r>
          </a:p>
        </p:txBody>
      </p:sp>
      <p:sp>
        <p:nvSpPr>
          <p:cNvPr id="27" name="Textfeld 26">
            <a:hlinkClick r:id="rId3"/>
          </p:cNvPr>
          <p:cNvSpPr txBox="1"/>
          <p:nvPr/>
        </p:nvSpPr>
        <p:spPr>
          <a:xfrm>
            <a:off x="8850512" y="4219941"/>
            <a:ext cx="2158999" cy="235193"/>
          </a:xfrm>
          <a:prstGeom prst="rect">
            <a:avLst/>
          </a:prstGeom>
          <a:noFill/>
        </p:spPr>
        <p:txBody>
          <a:bodyPr wrap="square" lIns="0" tIns="0" rIns="0" bIns="0" numCol="1" spcCol="144000" rtlCol="0">
            <a:spAutoFit/>
          </a:bodyPr>
          <a:lstStyle/>
          <a:p>
            <a:pPr marL="285750" indent="-285750">
              <a:lnSpc>
                <a:spcPct val="120000"/>
              </a:lnSpc>
              <a:buBlip>
                <a:blip r:embed="rId4"/>
              </a:buBlip>
            </a:pPr>
            <a:r>
              <a:rPr lang="de-DE" sz="1400" b="1" dirty="0">
                <a:solidFill>
                  <a:srgbClr val="1E6CA7"/>
                </a:solidFill>
                <a:latin typeface="Helvetica" charset="0"/>
                <a:ea typeface="Helvetica" charset="0"/>
                <a:cs typeface="Helvetica" charset="0"/>
              </a:rPr>
              <a:t>MEHR ERFAHREN</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flipV="1">
            <a:off x="8076012" y="3028604"/>
            <a:ext cx="3700492" cy="9001"/>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flipV="1">
            <a:off x="415495" y="3028604"/>
            <a:ext cx="3700492" cy="9001"/>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flipV="1">
            <a:off x="4242000" y="3028604"/>
            <a:ext cx="3700492" cy="9001"/>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pic>
        <p:nvPicPr>
          <p:cNvPr id="38" name="Bild 37">
            <a:hlinkClick r:id="rId5" action="ppaction://hlinksldjump"/>
          </p:cNvPr>
          <p:cNvPicPr>
            <a:picLocks noChangeAspect="1"/>
          </p:cNvPicPr>
          <p:nvPr/>
        </p:nvPicPr>
        <p:blipFill>
          <a:blip r:embed="rId6"/>
          <a:stretch>
            <a:fillRect/>
          </a:stretch>
        </p:blipFill>
        <p:spPr>
          <a:xfrm>
            <a:off x="1305104" y="160776"/>
            <a:ext cx="311085" cy="311085"/>
          </a:xfrm>
          <a:prstGeom prst="rect">
            <a:avLst/>
          </a:prstGeom>
        </p:spPr>
      </p:pic>
      <p:pic>
        <p:nvPicPr>
          <p:cNvPr id="39" name="Bild 38">
            <a:hlinkClick r:id="" action="ppaction://hlinkshowjump?jump=nextslide"/>
          </p:cNvPr>
          <p:cNvPicPr>
            <a:picLocks noChangeAspect="1"/>
          </p:cNvPicPr>
          <p:nvPr/>
        </p:nvPicPr>
        <p:blipFill>
          <a:blip r:embed="rId7"/>
          <a:stretch>
            <a:fillRect/>
          </a:stretch>
        </p:blipFill>
        <p:spPr>
          <a:xfrm>
            <a:off x="856546" y="160776"/>
            <a:ext cx="311085" cy="311085"/>
          </a:xfrm>
          <a:prstGeom prst="rect">
            <a:avLst/>
          </a:prstGeom>
        </p:spPr>
      </p:pic>
      <p:pic>
        <p:nvPicPr>
          <p:cNvPr id="40" name="Bild 39">
            <a:hlinkClick r:id="" action="ppaction://hlinkshowjump?jump=previousslide"/>
          </p:cNvPr>
          <p:cNvPicPr>
            <a:picLocks noChangeAspect="1"/>
          </p:cNvPicPr>
          <p:nvPr/>
        </p:nvPicPr>
        <p:blipFill>
          <a:blip r:embed="rId7"/>
          <a:stretch>
            <a:fillRect/>
          </a:stretch>
        </p:blipFill>
        <p:spPr>
          <a:xfrm rot="10800000">
            <a:off x="407988" y="160776"/>
            <a:ext cx="311085" cy="311085"/>
          </a:xfrm>
          <a:prstGeom prst="rect">
            <a:avLst/>
          </a:prstGeom>
        </p:spPr>
      </p:pic>
      <p:pic>
        <p:nvPicPr>
          <p:cNvPr id="44" name="Bild 43">
            <a:hlinkClick r:id="rId8" action="ppaction://hlinksldjump"/>
          </p:cNvPr>
          <p:cNvPicPr>
            <a:picLocks noChangeAspect="1"/>
          </p:cNvPicPr>
          <p:nvPr/>
        </p:nvPicPr>
        <p:blipFill>
          <a:blip r:embed="rId9"/>
          <a:stretch>
            <a:fillRect/>
          </a:stretch>
        </p:blipFill>
        <p:spPr>
          <a:xfrm>
            <a:off x="11472928" y="160775"/>
            <a:ext cx="311085" cy="311085"/>
          </a:xfrm>
          <a:prstGeom prst="rect">
            <a:avLst/>
          </a:prstGeom>
        </p:spPr>
      </p:pic>
      <p:sp>
        <p:nvSpPr>
          <p:cNvPr id="45" name="Titel 1">
            <a:hlinkClick r:id="rId10"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6" name="Titel 1">
            <a:hlinkClick r:id="rId11"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7" name="Titel 1">
            <a:hlinkClick r:id="rId12"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8" name="Titel 1">
            <a:hlinkClick r:id="rId13"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49" name="Titel 1">
            <a:hlinkClick r:id="rId14"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50" name="Titel 1">
            <a:hlinkClick r:id="rId15"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51" name="Titel 1">
            <a:hlinkClick r:id="rId16"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52" name="Titel 1">
            <a:hlinkClick r:id="rId17"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53" name="Titel 1">
            <a:hlinkClick r:id="rId8"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54" name="Titel 1">
            <a:hlinkClick r:id="rId18"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0971320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RETROFIT</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STEUERUNG</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3143672" y="2204864"/>
            <a:ext cx="8640341" cy="2492990"/>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Mit dem STOPA </a:t>
            </a:r>
            <a:r>
              <a:rPr lang="de-DE" sz="1500" dirty="0" err="1">
                <a:latin typeface="Helvetica" charset="0"/>
                <a:ea typeface="Helvetica" charset="0"/>
                <a:cs typeface="Helvetica" charset="0"/>
              </a:rPr>
              <a:t>Retrofit</a:t>
            </a:r>
            <a:r>
              <a:rPr lang="de-DE" sz="1500" dirty="0">
                <a:latin typeface="Helvetica" charset="0"/>
                <a:ea typeface="Helvetica" charset="0"/>
                <a:cs typeface="Helvetica" charset="0"/>
              </a:rPr>
              <a:t> bieten wir Betreibern älterer Lagersysteme mittels einer Vor-Ort-Analyse und einer Zustands- / Risiko-Expertise bedarfsgerechte Entscheidungsgrundlagen für eine zeitgemäße Nachrüstung und Modernisierung. Die Steuerungstechnik sowie die elektrischen Antriebe stehen dabei im Fokus. Gefährlichen Engpässen durch mangelnde Ersatzteilversorgung wird frühzeitig begegnet.</a:t>
            </a:r>
          </a:p>
          <a:p>
            <a:pPr>
              <a:lnSpc>
                <a:spcPct val="120000"/>
              </a:lnSpc>
              <a:buClr>
                <a:srgbClr val="1E6CA7"/>
              </a:buClr>
            </a:pPr>
            <a:endParaRPr lang="de-DE" sz="1500" dirty="0">
              <a:latin typeface="Helvetica" charset="0"/>
              <a:ea typeface="Helvetica" charset="0"/>
              <a:cs typeface="Helvetica" charset="0"/>
            </a:endParaRPr>
          </a:p>
          <a:p>
            <a:pPr>
              <a:lnSpc>
                <a:spcPct val="120000"/>
              </a:lnSpc>
              <a:buClr>
                <a:srgbClr val="1E6CA7"/>
              </a:buClr>
            </a:pPr>
            <a:r>
              <a:rPr lang="de-DE" sz="1500" dirty="0">
                <a:latin typeface="Helvetica" charset="0"/>
                <a:ea typeface="Helvetica" charset="0"/>
                <a:cs typeface="Helvetica" charset="0"/>
              </a:rPr>
              <a:t>Die Nachrüstung einer modernen Steuerungs- und Automatisierungstechnik kann darüber hinaus zu einer deutlichen Steigerung der Anlagenproduktivität führen. Die Maschinen- und Arbeitssicherheit entsprechend aktueller gültiger Normen wird wieder erreicht.</a:t>
            </a:r>
          </a:p>
        </p:txBody>
      </p:sp>
      <p:pic>
        <p:nvPicPr>
          <p:cNvPr id="21" name="Bild 20"/>
          <p:cNvPicPr>
            <a:picLocks noChangeAspect="1"/>
          </p:cNvPicPr>
          <p:nvPr/>
        </p:nvPicPr>
        <p:blipFill>
          <a:blip r:embed="rId3"/>
          <a:stretch>
            <a:fillRect/>
          </a:stretch>
        </p:blipFill>
        <p:spPr>
          <a:xfrm>
            <a:off x="856546" y="2204864"/>
            <a:ext cx="1440000" cy="1440000"/>
          </a:xfrm>
          <a:prstGeom prst="rect">
            <a:avLst/>
          </a:prstGeom>
        </p:spPr>
      </p:pic>
      <p:pic>
        <p:nvPicPr>
          <p:cNvPr id="20" name="Bild 19">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2" name="Bild 21">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3" name="Bild 22">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24" name="Bild 23">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25"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6"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7"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3"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4"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5"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8"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9"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17"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961849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RETROFIT</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a:latin typeface="Helvetica" charset="0"/>
                <a:ea typeface="Helvetica" charset="0"/>
                <a:cs typeface="Helvetica" charset="0"/>
              </a:rPr>
              <a:t>ELEKTRISCHER ANTRIEB</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3143672" y="2204864"/>
            <a:ext cx="8640341" cy="2744982"/>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Für zahlreiche steuerungs- und antriebstechnische Komponenten gibt es nach zehn oder mehr Jahren kaum noch Ersatzteile. Eine Konsequenz: Elektrische Motoren müssen neu gewickelt oder komplett ausgetauscht werden. Was immer mit langen und kostenintensiven Konstruktionsanpassungen und Ausfallzeiten einhergeht.</a:t>
            </a:r>
          </a:p>
          <a:p>
            <a:pPr>
              <a:lnSpc>
                <a:spcPct val="120000"/>
              </a:lnSpc>
              <a:buClr>
                <a:srgbClr val="1E6CA7"/>
              </a:buClr>
            </a:pPr>
            <a:endParaRPr lang="de-DE" sz="1500" dirty="0">
              <a:latin typeface="Helvetica" charset="0"/>
              <a:ea typeface="Helvetica" charset="0"/>
              <a:cs typeface="Helvetica" charset="0"/>
            </a:endParaRPr>
          </a:p>
          <a:p>
            <a:pPr>
              <a:lnSpc>
                <a:spcPct val="120000"/>
              </a:lnSpc>
              <a:buClr>
                <a:srgbClr val="1E6CA7"/>
              </a:buClr>
            </a:pPr>
            <a:r>
              <a:rPr lang="de-DE" sz="1500" dirty="0">
                <a:latin typeface="Helvetica" charset="0"/>
                <a:ea typeface="Helvetica" charset="0"/>
                <a:cs typeface="Helvetica" charset="0"/>
              </a:rPr>
              <a:t>Ein vorsorgliches </a:t>
            </a:r>
            <a:r>
              <a:rPr lang="de-DE" sz="1500" dirty="0" err="1">
                <a:latin typeface="Helvetica" charset="0"/>
                <a:ea typeface="Helvetica" charset="0"/>
                <a:cs typeface="Helvetica" charset="0"/>
              </a:rPr>
              <a:t>Retrofit</a:t>
            </a:r>
            <a:r>
              <a:rPr lang="de-DE" sz="1500" dirty="0">
                <a:latin typeface="Helvetica" charset="0"/>
                <a:ea typeface="Helvetica" charset="0"/>
                <a:cs typeface="Helvetica" charset="0"/>
              </a:rPr>
              <a:t> für geregelte elektrische Antriebe erweist sich als preisgünstige Alternative. Ihre Anlage ist zum einen bei entsprechender Vorausplanung nahezu ohne </a:t>
            </a:r>
            <a:r>
              <a:rPr lang="de-DE" sz="1500" dirty="0" err="1">
                <a:latin typeface="Helvetica" charset="0"/>
                <a:ea typeface="Helvetica" charset="0"/>
                <a:cs typeface="Helvetica" charset="0"/>
              </a:rPr>
              <a:t>Stillstandszeiten</a:t>
            </a:r>
            <a:r>
              <a:rPr lang="de-DE" sz="1500" dirty="0">
                <a:latin typeface="Helvetica" charset="0"/>
                <a:ea typeface="Helvetica" charset="0"/>
                <a:cs typeface="Helvetica" charset="0"/>
              </a:rPr>
              <a:t> zu modernisieren, zum anderen lassen sich oft enorme Produktivitätsreserven, die mit zeitgemäßer Antriebstechnik genutzt werden können, aktivieren. Die Anlage entspricht dann zudem wieder den aktuellen Normen der Arbeitssicherheit.</a:t>
            </a:r>
          </a:p>
        </p:txBody>
      </p:sp>
      <p:pic>
        <p:nvPicPr>
          <p:cNvPr id="22" name="Bild 21"/>
          <p:cNvPicPr>
            <a:picLocks noChangeAspect="1"/>
          </p:cNvPicPr>
          <p:nvPr/>
        </p:nvPicPr>
        <p:blipFill>
          <a:blip r:embed="rId3"/>
          <a:stretch>
            <a:fillRect/>
          </a:stretch>
        </p:blipFill>
        <p:spPr>
          <a:xfrm>
            <a:off x="856546" y="2204864"/>
            <a:ext cx="1440000" cy="1440000"/>
          </a:xfrm>
          <a:prstGeom prst="rect">
            <a:avLst/>
          </a:prstGeom>
        </p:spPr>
      </p:pic>
      <p:pic>
        <p:nvPicPr>
          <p:cNvPr id="20" name="Bild 19">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1" name="Bild 20">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3" name="Bild 22">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24" name="Bild 23">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25"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6"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7"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3"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4"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5"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8"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9"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17"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5556287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RETROFIT</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dirty="0">
                <a:latin typeface="Helvetica" charset="0"/>
                <a:ea typeface="Helvetica" charset="0"/>
                <a:cs typeface="Helvetica" charset="0"/>
              </a:rPr>
              <a:t>MECHANIK</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3143672" y="2204864"/>
            <a:ext cx="8640341" cy="1359988"/>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Im Rahmen des STOPA </a:t>
            </a:r>
            <a:r>
              <a:rPr lang="de-DE" sz="1500" dirty="0" err="1">
                <a:latin typeface="Helvetica" charset="0"/>
                <a:ea typeface="Helvetica" charset="0"/>
                <a:cs typeface="Helvetica" charset="0"/>
              </a:rPr>
              <a:t>Retrofit</a:t>
            </a:r>
            <a:r>
              <a:rPr lang="de-DE" sz="1500" dirty="0">
                <a:latin typeface="Helvetica" charset="0"/>
                <a:ea typeface="Helvetica" charset="0"/>
                <a:cs typeface="Helvetica" charset="0"/>
              </a:rPr>
              <a:t> nehmen wir vor Ort eine Toleranzanalyse aller beweglichen Teile, wie Ketten, Lager, Führungen, Hydraulikzylinder etc. vor. Auf der Grundlage von Mess- und Zustandsprotokollen bieten wir die Wiederherstellung des ursprünglichen oder deutlich verbesserten Zustands an mit signifikant verbesserter Leistung, beispielsweise durch eine optimierte Integration in die Fertigungsabläufe inkl. gesicherter Ersatzteilversorgung über einen langen Zeitraum.</a:t>
            </a:r>
          </a:p>
        </p:txBody>
      </p:sp>
      <p:pic>
        <p:nvPicPr>
          <p:cNvPr id="22" name="Bild 21"/>
          <p:cNvPicPr>
            <a:picLocks noChangeAspect="1"/>
          </p:cNvPicPr>
          <p:nvPr/>
        </p:nvPicPr>
        <p:blipFill>
          <a:blip r:embed="rId3"/>
          <a:stretch>
            <a:fillRect/>
          </a:stretch>
        </p:blipFill>
        <p:spPr>
          <a:xfrm>
            <a:off x="856546" y="2204864"/>
            <a:ext cx="1440000" cy="1440000"/>
          </a:xfrm>
          <a:prstGeom prst="rect">
            <a:avLst/>
          </a:prstGeom>
        </p:spPr>
      </p:pic>
      <p:pic>
        <p:nvPicPr>
          <p:cNvPr id="20" name="Bild 19">
            <a:hlinkClick r:id="rId4" action="ppaction://hlinksldjump"/>
          </p:cNvPr>
          <p:cNvPicPr>
            <a:picLocks noChangeAspect="1"/>
          </p:cNvPicPr>
          <p:nvPr/>
        </p:nvPicPr>
        <p:blipFill>
          <a:blip r:embed="rId5"/>
          <a:stretch>
            <a:fillRect/>
          </a:stretch>
        </p:blipFill>
        <p:spPr>
          <a:xfrm>
            <a:off x="1305104" y="160776"/>
            <a:ext cx="311085" cy="311085"/>
          </a:xfrm>
          <a:prstGeom prst="rect">
            <a:avLst/>
          </a:prstGeom>
        </p:spPr>
      </p:pic>
      <p:pic>
        <p:nvPicPr>
          <p:cNvPr id="21" name="Bild 20">
            <a:hlinkClick r:id="" action="ppaction://hlinkshowjump?jump=nextslide"/>
          </p:cNvPr>
          <p:cNvPicPr>
            <a:picLocks noChangeAspect="1"/>
          </p:cNvPicPr>
          <p:nvPr/>
        </p:nvPicPr>
        <p:blipFill>
          <a:blip r:embed="rId6"/>
          <a:stretch>
            <a:fillRect/>
          </a:stretch>
        </p:blipFill>
        <p:spPr>
          <a:xfrm>
            <a:off x="856546" y="160776"/>
            <a:ext cx="311085" cy="311085"/>
          </a:xfrm>
          <a:prstGeom prst="rect">
            <a:avLst/>
          </a:prstGeom>
        </p:spPr>
      </p:pic>
      <p:pic>
        <p:nvPicPr>
          <p:cNvPr id="23" name="Bild 22">
            <a:hlinkClick r:id="" action="ppaction://hlinkshowjump?jump=previousslide"/>
          </p:cNvPr>
          <p:cNvPicPr>
            <a:picLocks noChangeAspect="1"/>
          </p:cNvPicPr>
          <p:nvPr/>
        </p:nvPicPr>
        <p:blipFill>
          <a:blip r:embed="rId6"/>
          <a:stretch>
            <a:fillRect/>
          </a:stretch>
        </p:blipFill>
        <p:spPr>
          <a:xfrm rot="10800000">
            <a:off x="407988" y="160776"/>
            <a:ext cx="311085" cy="311085"/>
          </a:xfrm>
          <a:prstGeom prst="rect">
            <a:avLst/>
          </a:prstGeom>
        </p:spPr>
      </p:pic>
      <p:pic>
        <p:nvPicPr>
          <p:cNvPr id="24" name="Bild 23">
            <a:hlinkClick r:id="rId7" action="ppaction://hlinksldjump"/>
          </p:cNvPr>
          <p:cNvPicPr>
            <a:picLocks noChangeAspect="1"/>
          </p:cNvPicPr>
          <p:nvPr/>
        </p:nvPicPr>
        <p:blipFill>
          <a:blip r:embed="rId8"/>
          <a:stretch>
            <a:fillRect/>
          </a:stretch>
        </p:blipFill>
        <p:spPr>
          <a:xfrm>
            <a:off x="11472928" y="160775"/>
            <a:ext cx="311085" cy="311085"/>
          </a:xfrm>
          <a:prstGeom prst="rect">
            <a:avLst/>
          </a:prstGeom>
        </p:spPr>
      </p:pic>
      <p:sp>
        <p:nvSpPr>
          <p:cNvPr id="25"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6"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7"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33"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4"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5"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8"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9"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7"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4" name="Titel 1">
            <a:hlinkClick r:id="rId17"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666389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a:hlinkClick r:id="rId3" action="ppaction://hlinksldjump"/>
          </p:cNvPr>
          <p:cNvPicPr>
            <a:picLocks noChangeAspect="1"/>
          </p:cNvPicPr>
          <p:nvPr/>
        </p:nvPicPr>
        <p:blipFill>
          <a:blip r:embed="rId4"/>
          <a:stretch>
            <a:fillRect/>
          </a:stretch>
        </p:blipFill>
        <p:spPr>
          <a:xfrm>
            <a:off x="11472928" y="160775"/>
            <a:ext cx="311085" cy="311085"/>
          </a:xfrm>
          <a:prstGeom prst="rect">
            <a:avLst/>
          </a:prstGeom>
        </p:spPr>
      </p:pic>
      <p:sp>
        <p:nvSpPr>
          <p:cNvPr id="2" name="Textfeld 1"/>
          <p:cNvSpPr txBox="1"/>
          <p:nvPr/>
        </p:nvSpPr>
        <p:spPr>
          <a:xfrm>
            <a:off x="407988" y="834698"/>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RETROFIT</a:t>
            </a:r>
          </a:p>
        </p:txBody>
      </p:sp>
      <p:sp>
        <p:nvSpPr>
          <p:cNvPr id="12" name="Textfeld 11"/>
          <p:cNvSpPr txBox="1"/>
          <p:nvPr/>
        </p:nvSpPr>
        <p:spPr>
          <a:xfrm>
            <a:off x="407988" y="1201142"/>
            <a:ext cx="7082376" cy="564252"/>
          </a:xfrm>
          <a:prstGeom prst="rect">
            <a:avLst/>
          </a:prstGeom>
          <a:noFill/>
        </p:spPr>
        <p:txBody>
          <a:bodyPr wrap="square" lIns="0" tIns="0" rIns="0" bIns="0" rtlCol="0" anchor="ctr" anchorCtr="0">
            <a:noAutofit/>
          </a:bodyPr>
          <a:lstStyle/>
          <a:p>
            <a:r>
              <a:rPr lang="de-DE" sz="2000" cap="all">
                <a:latin typeface="Helvetica" charset="0"/>
                <a:ea typeface="Helvetica" charset="0"/>
                <a:cs typeface="Helvetica" charset="0"/>
              </a:rPr>
              <a:t>PROJEKTSPEZIFISCH</a:t>
            </a:r>
          </a:p>
        </p:txBody>
      </p:sp>
      <p:cxnSp>
        <p:nvCxnSpPr>
          <p:cNvPr id="28" name="Gerade Verbindung 27"/>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Gerade Verbindung 28"/>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47" name="Textfeld 46"/>
          <p:cNvSpPr txBox="1"/>
          <p:nvPr/>
        </p:nvSpPr>
        <p:spPr>
          <a:xfrm>
            <a:off x="3143672" y="2204864"/>
            <a:ext cx="8640341" cy="3298980"/>
          </a:xfrm>
          <a:prstGeom prst="rect">
            <a:avLst/>
          </a:prstGeom>
          <a:noFill/>
        </p:spPr>
        <p:txBody>
          <a:bodyPr wrap="square" lIns="0" tIns="0" rIns="0" bIns="0" numCol="1" spcCol="144000" rtlCol="0">
            <a:spAutoFit/>
          </a:bodyPr>
          <a:lstStyle/>
          <a:p>
            <a:pPr>
              <a:lnSpc>
                <a:spcPct val="120000"/>
              </a:lnSpc>
              <a:buClr>
                <a:srgbClr val="1E6CA7"/>
              </a:buClr>
            </a:pPr>
            <a:r>
              <a:rPr lang="de-DE" sz="1500" dirty="0">
                <a:latin typeface="Helvetica" charset="0"/>
                <a:ea typeface="Helvetica" charset="0"/>
                <a:cs typeface="Helvetica" charset="0"/>
              </a:rPr>
              <a:t>Das STOPA </a:t>
            </a:r>
            <a:r>
              <a:rPr lang="de-DE" sz="1500" dirty="0" err="1">
                <a:latin typeface="Helvetica" charset="0"/>
                <a:ea typeface="Helvetica" charset="0"/>
                <a:cs typeface="Helvetica" charset="0"/>
              </a:rPr>
              <a:t>Retrofit</a:t>
            </a:r>
            <a:r>
              <a:rPr lang="de-DE" sz="1500" dirty="0">
                <a:latin typeface="Helvetica" charset="0"/>
                <a:ea typeface="Helvetica" charset="0"/>
                <a:cs typeface="Helvetica" charset="0"/>
              </a:rPr>
              <a:t> verfolgt zwei Ziele. Zum einen die Gewährleistung von Verfügbarkeit der Anlage über den Tag hinaus und zum anderen das strategische Ziel der Effizienzsteigerung durch Modernisierung. Denn häufig genug haben sich Prozesse und Abläufe mit der Zeit verändert.</a:t>
            </a:r>
          </a:p>
          <a:p>
            <a:pPr>
              <a:lnSpc>
                <a:spcPct val="120000"/>
              </a:lnSpc>
              <a:buClr>
                <a:srgbClr val="1E6CA7"/>
              </a:buClr>
            </a:pPr>
            <a:endParaRPr lang="de-DE" sz="1500" dirty="0">
              <a:latin typeface="Helvetica" charset="0"/>
              <a:ea typeface="Helvetica" charset="0"/>
              <a:cs typeface="Helvetica" charset="0"/>
            </a:endParaRPr>
          </a:p>
          <a:p>
            <a:pPr>
              <a:lnSpc>
                <a:spcPct val="120000"/>
              </a:lnSpc>
              <a:buClr>
                <a:srgbClr val="1E6CA7"/>
              </a:buClr>
            </a:pPr>
            <a:r>
              <a:rPr lang="de-DE" sz="1500" dirty="0">
                <a:latin typeface="Helvetica" charset="0"/>
                <a:ea typeface="Helvetica" charset="0"/>
                <a:cs typeface="Helvetica" charset="0"/>
              </a:rPr>
              <a:t>Der wirtschaftliche Nutzen einer Modernisierung liegt dabei klar auf der Hand: Im Vergleich zu einer Neuanschaffung werden durch den Austausch von veralteten Komponenten und das Hinzufügen von neuen, zeitgemäßen technologischen Weiterentwicklungen bestehende Anlagen wieder auf den neuesten Stand gebracht.</a:t>
            </a:r>
          </a:p>
          <a:p>
            <a:pPr>
              <a:lnSpc>
                <a:spcPct val="120000"/>
              </a:lnSpc>
              <a:buClr>
                <a:srgbClr val="1E6CA7"/>
              </a:buClr>
            </a:pPr>
            <a:endParaRPr lang="de-DE" sz="1500" dirty="0">
              <a:latin typeface="Helvetica" charset="0"/>
              <a:ea typeface="Helvetica" charset="0"/>
              <a:cs typeface="Helvetica" charset="0"/>
            </a:endParaRPr>
          </a:p>
          <a:p>
            <a:pPr>
              <a:lnSpc>
                <a:spcPct val="120000"/>
              </a:lnSpc>
              <a:buClr>
                <a:srgbClr val="1E6CA7"/>
              </a:buClr>
            </a:pPr>
            <a:r>
              <a:rPr lang="de-DE" sz="1500" dirty="0">
                <a:latin typeface="Helvetica" charset="0"/>
                <a:ea typeface="Helvetica" charset="0"/>
                <a:cs typeface="Helvetica" charset="0"/>
              </a:rPr>
              <a:t>Der ROI lässt sich in der Regel bereits nach Ablauf eines Jahres messen. Erzielt wird die gleiche Performance bei deutlich geringeren Kosten im Verhältnis zur Neuanschaffung einer entsprechenden Anlage. Zudem fallen Zeit fressende Begleiterscheinungen weg.</a:t>
            </a:r>
          </a:p>
        </p:txBody>
      </p:sp>
      <p:pic>
        <p:nvPicPr>
          <p:cNvPr id="22" name="Bild 21"/>
          <p:cNvPicPr>
            <a:picLocks noChangeAspect="1"/>
          </p:cNvPicPr>
          <p:nvPr/>
        </p:nvPicPr>
        <p:blipFill>
          <a:blip r:embed="rId5"/>
          <a:stretch>
            <a:fillRect/>
          </a:stretch>
        </p:blipFill>
        <p:spPr>
          <a:xfrm>
            <a:off x="901546" y="2204864"/>
            <a:ext cx="1350000" cy="1440000"/>
          </a:xfrm>
          <a:prstGeom prst="rect">
            <a:avLst/>
          </a:prstGeom>
        </p:spPr>
      </p:pic>
      <p:pic>
        <p:nvPicPr>
          <p:cNvPr id="20" name="Bild 19">
            <a:hlinkClick r:id="rId6" action="ppaction://hlinksldjump"/>
          </p:cNvPr>
          <p:cNvPicPr>
            <a:picLocks noChangeAspect="1"/>
          </p:cNvPicPr>
          <p:nvPr/>
        </p:nvPicPr>
        <p:blipFill>
          <a:blip r:embed="rId7"/>
          <a:stretch>
            <a:fillRect/>
          </a:stretch>
        </p:blipFill>
        <p:spPr>
          <a:xfrm>
            <a:off x="1305104" y="160776"/>
            <a:ext cx="311085" cy="311085"/>
          </a:xfrm>
          <a:prstGeom prst="rect">
            <a:avLst/>
          </a:prstGeom>
        </p:spPr>
      </p:pic>
      <p:pic>
        <p:nvPicPr>
          <p:cNvPr id="21" name="Bild 20">
            <a:hlinkClick r:id="" action="ppaction://hlinkshowjump?jump=nextslide"/>
          </p:cNvPr>
          <p:cNvPicPr>
            <a:picLocks noChangeAspect="1"/>
          </p:cNvPicPr>
          <p:nvPr/>
        </p:nvPicPr>
        <p:blipFill>
          <a:blip r:embed="rId8"/>
          <a:stretch>
            <a:fillRect/>
          </a:stretch>
        </p:blipFill>
        <p:spPr>
          <a:xfrm>
            <a:off x="856546" y="160776"/>
            <a:ext cx="311085" cy="311085"/>
          </a:xfrm>
          <a:prstGeom prst="rect">
            <a:avLst/>
          </a:prstGeom>
        </p:spPr>
      </p:pic>
      <p:pic>
        <p:nvPicPr>
          <p:cNvPr id="23" name="Bild 22">
            <a:hlinkClick r:id="" action="ppaction://hlinkshowjump?jump=previousslide"/>
          </p:cNvPr>
          <p:cNvPicPr>
            <a:picLocks noChangeAspect="1"/>
          </p:cNvPicPr>
          <p:nvPr/>
        </p:nvPicPr>
        <p:blipFill>
          <a:blip r:embed="rId8"/>
          <a:stretch>
            <a:fillRect/>
          </a:stretch>
        </p:blipFill>
        <p:spPr>
          <a:xfrm rot="10800000">
            <a:off x="407988" y="160776"/>
            <a:ext cx="311085" cy="311085"/>
          </a:xfrm>
          <a:prstGeom prst="rect">
            <a:avLst/>
          </a:prstGeom>
        </p:spPr>
      </p:pic>
      <p:sp>
        <p:nvSpPr>
          <p:cNvPr id="24" name="Titel 1">
            <a:hlinkClick r:id="rId9"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25" name="Titel 1">
            <a:hlinkClick r:id="rId10"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26" name="Titel 1">
            <a:hlinkClick r:id="rId11"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27" name="Titel 1">
            <a:hlinkClick r:id="rId12"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33" name="Titel 1">
            <a:hlinkClick r:id="rId13"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34" name="Titel 1">
            <a:hlinkClick r:id="rId14"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35" name="Titel 1">
            <a:hlinkClick r:id="rId15"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38" name="Titel 1">
            <a:hlinkClick r:id="rId16"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39" name="Titel 1">
            <a:hlinkClick r:id="rId3"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40" name="Titel 1">
            <a:hlinkClick r:id="rId17"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48913554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feld 11"/>
          <p:cNvSpPr txBox="1"/>
          <p:nvPr/>
        </p:nvSpPr>
        <p:spPr>
          <a:xfrm>
            <a:off x="397268" y="1198918"/>
            <a:ext cx="7082376" cy="564835"/>
          </a:xfrm>
          <a:prstGeom prst="rect">
            <a:avLst/>
          </a:prstGeom>
          <a:noFill/>
        </p:spPr>
        <p:txBody>
          <a:bodyPr wrap="square" lIns="0" tIns="0" rIns="0" bIns="0" rtlCol="0" anchor="ctr" anchorCtr="0">
            <a:noAutofit/>
          </a:bodyPr>
          <a:lstStyle/>
          <a:p>
            <a:r>
              <a:rPr lang="de-DE" sz="2500" b="1" dirty="0">
                <a:latin typeface="Helvetica" charset="0"/>
                <a:ea typeface="Helvetica" charset="0"/>
                <a:cs typeface="Helvetica" charset="0"/>
              </a:rPr>
              <a:t>SERVICE</a:t>
            </a:r>
          </a:p>
        </p:txBody>
      </p:sp>
      <p:sp>
        <p:nvSpPr>
          <p:cNvPr id="6" name="Textfeld 5"/>
          <p:cNvSpPr txBox="1"/>
          <p:nvPr/>
        </p:nvSpPr>
        <p:spPr>
          <a:xfrm>
            <a:off x="407988" y="836712"/>
            <a:ext cx="7082376" cy="230832"/>
          </a:xfrm>
          <a:prstGeom prst="rect">
            <a:avLst/>
          </a:prstGeom>
          <a:noFill/>
        </p:spPr>
        <p:txBody>
          <a:bodyPr wrap="square" lIns="0" tIns="0" rIns="0" bIns="0" rtlCol="0">
            <a:spAutoFit/>
          </a:bodyPr>
          <a:lstStyle/>
          <a:p>
            <a:r>
              <a:rPr lang="de-DE" sz="1500" dirty="0">
                <a:solidFill>
                  <a:srgbClr val="1E6CA7"/>
                </a:solidFill>
                <a:latin typeface="Helvetica Light" charset="0"/>
                <a:ea typeface="Helvetica Light" charset="0"/>
                <a:cs typeface="Helvetica Light" charset="0"/>
              </a:rPr>
              <a:t>GESCHÄFTSBEREICHE</a:t>
            </a:r>
          </a:p>
        </p:txBody>
      </p:sp>
      <p:pic>
        <p:nvPicPr>
          <p:cNvPr id="8" name="Bild 7">
            <a:hlinkClick r:id="rId2" action="ppaction://hlinksldjump"/>
          </p:cNvPr>
          <p:cNvPicPr>
            <a:picLocks noChangeAspect="1"/>
          </p:cNvPicPr>
          <p:nvPr/>
        </p:nvPicPr>
        <p:blipFill>
          <a:blip r:embed="rId3"/>
          <a:stretch>
            <a:fillRect/>
          </a:stretch>
        </p:blipFill>
        <p:spPr>
          <a:xfrm>
            <a:off x="11472928" y="160775"/>
            <a:ext cx="311085" cy="311085"/>
          </a:xfrm>
          <a:prstGeom prst="rect">
            <a:avLst/>
          </a:prstGeom>
        </p:spPr>
      </p:pic>
      <p:cxnSp>
        <p:nvCxnSpPr>
          <p:cNvPr id="24" name="Gerade Verbindung 23"/>
          <p:cNvCxnSpPr/>
          <p:nvPr/>
        </p:nvCxnSpPr>
        <p:spPr>
          <a:xfrm>
            <a:off x="407988" y="1196752"/>
            <a:ext cx="11376025" cy="0"/>
          </a:xfrm>
          <a:prstGeom prst="line">
            <a:avLst/>
          </a:prstGeom>
          <a:ln w="25400">
            <a:solidFill>
              <a:srgbClr val="1E6CA7"/>
            </a:solidFill>
          </a:ln>
        </p:spPr>
        <p:style>
          <a:lnRef idx="1">
            <a:schemeClr val="accent1"/>
          </a:lnRef>
          <a:fillRef idx="0">
            <a:schemeClr val="accent1"/>
          </a:fillRef>
          <a:effectRef idx="0">
            <a:schemeClr val="accent1"/>
          </a:effectRef>
          <a:fontRef idx="minor">
            <a:schemeClr val="tx1"/>
          </a:fontRef>
        </p:style>
      </p:cxnSp>
      <p:sp>
        <p:nvSpPr>
          <p:cNvPr id="55" name="Rechteck 54">
            <a:hlinkClick r:id="rId4" action="ppaction://hlinksldjump"/>
          </p:cNvPr>
          <p:cNvSpPr/>
          <p:nvPr/>
        </p:nvSpPr>
        <p:spPr>
          <a:xfrm>
            <a:off x="6182159" y="2881813"/>
            <a:ext cx="2729371"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56" name="Rechteck 55">
            <a:hlinkClick r:id="rId5" action="ppaction://hlinksldjump"/>
          </p:cNvPr>
          <p:cNvSpPr/>
          <p:nvPr/>
        </p:nvSpPr>
        <p:spPr>
          <a:xfrm>
            <a:off x="3294279" y="2881813"/>
            <a:ext cx="2731346"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Rechteck 56">
            <a:hlinkClick r:id="rId6" action="ppaction://hlinksldjump"/>
          </p:cNvPr>
          <p:cNvSpPr/>
          <p:nvPr/>
        </p:nvSpPr>
        <p:spPr>
          <a:xfrm>
            <a:off x="401454" y="2881813"/>
            <a:ext cx="2733100"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Rechteck 57"/>
          <p:cNvSpPr/>
          <p:nvPr/>
        </p:nvSpPr>
        <p:spPr>
          <a:xfrm>
            <a:off x="397267" y="2204864"/>
            <a:ext cx="2738383"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Rechteck 58"/>
          <p:cNvSpPr/>
          <p:nvPr/>
        </p:nvSpPr>
        <p:spPr>
          <a:xfrm>
            <a:off x="3291088" y="2204864"/>
            <a:ext cx="2735386"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Rechteck 59"/>
          <p:cNvSpPr/>
          <p:nvPr/>
        </p:nvSpPr>
        <p:spPr>
          <a:xfrm>
            <a:off x="6178967" y="2204864"/>
            <a:ext cx="2733411"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Textfeld 61"/>
          <p:cNvSpPr txBox="1"/>
          <p:nvPr/>
        </p:nvSpPr>
        <p:spPr>
          <a:xfrm>
            <a:off x="539237" y="2339077"/>
            <a:ext cx="2378228"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STANDARD</a:t>
            </a:r>
          </a:p>
        </p:txBody>
      </p:sp>
      <p:sp>
        <p:nvSpPr>
          <p:cNvPr id="63" name="Textfeld 62"/>
          <p:cNvSpPr txBox="1"/>
          <p:nvPr/>
        </p:nvSpPr>
        <p:spPr>
          <a:xfrm>
            <a:off x="6318067" y="2339077"/>
            <a:ext cx="2375757" cy="461665"/>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WARTUNG UND INSTANDHALTUNG</a:t>
            </a:r>
          </a:p>
        </p:txBody>
      </p:sp>
      <p:sp>
        <p:nvSpPr>
          <p:cNvPr id="64" name="Textfeld 63"/>
          <p:cNvSpPr txBox="1"/>
          <p:nvPr/>
        </p:nvSpPr>
        <p:spPr>
          <a:xfrm>
            <a:off x="3433101" y="2339077"/>
            <a:ext cx="2358317"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OPTIONAL</a:t>
            </a:r>
          </a:p>
        </p:txBody>
      </p:sp>
      <p:cxnSp>
        <p:nvCxnSpPr>
          <p:cNvPr id="37" name="Gerade Verbindung 36"/>
          <p:cNvCxnSpPr/>
          <p:nvPr/>
        </p:nvCxnSpPr>
        <p:spPr>
          <a:xfrm>
            <a:off x="400479" y="1765395"/>
            <a:ext cx="113835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9" name="Bild 3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66870" y="1346124"/>
            <a:ext cx="1508587" cy="274289"/>
          </a:xfrm>
          <a:prstGeom prst="rect">
            <a:avLst/>
          </a:prstGeom>
        </p:spPr>
      </p:pic>
      <p:sp>
        <p:nvSpPr>
          <p:cNvPr id="52" name="Rechteck 51">
            <a:hlinkClick r:id="rId8" action="ppaction://hlinksldjump"/>
          </p:cNvPr>
          <p:cNvSpPr/>
          <p:nvPr/>
        </p:nvSpPr>
        <p:spPr>
          <a:xfrm>
            <a:off x="9051377" y="2881813"/>
            <a:ext cx="2724079" cy="2241431"/>
          </a:xfrm>
          <a:prstGeom prst="rect">
            <a:avLst/>
          </a:prstGeom>
          <a:noFill/>
          <a:ln w="635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Rechteck 52"/>
          <p:cNvSpPr/>
          <p:nvPr/>
        </p:nvSpPr>
        <p:spPr>
          <a:xfrm>
            <a:off x="9048748" y="2204864"/>
            <a:ext cx="2727402" cy="704368"/>
          </a:xfrm>
          <a:prstGeom prst="rect">
            <a:avLst/>
          </a:prstGeom>
          <a:solidFill>
            <a:srgbClr val="1E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Textfeld 65"/>
          <p:cNvSpPr txBox="1"/>
          <p:nvPr/>
        </p:nvSpPr>
        <p:spPr>
          <a:xfrm>
            <a:off x="9208035" y="2339077"/>
            <a:ext cx="2435928" cy="230832"/>
          </a:xfrm>
          <a:prstGeom prst="rect">
            <a:avLst/>
          </a:prstGeom>
          <a:noFill/>
        </p:spPr>
        <p:txBody>
          <a:bodyPr wrap="square" lIns="0" tIns="0" rIns="0" bIns="0" rtlCol="0">
            <a:spAutoFit/>
          </a:bodyPr>
          <a:lstStyle/>
          <a:p>
            <a:r>
              <a:rPr lang="de-DE" sz="1500" b="1" dirty="0">
                <a:solidFill>
                  <a:schemeClr val="bg1"/>
                </a:solidFill>
                <a:latin typeface="Helvetica" charset="0"/>
                <a:ea typeface="Helvetica" charset="0"/>
                <a:cs typeface="Helvetica" charset="0"/>
              </a:rPr>
              <a:t>ERSATZTEIL SUPPORT</a:t>
            </a:r>
          </a:p>
        </p:txBody>
      </p:sp>
      <p:pic>
        <p:nvPicPr>
          <p:cNvPr id="4" name="Bild 3"/>
          <p:cNvPicPr>
            <a:picLocks noChangeAspect="1"/>
          </p:cNvPicPr>
          <p:nvPr/>
        </p:nvPicPr>
        <p:blipFill>
          <a:blip r:embed="rId9"/>
          <a:stretch>
            <a:fillRect/>
          </a:stretch>
        </p:blipFill>
        <p:spPr>
          <a:xfrm>
            <a:off x="1278351" y="3546782"/>
            <a:ext cx="900000" cy="900000"/>
          </a:xfrm>
          <a:prstGeom prst="rect">
            <a:avLst/>
          </a:prstGeom>
        </p:spPr>
      </p:pic>
      <p:pic>
        <p:nvPicPr>
          <p:cNvPr id="5" name="Bild 4"/>
          <p:cNvPicPr>
            <a:picLocks noChangeAspect="1"/>
          </p:cNvPicPr>
          <p:nvPr/>
        </p:nvPicPr>
        <p:blipFill>
          <a:blip r:embed="rId10"/>
          <a:stretch>
            <a:fillRect/>
          </a:stretch>
        </p:blipFill>
        <p:spPr>
          <a:xfrm>
            <a:off x="4208781" y="3547498"/>
            <a:ext cx="900000" cy="900000"/>
          </a:xfrm>
          <a:prstGeom prst="rect">
            <a:avLst/>
          </a:prstGeom>
        </p:spPr>
      </p:pic>
      <p:pic>
        <p:nvPicPr>
          <p:cNvPr id="7" name="Bild 6"/>
          <p:cNvPicPr>
            <a:picLocks noChangeAspect="1"/>
          </p:cNvPicPr>
          <p:nvPr/>
        </p:nvPicPr>
        <p:blipFill>
          <a:blip r:embed="rId11"/>
          <a:stretch>
            <a:fillRect/>
          </a:stretch>
        </p:blipFill>
        <p:spPr>
          <a:xfrm>
            <a:off x="7095672" y="3546782"/>
            <a:ext cx="900000" cy="900000"/>
          </a:xfrm>
          <a:prstGeom prst="rect">
            <a:avLst/>
          </a:prstGeom>
        </p:spPr>
      </p:pic>
      <p:pic>
        <p:nvPicPr>
          <p:cNvPr id="13" name="Bild 12"/>
          <p:cNvPicPr>
            <a:picLocks noChangeAspect="1"/>
          </p:cNvPicPr>
          <p:nvPr/>
        </p:nvPicPr>
        <p:blipFill>
          <a:blip r:embed="rId12"/>
          <a:stretch>
            <a:fillRect/>
          </a:stretch>
        </p:blipFill>
        <p:spPr>
          <a:xfrm>
            <a:off x="9962449" y="3546782"/>
            <a:ext cx="900000" cy="900000"/>
          </a:xfrm>
          <a:prstGeom prst="rect">
            <a:avLst/>
          </a:prstGeom>
        </p:spPr>
      </p:pic>
      <p:pic>
        <p:nvPicPr>
          <p:cNvPr id="35" name="Bild 34">
            <a:hlinkClick r:id="rId13" action="ppaction://hlinksldjump"/>
          </p:cNvPr>
          <p:cNvPicPr>
            <a:picLocks noChangeAspect="1"/>
          </p:cNvPicPr>
          <p:nvPr/>
        </p:nvPicPr>
        <p:blipFill>
          <a:blip r:embed="rId14"/>
          <a:stretch>
            <a:fillRect/>
          </a:stretch>
        </p:blipFill>
        <p:spPr>
          <a:xfrm>
            <a:off x="1305104" y="160776"/>
            <a:ext cx="311085" cy="311085"/>
          </a:xfrm>
          <a:prstGeom prst="rect">
            <a:avLst/>
          </a:prstGeom>
        </p:spPr>
      </p:pic>
      <p:pic>
        <p:nvPicPr>
          <p:cNvPr id="36" name="Bild 35">
            <a:hlinkClick r:id="" action="ppaction://hlinkshowjump?jump=nextslide"/>
          </p:cNvPr>
          <p:cNvPicPr>
            <a:picLocks noChangeAspect="1"/>
          </p:cNvPicPr>
          <p:nvPr/>
        </p:nvPicPr>
        <p:blipFill>
          <a:blip r:embed="rId15"/>
          <a:stretch>
            <a:fillRect/>
          </a:stretch>
        </p:blipFill>
        <p:spPr>
          <a:xfrm>
            <a:off x="856546" y="160776"/>
            <a:ext cx="311085" cy="311085"/>
          </a:xfrm>
          <a:prstGeom prst="rect">
            <a:avLst/>
          </a:prstGeom>
        </p:spPr>
      </p:pic>
      <p:pic>
        <p:nvPicPr>
          <p:cNvPr id="38" name="Bild 37">
            <a:hlinkClick r:id="" action="ppaction://hlinkshowjump?jump=previousslide"/>
          </p:cNvPr>
          <p:cNvPicPr>
            <a:picLocks noChangeAspect="1"/>
          </p:cNvPicPr>
          <p:nvPr/>
        </p:nvPicPr>
        <p:blipFill>
          <a:blip r:embed="rId15"/>
          <a:stretch>
            <a:fillRect/>
          </a:stretch>
        </p:blipFill>
        <p:spPr>
          <a:xfrm rot="10800000">
            <a:off x="407988" y="160776"/>
            <a:ext cx="311085" cy="311085"/>
          </a:xfrm>
          <a:prstGeom prst="rect">
            <a:avLst/>
          </a:prstGeom>
        </p:spPr>
      </p:pic>
      <p:sp>
        <p:nvSpPr>
          <p:cNvPr id="40" name="Titel 1">
            <a:hlinkClick r:id="rId16" action="ppaction://hlinksldjump"/>
          </p:cNvPr>
          <p:cNvSpPr txBox="1">
            <a:spLocks/>
          </p:cNvSpPr>
          <p:nvPr/>
        </p:nvSpPr>
        <p:spPr>
          <a:xfrm>
            <a:off x="5380667" y="213255"/>
            <a:ext cx="1263237"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Das Unternehmen</a:t>
            </a:r>
            <a:endParaRPr lang="de-DE" sz="1100" b="0" dirty="0">
              <a:solidFill>
                <a:srgbClr val="1E6CA7"/>
              </a:solidFill>
              <a:latin typeface="Helvetica" charset="0"/>
              <a:ea typeface="Helvetica" charset="0"/>
              <a:cs typeface="Helvetica" charset="0"/>
            </a:endParaRPr>
          </a:p>
        </p:txBody>
      </p:sp>
      <p:sp>
        <p:nvSpPr>
          <p:cNvPr id="41" name="Titel 1">
            <a:hlinkClick r:id="rId2" action="ppaction://hlinksldjump"/>
          </p:cNvPr>
          <p:cNvSpPr txBox="1">
            <a:spLocks/>
          </p:cNvSpPr>
          <p:nvPr/>
        </p:nvSpPr>
        <p:spPr>
          <a:xfrm>
            <a:off x="6835730" y="213255"/>
            <a:ext cx="1276179" cy="25860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Geschäftsbereiche</a:t>
            </a:r>
          </a:p>
        </p:txBody>
      </p:sp>
      <p:sp>
        <p:nvSpPr>
          <p:cNvPr id="42" name="Titel 1">
            <a:hlinkClick r:id="rId17" action="ppaction://hlinksldjump"/>
          </p:cNvPr>
          <p:cNvSpPr txBox="1">
            <a:spLocks/>
          </p:cNvSpPr>
          <p:nvPr/>
        </p:nvSpPr>
        <p:spPr>
          <a:xfrm>
            <a:off x="8299758" y="213255"/>
            <a:ext cx="726707" cy="258605"/>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Branchen</a:t>
            </a:r>
            <a:endParaRPr lang="de-DE" sz="1100" b="0" dirty="0">
              <a:solidFill>
                <a:srgbClr val="1E6CA7"/>
              </a:solidFill>
              <a:latin typeface="Helvetica" charset="0"/>
              <a:ea typeface="Helvetica" charset="0"/>
              <a:cs typeface="Helvetica" charset="0"/>
            </a:endParaRPr>
          </a:p>
        </p:txBody>
      </p:sp>
      <p:sp>
        <p:nvSpPr>
          <p:cNvPr id="47" name="Titel 1">
            <a:hlinkClick r:id="rId18" action="ppaction://hlinksldjump"/>
          </p:cNvPr>
          <p:cNvSpPr txBox="1">
            <a:spLocks/>
          </p:cNvSpPr>
          <p:nvPr/>
        </p:nvSpPr>
        <p:spPr>
          <a:xfrm>
            <a:off x="9214314" y="213255"/>
            <a:ext cx="70187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dirty="0">
                <a:solidFill>
                  <a:srgbClr val="1E6CA7"/>
                </a:solidFill>
                <a:latin typeface="Helvetica" charset="0"/>
                <a:ea typeface="Helvetica" charset="0"/>
                <a:cs typeface="Helvetica" charset="0"/>
              </a:rPr>
              <a:t>Mehrwert</a:t>
            </a:r>
          </a:p>
        </p:txBody>
      </p:sp>
      <p:sp>
        <p:nvSpPr>
          <p:cNvPr id="51" name="Titel 1">
            <a:hlinkClick r:id="rId19" action="ppaction://hlinksldjump"/>
          </p:cNvPr>
          <p:cNvSpPr txBox="1">
            <a:spLocks/>
          </p:cNvSpPr>
          <p:nvPr/>
        </p:nvSpPr>
        <p:spPr>
          <a:xfrm>
            <a:off x="10104035" y="213255"/>
            <a:ext cx="985242" cy="262996"/>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pPr algn="ctr"/>
            <a:r>
              <a:rPr lang="de-DE" sz="1100" b="0">
                <a:solidFill>
                  <a:srgbClr val="1E6CA7"/>
                </a:solidFill>
                <a:latin typeface="Helvetica" charset="0"/>
                <a:ea typeface="Helvetica" charset="0"/>
                <a:cs typeface="Helvetica" charset="0"/>
              </a:rPr>
              <a:t>Nachhaltigkeit</a:t>
            </a:r>
            <a:endParaRPr lang="de-DE" sz="1100" b="0" dirty="0">
              <a:solidFill>
                <a:srgbClr val="1E6CA7"/>
              </a:solidFill>
              <a:latin typeface="Helvetica" charset="0"/>
              <a:ea typeface="Helvetica" charset="0"/>
              <a:cs typeface="Helvetica" charset="0"/>
            </a:endParaRPr>
          </a:p>
        </p:txBody>
      </p:sp>
      <p:sp>
        <p:nvSpPr>
          <p:cNvPr id="54" name="Titel 1">
            <a:hlinkClick r:id="rId20" action="ppaction://hlinksldjump"/>
          </p:cNvPr>
          <p:cNvSpPr txBox="1">
            <a:spLocks/>
          </p:cNvSpPr>
          <p:nvPr/>
        </p:nvSpPr>
        <p:spPr>
          <a:xfrm>
            <a:off x="5460627" y="504899"/>
            <a:ext cx="796911"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Lagersysteme </a:t>
            </a:r>
          </a:p>
        </p:txBody>
      </p:sp>
      <p:sp>
        <p:nvSpPr>
          <p:cNvPr id="61" name="Titel 1">
            <a:hlinkClick r:id="rId21" action="ppaction://hlinksldjump"/>
          </p:cNvPr>
          <p:cNvSpPr txBox="1">
            <a:spLocks/>
          </p:cNvSpPr>
          <p:nvPr/>
        </p:nvSpPr>
        <p:spPr>
          <a:xfrm>
            <a:off x="6501696" y="504899"/>
            <a:ext cx="977948" cy="250742"/>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Parkhaussysteme</a:t>
            </a:r>
          </a:p>
        </p:txBody>
      </p:sp>
      <p:sp>
        <p:nvSpPr>
          <p:cNvPr id="65" name="Titel 1">
            <a:hlinkClick r:id="rId22" action="ppaction://hlinksldjump"/>
          </p:cNvPr>
          <p:cNvSpPr txBox="1">
            <a:spLocks/>
          </p:cNvSpPr>
          <p:nvPr/>
        </p:nvSpPr>
        <p:spPr>
          <a:xfrm>
            <a:off x="7729550" y="504899"/>
            <a:ext cx="1396534" cy="250741"/>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Maschinen- und Stahlbau</a:t>
            </a:r>
          </a:p>
          <a:p>
            <a:endParaRPr lang="de-DE" sz="900" b="0" dirty="0">
              <a:solidFill>
                <a:schemeClr val="bg1">
                  <a:lumMod val="65000"/>
                </a:schemeClr>
              </a:solidFill>
              <a:latin typeface="Helvetica" charset="0"/>
              <a:ea typeface="Helvetica" charset="0"/>
              <a:cs typeface="Helvetica" charset="0"/>
            </a:endParaRPr>
          </a:p>
        </p:txBody>
      </p:sp>
      <p:sp>
        <p:nvSpPr>
          <p:cNvPr id="68" name="Titel 1">
            <a:hlinkClick r:id="rId23" action="ppaction://hlinksldjump"/>
          </p:cNvPr>
          <p:cNvSpPr txBox="1">
            <a:spLocks/>
          </p:cNvSpPr>
          <p:nvPr/>
        </p:nvSpPr>
        <p:spPr>
          <a:xfrm>
            <a:off x="9352529" y="504900"/>
            <a:ext cx="4664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err="1">
                <a:solidFill>
                  <a:schemeClr val="bg1">
                    <a:lumMod val="65000"/>
                  </a:schemeClr>
                </a:solidFill>
                <a:latin typeface="Helvetica" charset="0"/>
                <a:ea typeface="Helvetica" charset="0"/>
                <a:cs typeface="Helvetica" charset="0"/>
              </a:rPr>
              <a:t>Retrofit</a:t>
            </a:r>
            <a:endParaRPr lang="de-DE" sz="900" b="0" dirty="0">
              <a:solidFill>
                <a:schemeClr val="bg1">
                  <a:lumMod val="65000"/>
                </a:schemeClr>
              </a:solidFill>
              <a:latin typeface="Helvetica" charset="0"/>
              <a:ea typeface="Helvetica" charset="0"/>
              <a:cs typeface="Helvetica" charset="0"/>
            </a:endParaRPr>
          </a:p>
          <a:p>
            <a:endParaRPr lang="de-DE" sz="900" b="0" dirty="0">
              <a:solidFill>
                <a:schemeClr val="bg1">
                  <a:lumMod val="65000"/>
                </a:schemeClr>
              </a:solidFill>
              <a:latin typeface="Helvetica" charset="0"/>
              <a:ea typeface="Helvetica" charset="0"/>
              <a:cs typeface="Helvetica" charset="0"/>
            </a:endParaRPr>
          </a:p>
        </p:txBody>
      </p:sp>
      <p:sp>
        <p:nvSpPr>
          <p:cNvPr id="69" name="Titel 1">
            <a:hlinkClick r:id="rId24" action="ppaction://hlinksldjump"/>
          </p:cNvPr>
          <p:cNvSpPr txBox="1">
            <a:spLocks/>
          </p:cNvSpPr>
          <p:nvPr/>
        </p:nvSpPr>
        <p:spPr>
          <a:xfrm>
            <a:off x="10052221" y="504900"/>
            <a:ext cx="504056" cy="250740"/>
          </a:xfrm>
          <a:prstGeom prst="rect">
            <a:avLst/>
          </a:prstGeom>
        </p:spPr>
        <p:txBody>
          <a:bodyPr lIns="0" tIns="0" rIns="0" bIns="0" anchor="t" anchorCtr="0"/>
          <a:lstStyle>
            <a:lvl1pPr algn="l" defTabSz="914400" rtl="0" eaLnBrk="1" latinLnBrk="0" hangingPunct="1">
              <a:lnSpc>
                <a:spcPct val="90000"/>
              </a:lnSpc>
              <a:spcBef>
                <a:spcPct val="0"/>
              </a:spcBef>
              <a:buNone/>
              <a:defRPr sz="3000" b="1" i="0" kern="1200">
                <a:solidFill>
                  <a:srgbClr val="2B3A81"/>
                </a:solidFill>
                <a:latin typeface="DIN Next LT Pro Heavy" charset="0"/>
                <a:ea typeface="DIN Next LT Pro Heavy" charset="0"/>
                <a:cs typeface="DIN Next LT Pro Heavy" charset="0"/>
              </a:defRPr>
            </a:lvl1pPr>
          </a:lstStyle>
          <a:p>
            <a:r>
              <a:rPr lang="de-DE" sz="900" b="0" dirty="0">
                <a:solidFill>
                  <a:schemeClr val="bg1">
                    <a:lumMod val="65000"/>
                  </a:schemeClr>
                </a:solidFill>
                <a:latin typeface="Helvetica" charset="0"/>
                <a:ea typeface="Helvetica" charset="0"/>
                <a:cs typeface="Helvetica" charset="0"/>
              </a:rPr>
              <a:t>Service</a:t>
            </a:r>
          </a:p>
          <a:p>
            <a:endParaRPr lang="de-DE" sz="900" b="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344204249"/>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OPA-Farben">
    <a:dk1>
      <a:sysClr val="windowText" lastClr="000000"/>
    </a:dk1>
    <a:lt1>
      <a:sysClr val="window" lastClr="FFFFFF"/>
    </a:lt1>
    <a:dk2>
      <a:srgbClr val="0072B6"/>
    </a:dk2>
    <a:lt2>
      <a:srgbClr val="666666"/>
    </a:lt2>
    <a:accent1>
      <a:srgbClr val="35607F"/>
    </a:accent1>
    <a:accent2>
      <a:srgbClr val="447DA8"/>
    </a:accent2>
    <a:accent3>
      <a:srgbClr val="77A1C5"/>
    </a:accent3>
    <a:accent4>
      <a:srgbClr val="ACC7DC"/>
    </a:accent4>
    <a:accent5>
      <a:srgbClr val="999999"/>
    </a:accent5>
    <a:accent6>
      <a:srgbClr val="3D7198"/>
    </a:accent6>
    <a:hlink>
      <a:srgbClr val="35607F"/>
    </a:hlink>
    <a:folHlink>
      <a:srgbClr val="C83838"/>
    </a:folHlink>
  </a:clrScheme>
  <a:fontScheme name="STOPA-Fonts">
    <a:majorFont>
      <a:latin typeface="HelveticaNeueLT Com 55 Roman"/>
      <a:ea typeface=""/>
      <a:cs typeface=""/>
    </a:majorFont>
    <a:minorFont>
      <a:latin typeface="HelveticaNeueLT Com 45 L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6761</Words>
  <Application>Microsoft Office PowerPoint</Application>
  <PresentationFormat>Breitbild</PresentationFormat>
  <Paragraphs>2151</Paragraphs>
  <Slides>114</Slides>
  <Notes>80</Notes>
  <HiddenSlides>0</HiddenSlides>
  <MMClips>0</MMClips>
  <ScaleCrop>false</ScaleCrop>
  <HeadingPairs>
    <vt:vector size="6" baseType="variant">
      <vt:variant>
        <vt:lpstr>Verwendete Schriftarten</vt:lpstr>
      </vt:variant>
      <vt:variant>
        <vt:i4>16</vt:i4>
      </vt:variant>
      <vt:variant>
        <vt:lpstr>Design</vt:lpstr>
      </vt:variant>
      <vt:variant>
        <vt:i4>2</vt:i4>
      </vt:variant>
      <vt:variant>
        <vt:lpstr>Folientitel</vt:lpstr>
      </vt:variant>
      <vt:variant>
        <vt:i4>114</vt:i4>
      </vt:variant>
    </vt:vector>
  </HeadingPairs>
  <TitlesOfParts>
    <vt:vector size="132" baseType="lpstr">
      <vt:lpstr>Wingdings</vt:lpstr>
      <vt:lpstr>Calibri Light</vt:lpstr>
      <vt:lpstr>Helvetica Neue Light</vt:lpstr>
      <vt:lpstr>Helvetica Light</vt:lpstr>
      <vt:lpstr>Georgia</vt:lpstr>
      <vt:lpstr>HelveticaNeueLT Com 55 Roman</vt:lpstr>
      <vt:lpstr>Arial</vt:lpstr>
      <vt:lpstr>DIN Next LT Pro Light</vt:lpstr>
      <vt:lpstr>Swift Com</vt:lpstr>
      <vt:lpstr>HelveticaNeueLT Com 45 Lt</vt:lpstr>
      <vt:lpstr>Corporate S Light</vt:lpstr>
      <vt:lpstr>Helvetica</vt:lpstr>
      <vt:lpstr>Calibri</vt:lpstr>
      <vt:lpstr>Helvetica Neue Medium</vt:lpstr>
      <vt:lpstr>DIN Next LT Pro Heavy</vt:lpstr>
      <vt:lpstr>Helvetica Neue</vt:lpstr>
      <vt:lpstr>Office-Design</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Galwas</dc:creator>
  <cp:lastModifiedBy>Noah Schemel</cp:lastModifiedBy>
  <cp:revision>369</cp:revision>
  <dcterms:created xsi:type="dcterms:W3CDTF">2019-07-31T10:57:44Z</dcterms:created>
  <dcterms:modified xsi:type="dcterms:W3CDTF">2021-08-12T10:42:34Z</dcterms:modified>
</cp:coreProperties>
</file>